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80" y="-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>
              <a:defRPr/>
            </a:pPr>
            <a:fld id="{40B0E147-3BF0-4B0D-8A10-08A58297A297}" type="datetimeFigureOut">
              <a:rPr lang="en-US" smtClean="0"/>
              <a:pPr>
                <a:defRPr/>
              </a:pPr>
              <a:t>4/1/2018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C2FA868-91C4-4BA1-8BA7-403D345728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81D5BD-B626-4B3C-9275-4BC6B264960B}" type="datetimeFigureOut">
              <a:rPr lang="en-US" smtClean="0"/>
              <a:pPr>
                <a:defRPr/>
              </a:pPr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0DCA5A-021F-4F2D-98BB-E89DC767C7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81668F-D50E-480A-A930-9C56F2E27881}" type="datetimeFigureOut">
              <a:rPr lang="en-US" smtClean="0"/>
              <a:pPr>
                <a:defRPr/>
              </a:pPr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E672EC-5365-4E74-AE56-D1BC5E24F9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pPr>
              <a:defRPr/>
            </a:pPr>
            <a:fld id="{F2C323A5-72F4-4EAA-B935-5844EB93B05C}" type="datetimeFigureOut">
              <a:rPr lang="en-US" smtClean="0"/>
              <a:pPr>
                <a:defRPr/>
              </a:pPr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ECCCE-C547-4B0D-9837-72261445B7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pPr>
              <a:defRPr/>
            </a:pPr>
            <a:fld id="{2B9A70AB-B3B5-4549-B374-40C791105E24}" type="datetimeFigureOut">
              <a:rPr lang="en-US" smtClean="0"/>
              <a:pPr>
                <a:defRPr/>
              </a:pPr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pPr>
              <a:defRPr/>
            </a:pPr>
            <a:fld id="{6D5CB512-79AC-42FE-B752-4BB8C924FB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pPr>
              <a:defRPr/>
            </a:pPr>
            <a:fld id="{4328A26F-092F-4E80-8131-AB4B90A60066}" type="datetimeFigureOut">
              <a:rPr lang="en-US" smtClean="0"/>
              <a:pPr>
                <a:defRPr/>
              </a:pPr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pPr>
              <a:defRPr/>
            </a:pPr>
            <a:fld id="{BB99EBE8-0BF2-4692-ABB9-528AF25710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pPr>
              <a:defRPr/>
            </a:pPr>
            <a:fld id="{A3B838EE-F1C5-43BF-B7E6-C342F1B8C953}" type="datetimeFigureOut">
              <a:rPr lang="en-US" smtClean="0"/>
              <a:pPr>
                <a:defRPr/>
              </a:pPr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5A115C3-5560-46A8-AB6B-E4C4603987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40EDC1-07B9-4BF4-8B99-16A132DE6FB1}" type="datetimeFigureOut">
              <a:rPr lang="en-US" smtClean="0"/>
              <a:pPr>
                <a:defRPr/>
              </a:pPr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1BE85-5DF0-4FCB-BAF7-D835A521C5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pPr>
              <a:defRPr/>
            </a:pPr>
            <a:fld id="{4C404F9F-54FC-4D8C-9686-B539F493F5F9}" type="datetimeFigureOut">
              <a:rPr lang="en-US" smtClean="0"/>
              <a:pPr>
                <a:defRPr/>
              </a:pPr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pPr>
              <a:defRPr/>
            </a:pPr>
            <a:fld id="{78652B32-E2CF-43C9-985C-AB34C6965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C70A1CE1-03B1-431B-8DE8-171833066E70}" type="datetimeFigureOut">
              <a:rPr lang="en-US" smtClean="0"/>
              <a:pPr>
                <a:defRPr/>
              </a:pPr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E95D6DFE-D4DC-44E6-91D0-36B9BC8D44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6484B923-5A29-46B1-B943-F1101975B637}" type="datetimeFigureOut">
              <a:rPr lang="en-US" smtClean="0"/>
              <a:pPr>
                <a:defRPr/>
              </a:pPr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pPr>
              <a:defRPr/>
            </a:pPr>
            <a:fld id="{AD8FE7F3-D4B4-49B7-92A0-9CE3264112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4951E8F-6BD2-4E66-BA3C-928D2C8F6943}" type="datetimeFigureOut">
              <a:rPr lang="en-US" smtClean="0"/>
              <a:pPr>
                <a:defRPr/>
              </a:pPr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D100C25-FC92-455C-8972-A4D748E8E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42910" y="2214554"/>
            <a:ext cx="8062912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Data Structures and</a:t>
            </a:r>
            <a:br>
              <a:rPr lang="en-US" dirty="0" smtClean="0"/>
            </a:br>
            <a:r>
              <a:rPr lang="en-US" dirty="0" smtClean="0"/>
              <a:t>Algorithms – </a:t>
            </a:r>
            <a:r>
              <a:rPr lang="en-US" smtClean="0"/>
              <a:t>Lab 7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51054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FILS, March 2018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mtClean="0"/>
              <a:t>Studying the Linked List </a:t>
            </a:r>
            <a:r>
              <a:rPr lang="en-US" smtClean="0"/>
              <a:t>abstract data type(ADT) </a:t>
            </a:r>
            <a:r>
              <a:rPr lang="en-GB" smtClean="0"/>
              <a:t>and its different variations</a:t>
            </a:r>
          </a:p>
          <a:p>
            <a:pPr algn="just">
              <a:buFont typeface="Arial" charset="0"/>
              <a:buNone/>
            </a:pPr>
            <a:endParaRPr lang="en-GB" smtClean="0"/>
          </a:p>
          <a:p>
            <a:pPr algn="just"/>
            <a:r>
              <a:rPr lang="en-GB" smtClean="0"/>
              <a:t>Implementing the Linked List: the basic methods</a:t>
            </a:r>
          </a:p>
          <a:p>
            <a:pPr algn="just">
              <a:buFont typeface="Arial" charset="0"/>
              <a:buNone/>
            </a:pPr>
            <a:endParaRPr lang="en-GB" smtClean="0"/>
          </a:p>
          <a:p>
            <a:pPr algn="just"/>
            <a:r>
              <a:rPr lang="en-GB" smtClean="0"/>
              <a:t>Using Linked Lists to implement stacks and queues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357313"/>
            <a:ext cx="8786812" cy="5214937"/>
          </a:xfrm>
        </p:spPr>
        <p:txBody>
          <a:bodyPr rtlCol="0">
            <a:normAutofit fontScale="85000" lnSpcReduction="2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A list is an instance of an ADT that formalizes the concept of ordered collection of entities. 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At least, a list is characterized by the following </a:t>
            </a:r>
            <a:r>
              <a:rPr lang="en-GB" u="sng" dirty="0" smtClean="0"/>
              <a:t>operations</a:t>
            </a:r>
            <a:r>
              <a:rPr lang="en-GB" dirty="0" smtClean="0"/>
              <a:t>: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/>
              <a:t>Add – adds an element (entity) to the list: at the beginning, at the end or at an arbitrary position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/>
              <a:t>Remove – removes an element (entity) from the beginning/end of the list or taken into account its index/content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/>
              <a:t>Get – consults an element taken into account its index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/>
              <a:t>Update – updated the information/content of an element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A list has the following </a:t>
            </a:r>
            <a:r>
              <a:rPr lang="en-GB" u="sng" dirty="0" smtClean="0"/>
              <a:t>properties</a:t>
            </a:r>
            <a:r>
              <a:rPr lang="en-GB" dirty="0" smtClean="0"/>
              <a:t>: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/>
              <a:t>The length – the nr of elements in the list (in a function </a:t>
            </a:r>
            <a:r>
              <a:rPr lang="en-GB" dirty="0" err="1" smtClean="0"/>
              <a:t>GetSize</a:t>
            </a:r>
            <a:r>
              <a:rPr lang="en-GB" dirty="0" smtClean="0"/>
              <a:t>())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/>
              <a:t>The type – the type of elements in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357313"/>
            <a:ext cx="8786812" cy="5500687"/>
          </a:xfrm>
        </p:spPr>
        <p:txBody>
          <a:bodyPr rtlCol="0">
            <a:normAutofit fontScale="85000" lnSpcReduction="2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Using list data structures (singly linked lists or doubly linked lists): each node contains the information and the link to its neighbors (doubly linked lists) or to the next element in the list (singly linked lists ); the nodes are allocated dynamically, as they are need, so, practically, we can obtain lists of a size limited only by the program memory;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Using dynamic arrays: lists are stocked in vectors; if, when adding a new element, the size of the array is exceeded, the arrays is reallocated; this implementation has the advantage of increased access speed (</a:t>
            </a:r>
            <a:r>
              <a:rPr lang="en-GB" dirty="0" smtClean="0"/>
              <a:t>elements are in successive memory locations</a:t>
            </a:r>
            <a:r>
              <a:rPr lang="en-US" dirty="0" smtClean="0"/>
              <a:t>), but is </a:t>
            </a:r>
            <a:r>
              <a:rPr lang="en-GB" dirty="0" smtClean="0"/>
              <a:t>limited by the amount of contiguous memory available to the program;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Types of Linked Lists (1)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14313" y="1143000"/>
            <a:ext cx="8715375" cy="642938"/>
          </a:xfrm>
        </p:spPr>
        <p:txBody>
          <a:bodyPr/>
          <a:lstStyle/>
          <a:p>
            <a:pPr algn="just"/>
            <a:r>
              <a:rPr lang="en-US" smtClean="0"/>
              <a:t>Singly-linked linear lists</a:t>
            </a:r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714752"/>
            <a:ext cx="7391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Content Placeholder 2"/>
          <p:cNvSpPr txBox="1">
            <a:spLocks/>
          </p:cNvSpPr>
          <p:nvPr/>
        </p:nvSpPr>
        <p:spPr bwMode="auto">
          <a:xfrm>
            <a:off x="214313" y="1857375"/>
            <a:ext cx="871537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Singly-linked circular lists</a:t>
            </a:r>
          </a:p>
        </p:txBody>
      </p:sp>
      <p:pic>
        <p:nvPicPr>
          <p:cNvPr id="615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143512"/>
            <a:ext cx="26955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r>
              <a:rPr lang="en-US" smtClean="0"/>
              <a:t>Types of Linked Lists (2)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84200"/>
          </a:xfrm>
        </p:spPr>
        <p:txBody>
          <a:bodyPr>
            <a:spAutoFit/>
          </a:bodyPr>
          <a:lstStyle/>
          <a:p>
            <a:pPr algn="just"/>
            <a:r>
              <a:rPr lang="en-US" smtClean="0"/>
              <a:t>Doubly-linked linear lists</a:t>
            </a:r>
          </a:p>
        </p:txBody>
      </p:sp>
      <p:sp>
        <p:nvSpPr>
          <p:cNvPr id="7172" name="Content Placeholder 3"/>
          <p:cNvSpPr txBox="1">
            <a:spLocks/>
          </p:cNvSpPr>
          <p:nvPr/>
        </p:nvSpPr>
        <p:spPr bwMode="auto">
          <a:xfrm>
            <a:off x="609600" y="2857500"/>
            <a:ext cx="822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Doubly-linked circular lists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3429000"/>
            <a:ext cx="8672513" cy="1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188" y="1857375"/>
            <a:ext cx="875506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88" y="5072063"/>
            <a:ext cx="18859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7188" y="1600200"/>
            <a:ext cx="8329612" cy="4900613"/>
          </a:xfrm>
        </p:spPr>
        <p:txBody>
          <a:bodyPr rtlCol="0">
            <a:normAutofit lnSpcReduction="1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1. Test the double-linked list from the course and based on it implement a double-linked circular list.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2. Implementing a queue using lists.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3. Implement a singly-linked linear list.  Attention: a new node will contain only the information and the address to the next node.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4. Test the implementation from Ex. 3 by implementing a stack using lists.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1714512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dirty="0" smtClean="0"/>
              <a:t>5.  Add to it the following methods:</a:t>
            </a:r>
          </a:p>
          <a:p>
            <a:pPr algn="just">
              <a:buNone/>
            </a:pP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smtClean="0"/>
              <a:t>Delete its first element;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Delete its last element.</a:t>
            </a:r>
          </a:p>
          <a:p>
            <a:pPr marL="514350" indent="-514350" algn="just">
              <a:buNone/>
            </a:pPr>
            <a:r>
              <a:rPr lang="en-US" dirty="0" smtClean="0"/>
              <a:t>	Beware of null elements!</a:t>
            </a:r>
            <a:endParaRPr lang="fr-FR" dirty="0" smtClean="0"/>
          </a:p>
          <a:p>
            <a:pPr algn="just">
              <a:buNone/>
            </a:pPr>
            <a:endParaRPr lang="fr-FR" dirty="0" smtClean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0" y="2285992"/>
          <a:ext cx="8534400" cy="2009775"/>
        </p:xfrm>
        <a:graphic>
          <a:graphicData uri="http://schemas.openxmlformats.org/presentationml/2006/ole">
            <p:oleObj spid="_x0000_s20482" name="Visio" r:id="rId3" imgW="13557600" imgH="3186000" progId="">
              <p:embed/>
            </p:oleObj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 flipV="1">
            <a:off x="1142976" y="1357298"/>
            <a:ext cx="2000264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14678" y="1571612"/>
            <a:ext cx="3643338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28596" y="4429132"/>
            <a:ext cx="8229600" cy="275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F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 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Considering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linked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lists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such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first one to 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odd</a:t>
            </a:r>
            <a:r>
              <a:rPr kumimoji="0" lang="fr-F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numbers</a:t>
            </a:r>
            <a:r>
              <a:rPr kumimoji="0" lang="fr-F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</a:t>
            </a:r>
            <a:r>
              <a:rPr kumimoji="0" lang="fr-F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appear</a:t>
            </a:r>
            <a:r>
              <a:rPr kumimoji="0" lang="fr-F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</a:t>
            </a:r>
            <a:r>
              <a:rPr lang="fr-FR" sz="2200" dirty="0" smtClean="0">
                <a:latin typeface="+mn-lt"/>
                <a:cs typeface="+mn-cs"/>
              </a:rPr>
              <a:t>initial </a:t>
            </a:r>
            <a:r>
              <a:rPr lang="fr-FR" sz="2200" dirty="0" err="1" smtClean="0">
                <a:latin typeface="+mn-lt"/>
                <a:cs typeface="+mn-cs"/>
              </a:rPr>
              <a:t>list</a:t>
            </a:r>
            <a:r>
              <a:rPr lang="fr-FR" sz="2200" dirty="0" smtClean="0">
                <a:latin typeface="+mn-lt"/>
                <a:cs typeface="+mn-cs"/>
              </a:rPr>
              <a:t> and the second one to </a:t>
            </a:r>
            <a:r>
              <a:rPr lang="fr-FR" sz="2200" dirty="0" err="1" smtClean="0">
                <a:latin typeface="+mn-lt"/>
                <a:cs typeface="+mn-cs"/>
              </a:rPr>
              <a:t>contain</a:t>
            </a:r>
            <a:r>
              <a:rPr lang="fr-FR" sz="2200" dirty="0" smtClean="0">
                <a:latin typeface="+mn-lt"/>
                <a:cs typeface="+mn-cs"/>
              </a:rPr>
              <a:t> the </a:t>
            </a:r>
            <a:r>
              <a:rPr lang="fr-FR" sz="2200" dirty="0" err="1" smtClean="0">
                <a:latin typeface="+mn-lt"/>
                <a:cs typeface="+mn-cs"/>
              </a:rPr>
              <a:t>even</a:t>
            </a:r>
            <a:r>
              <a:rPr lang="fr-FR" sz="2200" dirty="0" smtClean="0">
                <a:latin typeface="+mn-lt"/>
                <a:cs typeface="+mn-cs"/>
              </a:rPr>
              <a:t> </a:t>
            </a:r>
            <a:r>
              <a:rPr lang="fr-FR" sz="2200" dirty="0" err="1" smtClean="0">
                <a:latin typeface="+mn-lt"/>
                <a:cs typeface="+mn-cs"/>
              </a:rPr>
              <a:t>numbers</a:t>
            </a:r>
            <a:r>
              <a:rPr lang="fr-FR" sz="2200" dirty="0">
                <a:latin typeface="+mn-lt"/>
                <a:cs typeface="+mn-cs"/>
              </a:rPr>
              <a:t> </a:t>
            </a:r>
            <a:r>
              <a:rPr lang="fr-FR" sz="2200" dirty="0" smtClean="0">
                <a:latin typeface="+mn-lt"/>
                <a:cs typeface="+mn-cs"/>
              </a:rPr>
              <a:t>of </a:t>
            </a:r>
            <a:r>
              <a:rPr lang="fr-FR" sz="2200" dirty="0" err="1" smtClean="0">
                <a:latin typeface="+mn-lt"/>
                <a:cs typeface="+mn-cs"/>
              </a:rPr>
              <a:t>it</a:t>
            </a:r>
            <a:r>
              <a:rPr lang="fr-FR" sz="2200" dirty="0" smtClean="0">
                <a:latin typeface="+mn-lt"/>
                <a:cs typeface="+mn-cs"/>
              </a:rPr>
              <a:t>. Display the </a:t>
            </a:r>
            <a:r>
              <a:rPr lang="fr-FR" sz="2200" dirty="0" err="1" smtClean="0">
                <a:latin typeface="+mn-lt"/>
                <a:cs typeface="+mn-cs"/>
              </a:rPr>
              <a:t>two</a:t>
            </a:r>
            <a:r>
              <a:rPr lang="fr-FR" sz="2200" dirty="0" smtClean="0">
                <a:latin typeface="+mn-lt"/>
                <a:cs typeface="+mn-cs"/>
              </a:rPr>
              <a:t> new </a:t>
            </a:r>
            <a:r>
              <a:rPr lang="fr-FR" sz="2200" dirty="0" err="1" smtClean="0">
                <a:latin typeface="+mn-lt"/>
                <a:cs typeface="+mn-cs"/>
              </a:rPr>
              <a:t>lists</a:t>
            </a:r>
            <a:r>
              <a:rPr lang="fr-FR" sz="2200" dirty="0" smtClean="0">
                <a:latin typeface="+mn-lt"/>
                <a:cs typeface="+mn-cs"/>
              </a:rPr>
              <a:t>.</a:t>
            </a:r>
            <a:endParaRPr kumimoji="0" lang="fr-F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071546"/>
            <a:ext cx="2762261" cy="3557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00100" y="5214950"/>
            <a:ext cx="70723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All the exercises which are not finished in class remain as homework!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534</TotalTime>
  <Words>323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Verve</vt:lpstr>
      <vt:lpstr>Visio</vt:lpstr>
      <vt:lpstr>Data Structures and Algorithms – Lab 7</vt:lpstr>
      <vt:lpstr>Objectives</vt:lpstr>
      <vt:lpstr>Generalities</vt:lpstr>
      <vt:lpstr>Implementations</vt:lpstr>
      <vt:lpstr>Types of Linked Lists (1)</vt:lpstr>
      <vt:lpstr>Types of Linked Lists (2)</vt:lpstr>
      <vt:lpstr>Exercises</vt:lpstr>
      <vt:lpstr>Slide 8</vt:lpstr>
      <vt:lpstr>Slide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– Lab 6</dc:title>
  <dc:creator>Marin Iuliana</dc:creator>
  <cp:lastModifiedBy>Iuliana</cp:lastModifiedBy>
  <cp:revision>29</cp:revision>
  <dcterms:created xsi:type="dcterms:W3CDTF">2012-03-29T20:19:22Z</dcterms:created>
  <dcterms:modified xsi:type="dcterms:W3CDTF">2018-04-01T18:07:46Z</dcterms:modified>
</cp:coreProperties>
</file>