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57" r:id="rId4"/>
    <p:sldId id="258" r:id="rId5"/>
    <p:sldId id="261" r:id="rId6"/>
    <p:sldId id="263" r:id="rId7"/>
    <p:sldId id="260" r:id="rId8"/>
    <p:sldId id="262" r:id="rId9"/>
    <p:sldId id="264" r:id="rId10"/>
    <p:sldId id="281" r:id="rId11"/>
    <p:sldId id="283" r:id="rId12"/>
    <p:sldId id="285" r:id="rId13"/>
    <p:sldId id="286" r:id="rId14"/>
    <p:sldId id="287" r:id="rId15"/>
    <p:sldId id="288" r:id="rId16"/>
    <p:sldId id="289" r:id="rId17"/>
    <p:sldId id="265" r:id="rId18"/>
    <p:sldId id="266" r:id="rId19"/>
    <p:sldId id="267" r:id="rId20"/>
    <p:sldId id="268" r:id="rId21"/>
    <p:sldId id="269" r:id="rId22"/>
    <p:sldId id="270" r:id="rId23"/>
    <p:sldId id="272" r:id="rId24"/>
    <p:sldId id="290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2BBB-F5EF-46F6-96AA-B3E23F893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4DCCF-D4CE-4358-8823-189CD1011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A29F-AD92-4EA9-B75F-91511628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29F5-F617-4515-89DA-17F97A8E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C198-0139-41F5-964A-442597EB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1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550E-F1A4-491F-9725-A1E447C7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66C24-5FF7-47BA-8AAC-3219A4C1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6404A-09FB-4A01-85C9-8D8EB47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CF9A-3BB6-4C95-BF57-9E5F8E6E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8AF9-D694-4141-86D1-E201C619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5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8BC86-81E9-425E-B879-6E335B502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B4089-93F1-427B-A1B5-3FA8FB3CF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DD2F7-9912-4073-A267-DAA83C4B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F3AB9-D442-425D-AD76-FD784DE5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529A-503C-4C2D-B67E-7A1C0AF3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7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9602-FCF4-49AC-9E63-24AB9640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856B-4DCA-47EC-9527-25FDB375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8EC89-42F2-4256-86C5-FBA5589C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0561-F405-4433-B562-DB083CA0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83302-DE7D-4687-B07A-3C9D6F25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9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9FCB-C31F-4086-BF20-BB268B98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C9DD9-0078-4761-97A8-E915A155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A79E5-A9DC-4244-A034-360BDB25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B341-5411-4D78-AD81-877D6169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0B796-7F9F-4AA4-A208-21DEA09B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1BD9-7596-41ED-8EA6-C0644413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14B8-A6C0-4ECB-86D2-0A8D0A5A8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B5891-9CDF-471C-9880-9FFB800D8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D4AF-2127-4F74-81BB-E1A91E3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2A4BA-B8D5-4490-984A-C18F8133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661F6-FEEA-431C-923C-63A36B82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621B-FE44-4BDB-A237-EABD320F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39E29-5EBA-4BF0-A8E0-FDCC73A50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6421D-F5E3-496B-A0F5-45E7E845A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B0147-68BB-41AC-9E3E-7D809DC1E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73A2F-4789-49C8-BEC7-CDAEAE466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251FB-5CBF-4945-BE84-CF12E2CE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7020B-E540-4A82-8092-74A4F329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1FF19-B2CB-4378-AD23-536189F6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0261-9B15-4D45-A599-4576D21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22B54-A609-4AD1-9D39-0B89D71A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9D0A0-DC87-4183-BA70-B5311B06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85C79-0BCD-42D2-8346-ED0F5720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BF014-7778-4451-A163-209AB65E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799E3-2A75-4920-A3FF-E70A1B6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607B1-0DB8-42D0-8C7B-825FA883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2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0338-DF46-4E78-B035-28998762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F6AB-128A-4344-A5D0-AF38499F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C3E26-86C5-4276-B80F-481E79973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7124C-73D4-4774-B5ED-7E41F899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1A3E1-2108-4AB5-9F5B-25659A77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AC67F-052A-45AA-B7E7-0B950D5A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9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15F1-C4D9-4EA3-98D4-51092B53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E5651-F707-4351-908E-0C57F66DF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26B01-9A1F-499E-9409-A22A4C0CA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5A06-E93F-4C48-BABA-CC64B955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DEFD-B209-4DFC-A2A8-B7C30076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E3E3A-AEEA-4896-ADE0-3C10AC58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AC8E3-CA6B-4165-848B-643166A8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02B0B-0D16-4E57-A937-19859CC87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E84A-9203-44D6-AA3E-A3D6983ED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F228B-9F35-4C1A-991A-631F5BB472A1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A5CB-168A-4F94-B6D1-F3C788A76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61A2C-D005-41C2-9FEE-AB5C21165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4BD4-FA1D-4DFF-8125-99036226F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0256-4E4A-4651-9EA6-736F5B71A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Time dependent modelling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62B50-0670-43C4-B2B5-EB0E6F359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4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029730-D372-448D-B987-CC4FD1462DB8}"/>
              </a:ext>
            </a:extLst>
          </p:cNvPr>
          <p:cNvGrpSpPr/>
          <p:nvPr/>
        </p:nvGrpSpPr>
        <p:grpSpPr>
          <a:xfrm>
            <a:off x="647700" y="1394428"/>
            <a:ext cx="9158194" cy="5168542"/>
            <a:chOff x="-336217" y="503062"/>
            <a:chExt cx="12231354" cy="64620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BBB529-0EBF-46D3-B4FF-5B6C38D6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9687" y="3108326"/>
              <a:ext cx="32861" cy="371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7F93E3-F988-4FD5-B535-3FF7D7478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635" y="503062"/>
              <a:ext cx="10791826" cy="53802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D21966-76F4-476B-91A0-3245AA312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8262" y="2713990"/>
              <a:ext cx="385763" cy="380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822C81-C3ED-432A-9F5C-6916515D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691" y="5056187"/>
              <a:ext cx="388620" cy="3686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230C8D-D114-460B-A566-0CE3CFD59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436" y="2955731"/>
              <a:ext cx="969700" cy="3590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9E35202-23AF-4981-93D4-839AB3086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08188" y="5889625"/>
              <a:ext cx="492304" cy="4063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62A9F7-C472-44F2-B552-428D8734D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7511" y="1613081"/>
              <a:ext cx="937725" cy="35907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C4A652-0156-4EA5-B3A0-3BB41CC4E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01144" y="5883357"/>
              <a:ext cx="492304" cy="41266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6BAA7D-E148-42BD-AC6D-66327ED4D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4646" y="5862820"/>
              <a:ext cx="528981" cy="4332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EF9FFC-8CDE-4FEB-B65F-0A2DAD8B4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13896" y="5866684"/>
              <a:ext cx="497205" cy="41576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1F799EB-77F0-4EF2-A875-33081A586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57730" y="5897403"/>
              <a:ext cx="491490" cy="39862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4EABCA6-8840-4B28-B99A-F34ED8950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996780" y="5860254"/>
              <a:ext cx="501491" cy="4286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D593FE1-4CA9-43A9-A881-F356DB244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23947" y="5841563"/>
              <a:ext cx="491490" cy="43862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F22564D-4EBB-4446-9B33-43F9BEBA5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209769" y="5853111"/>
              <a:ext cx="485775" cy="44291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C69346-D263-4630-85B2-0C09BDECA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558339" y="5863113"/>
              <a:ext cx="501491" cy="43291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28105C4-D59D-4430-8578-869E4BD90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1370786" y="5868828"/>
              <a:ext cx="524351" cy="427196"/>
            </a:xfrm>
            <a:prstGeom prst="rect">
              <a:avLst/>
            </a:prstGeom>
          </p:spPr>
        </p:pic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EC73A62-2583-4001-B5AC-DFBB271740D2}"/>
                </a:ext>
              </a:extLst>
            </p:cNvPr>
            <p:cNvSpPr/>
            <p:nvPr/>
          </p:nvSpPr>
          <p:spPr>
            <a:xfrm>
              <a:off x="2376667" y="2943225"/>
              <a:ext cx="222071" cy="406398"/>
            </a:xfrm>
            <a:prstGeom prst="arc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451B846-EE48-4266-9770-A6D7DD4A58BD}"/>
                </a:ext>
              </a:extLst>
            </p:cNvPr>
            <p:cNvSpPr/>
            <p:nvPr/>
          </p:nvSpPr>
          <p:spPr>
            <a:xfrm>
              <a:off x="1164586" y="5734050"/>
              <a:ext cx="87689" cy="107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DFD9ACC-DACF-4630-A8DF-1A555CA3A3E9}"/>
                </a:ext>
              </a:extLst>
            </p:cNvPr>
            <p:cNvSpPr/>
            <p:nvPr/>
          </p:nvSpPr>
          <p:spPr>
            <a:xfrm>
              <a:off x="3047296" y="5734050"/>
              <a:ext cx="87689" cy="107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46FF0A-51F2-4C23-A91B-2586CC1C8C12}"/>
                </a:ext>
              </a:extLst>
            </p:cNvPr>
            <p:cNvSpPr/>
            <p:nvPr/>
          </p:nvSpPr>
          <p:spPr>
            <a:xfrm>
              <a:off x="5924910" y="5745598"/>
              <a:ext cx="87689" cy="107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58C3FC-3BFC-4BDE-A03F-3774D99BA4B2}"/>
                </a:ext>
              </a:extLst>
            </p:cNvPr>
            <p:cNvSpPr/>
            <p:nvPr/>
          </p:nvSpPr>
          <p:spPr>
            <a:xfrm>
              <a:off x="7858604" y="5731303"/>
              <a:ext cx="87689" cy="107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95FB6A2-1854-4933-BEF1-73A5663BC7B0}"/>
                </a:ext>
              </a:extLst>
            </p:cNvPr>
            <p:cNvSpPr/>
            <p:nvPr/>
          </p:nvSpPr>
          <p:spPr>
            <a:xfrm>
              <a:off x="9765239" y="5744881"/>
              <a:ext cx="87689" cy="107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BB01DEC-AA0D-4E90-89E9-6425EBB39002}"/>
                </a:ext>
              </a:extLst>
            </p:cNvPr>
            <p:cNvSpPr/>
            <p:nvPr/>
          </p:nvSpPr>
          <p:spPr>
            <a:xfrm>
              <a:off x="11683364" y="5742493"/>
              <a:ext cx="87689" cy="107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E2B7E0-47B2-4007-8B4D-DDDA31B1DBC0}"/>
                </a:ext>
              </a:extLst>
            </p:cNvPr>
            <p:cNvSpPr/>
            <p:nvPr/>
          </p:nvSpPr>
          <p:spPr>
            <a:xfrm>
              <a:off x="2288810" y="5742493"/>
              <a:ext cx="87689" cy="1075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DD2CA3B-0066-4687-8924-43F9E132EF9A}"/>
                </a:ext>
              </a:extLst>
            </p:cNvPr>
            <p:cNvSpPr/>
            <p:nvPr/>
          </p:nvSpPr>
          <p:spPr>
            <a:xfrm>
              <a:off x="4012530" y="5731303"/>
              <a:ext cx="87689" cy="1075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2FCD7E-0096-4835-BE7C-F87B4E29C8D0}"/>
                </a:ext>
              </a:extLst>
            </p:cNvPr>
            <p:cNvSpPr/>
            <p:nvPr/>
          </p:nvSpPr>
          <p:spPr>
            <a:xfrm>
              <a:off x="7374975" y="5742493"/>
              <a:ext cx="87689" cy="1075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6AFD64-9F36-4BBC-AE0B-82EC704954CF}"/>
                </a:ext>
              </a:extLst>
            </p:cNvPr>
            <p:cNvSpPr/>
            <p:nvPr/>
          </p:nvSpPr>
          <p:spPr>
            <a:xfrm>
              <a:off x="8232291" y="5759171"/>
              <a:ext cx="87689" cy="1075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1FB4F1-E304-426B-9CEC-D6C76317057C}"/>
                </a:ext>
              </a:extLst>
            </p:cNvPr>
            <p:cNvSpPr/>
            <p:nvPr/>
          </p:nvSpPr>
          <p:spPr>
            <a:xfrm>
              <a:off x="2735032" y="6412575"/>
              <a:ext cx="6467443" cy="5525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dirty="0"/>
                <a:t>Departure Time and Break Points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9B2543-5100-4022-8078-6B05F7835B7C}"/>
                </a:ext>
              </a:extLst>
            </p:cNvPr>
            <p:cNvSpPr/>
            <p:nvPr/>
          </p:nvSpPr>
          <p:spPr>
            <a:xfrm>
              <a:off x="-336217" y="564225"/>
              <a:ext cx="1622582" cy="994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SG" sz="2400" dirty="0"/>
                <a:t>Travel </a:t>
              </a:r>
            </a:p>
            <a:p>
              <a:r>
                <a:rPr lang="en-SG" sz="2400" dirty="0"/>
                <a:t>Time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B2C9F37-35A6-4D20-B1B8-967C210598A6}"/>
                </a:ext>
              </a:extLst>
            </p:cNvPr>
            <p:cNvSpPr/>
            <p:nvPr/>
          </p:nvSpPr>
          <p:spPr>
            <a:xfrm>
              <a:off x="2288810" y="3107537"/>
              <a:ext cx="87689" cy="1075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3D64112-5B8D-4AD9-AEF9-EE1777A78501}"/>
                </a:ext>
              </a:extLst>
            </p:cNvPr>
            <p:cNvSpPr/>
            <p:nvPr/>
          </p:nvSpPr>
          <p:spPr>
            <a:xfrm>
              <a:off x="3056493" y="1738864"/>
              <a:ext cx="87689" cy="10751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D2CA09B8-C1AC-4E0D-A0F3-B4F0E5FC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465"/>
            <a:ext cx="10515600" cy="1325563"/>
          </a:xfrm>
        </p:spPr>
        <p:txBody>
          <a:bodyPr/>
          <a:lstStyle/>
          <a:p>
            <a:r>
              <a:rPr lang="en-US" dirty="0"/>
              <a:t>Travel time function for arc 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261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4944-DBED-4FF0-8B01-E31110EF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en-US" dirty="0"/>
              <a:t>Time dependent shortest path problem (TDSPP)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B1C90-B810-4BF0-BFA2-DCA4A936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262"/>
            <a:ext cx="9545580" cy="515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6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BA3A0884-A35E-494A-925E-A236EA2B2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b="1" dirty="0">
                <a:solidFill>
                  <a:srgbClr val="3B62AF"/>
                </a:solidFill>
                <a:latin typeface="Arial" charset="0"/>
              </a:rPr>
              <a:t>Revision: Dijkstra's algorithm 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2803400-A1A8-4B96-9859-4BCFA889EDB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1744028" y="1171575"/>
            <a:ext cx="8398193" cy="4939189"/>
          </a:xfrm>
        </p:spPr>
        <p:txBody>
          <a:bodyPr vert="horz" lIns="0" tIns="0" rIns="0" bIns="0" rtlCol="0">
            <a:normAutofit fontScale="92500" lnSpcReduction="1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b="1" u="sng">
                <a:solidFill>
                  <a:srgbClr val="444444"/>
                </a:solidFill>
                <a:latin typeface="Arial" panose="020B0604020202020204" pitchFamily="34" charset="0"/>
              </a:rPr>
              <a:t>Dijkstra's algorithm</a:t>
            </a:r>
            <a:r>
              <a:rPr lang="en-US" altLang="en-US" b="1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-</a:t>
            </a:r>
            <a:r>
              <a:rPr lang="en-US" altLang="en-US" b="1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is a solution to the single-source shortest path problem in graph theory. </a:t>
            </a:r>
            <a:endParaRPr lang="en-US" alt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endParaRPr lang="en-US" alt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Works on both directed and undirected graphs. However, all edges must have nonnegative weights.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>
                <a:solidFill>
                  <a:srgbClr val="990000"/>
                </a:solidFill>
                <a:latin typeface="Arial" panose="020B0604020202020204" pitchFamily="34" charset="0"/>
              </a:rPr>
              <a:t>Approach: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 Greedy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>
                <a:solidFill>
                  <a:srgbClr val="990000"/>
                </a:solidFill>
                <a:latin typeface="Arial" panose="020B0604020202020204" pitchFamily="34" charset="0"/>
              </a:rPr>
              <a:t>Input: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 Weighted graph G={E,V} and source vertex </a:t>
            </a:r>
            <a:r>
              <a:rPr lang="en-US" altLang="en-US" i="1">
                <a:solidFill>
                  <a:srgbClr val="444444"/>
                </a:solidFill>
                <a:latin typeface="Arial" panose="020B0604020202020204" pitchFamily="34" charset="0"/>
              </a:rPr>
              <a:t>v</a:t>
            </a:r>
            <a:r>
              <a:rPr lang="en-US" altLang="en-US">
                <a:latin typeface="Constantia" panose="02030602050306030303" pitchFamily="18" charset="0"/>
              </a:rPr>
              <a:t>∈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V, such that all edge weights are nonnegative</a:t>
            </a:r>
            <a:endParaRPr lang="en-US" alt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endParaRPr lang="en-US" alt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>
                <a:solidFill>
                  <a:srgbClr val="990000"/>
                </a:solidFill>
                <a:latin typeface="Arial" panose="020B0604020202020204" pitchFamily="34" charset="0"/>
              </a:rPr>
              <a:t>Output: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 Lengths of shortest paths (or the shortest paths themselves) from a given source vertex</a:t>
            </a:r>
            <a:r>
              <a:rPr lang="en-US" altLang="en-US" i="1">
                <a:solidFill>
                  <a:srgbClr val="444444"/>
                </a:solidFill>
                <a:latin typeface="Arial" panose="020B0604020202020204" pitchFamily="34" charset="0"/>
              </a:rPr>
              <a:t> v</a:t>
            </a:r>
            <a:r>
              <a:rPr lang="en-US" altLang="en-US">
                <a:latin typeface="Constantia" panose="02030602050306030303" pitchFamily="18" charset="0"/>
              </a:rPr>
              <a:t>∈</a:t>
            </a:r>
            <a:r>
              <a:rPr lang="en-US" altLang="en-US">
                <a:solidFill>
                  <a:srgbClr val="444444"/>
                </a:solidFill>
                <a:latin typeface="Arial" panose="020B0604020202020204" pitchFamily="34" charset="0"/>
              </a:rPr>
              <a:t>V  to all other vertices</a:t>
            </a:r>
            <a:endParaRPr lang="en-US" altLang="en-US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b="1" u="sng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9CB844E-EDE9-485E-878B-77A5D6575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b="1" dirty="0" err="1">
                <a:solidFill>
                  <a:srgbClr val="3B62AF"/>
                </a:solidFill>
                <a:latin typeface="Arial" charset="0"/>
              </a:rPr>
              <a:t>Dijkstra's</a:t>
            </a:r>
            <a:r>
              <a:rPr lang="en-US" sz="3870" b="1" dirty="0">
                <a:solidFill>
                  <a:srgbClr val="3B62AF"/>
                </a:solidFill>
                <a:latin typeface="Arial" charset="0"/>
              </a:rPr>
              <a:t> algorithm - </a:t>
            </a:r>
            <a:r>
              <a:rPr lang="en-US" sz="3870" b="1" dirty="0" err="1">
                <a:solidFill>
                  <a:srgbClr val="3B62AF"/>
                </a:solidFill>
                <a:latin typeface="Arial" charset="0"/>
              </a:rPr>
              <a:t>Pseudocode</a:t>
            </a:r>
            <a:endParaRPr lang="en-US" sz="3870" b="1" dirty="0">
              <a:solidFill>
                <a:srgbClr val="3B62AF"/>
              </a:solidFill>
              <a:latin typeface="Arial" charset="0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C88DE64F-C426-4E83-95F9-C1F0138B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620" y="1714500"/>
            <a:ext cx="8816340" cy="368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sz="18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[s] ←0        		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(distance to source vertex is zero)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v ∈ V–{s}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 sz="18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[v] ←∞ 	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(set all other distances to infinity) 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S←∅ 			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(S, the set of visited vertices is initially empty) 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Q←V 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 				(Q, the queue initially contains all vertices) 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              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Q ≠∅ 		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(while the queue is not empty) 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sz="1800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sz="1800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)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(select the element of Q with the min. distance) 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  S←S∪{u} 		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(add u to list of visited vertices) 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v ∈ neighbors[u]	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        do  if   </a:t>
            </a:r>
            <a:r>
              <a:rPr lang="en-US" altLang="en-US" sz="18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[v] &gt; </a:t>
            </a:r>
            <a:r>
              <a:rPr lang="en-US" altLang="en-US" sz="18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 	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(if new shortest path found)</a:t>
            </a:r>
            <a:b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                         then      </a:t>
            </a:r>
            <a:r>
              <a:rPr lang="en-US" altLang="en-US" sz="18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[v] ← </a:t>
            </a:r>
            <a:r>
              <a:rPr lang="en-US" altLang="en-US" sz="18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[u] + w(u, v)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(set new value of shortest path)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		</a:t>
            </a:r>
            <a:r>
              <a:rPr lang="en-US" altLang="en-US" sz="1800" dirty="0">
                <a:solidFill>
                  <a:srgbClr val="C00000"/>
                </a:solidFill>
                <a:latin typeface="Constantia" panose="02030602050306030303" pitchFamily="18" charset="0"/>
              </a:rPr>
              <a:t>(if desired, add traceback code)</a:t>
            </a:r>
            <a:endParaRPr lang="en-US" altLang="en-US" sz="1800" dirty="0">
              <a:solidFill>
                <a:srgbClr val="444444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1800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sz="1800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sz="1800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 sz="1800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A1708FB5-2954-4880-9968-86AAB1D7D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DB791859-3E56-49C1-9580-DACC6F97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2990"/>
            <a:ext cx="8229600" cy="469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E010B35-6D8E-4969-88C9-7B9056D93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7ADBB7B8-90B6-42A2-9FB2-5B551EBA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40" y="754380"/>
            <a:ext cx="7912418" cy="408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C3DAFD5F-1C21-4B33-A058-3F385FF98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D8CCA80B-0BDE-4885-8DEE-D9582E87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8B06797-4603-40EB-AC15-CF2F6F1A7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7411" name="Picture 5">
            <a:extLst>
              <a:ext uri="{FF2B5EF4-FFF2-40B4-BE49-F238E27FC236}">
                <a16:creationId xmlns:a16="http://schemas.microsoft.com/office/drawing/2014/main" id="{3845DCA7-00D7-46C6-A83F-D73F6CA3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60" y="960120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72DFE1D9-BDD2-4036-A011-DD9265E12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8435" name="Picture 5">
            <a:extLst>
              <a:ext uri="{FF2B5EF4-FFF2-40B4-BE49-F238E27FC236}">
                <a16:creationId xmlns:a16="http://schemas.microsoft.com/office/drawing/2014/main" id="{7D675830-CDF0-4E30-B41D-1B3FDC1E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A381E1B2-A331-486E-B6BA-E52CA7CB1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19459" name="Picture 5">
            <a:extLst>
              <a:ext uri="{FF2B5EF4-FFF2-40B4-BE49-F238E27FC236}">
                <a16:creationId xmlns:a16="http://schemas.microsoft.com/office/drawing/2014/main" id="{ED19CF04-BEAB-47E5-8729-6B2EDFB2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908685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4231-B6FC-4862-A87F-CBF4CA2F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B4D6-DAD0-42A5-999D-66132297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dependent travel time model</a:t>
            </a:r>
          </a:p>
          <a:p>
            <a:r>
              <a:rPr lang="en-US" dirty="0"/>
              <a:t>Time dependent shortest path problem</a:t>
            </a:r>
          </a:p>
        </p:txBody>
      </p:sp>
    </p:spTree>
    <p:extLst>
      <p:ext uri="{BB962C8B-B14F-4D97-AF65-F5344CB8AC3E}">
        <p14:creationId xmlns:p14="http://schemas.microsoft.com/office/powerpoint/2010/main" val="3040789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0E163A54-9623-4F3A-ACCC-3ACB207E8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04DE47DA-FE3A-4CBC-AA00-7EF73C87F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071F9B7D-E55A-4E5B-AFCA-1E8D7E659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80C05812-20C2-4209-A35C-15E37820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95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F79C9F8F-67CA-4164-8685-89DBEC7AD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2531" name="Picture 5">
            <a:extLst>
              <a:ext uri="{FF2B5EF4-FFF2-40B4-BE49-F238E27FC236}">
                <a16:creationId xmlns:a16="http://schemas.microsoft.com/office/drawing/2014/main" id="{2A9DEF2F-D5E1-4BC8-A055-2A83799B0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3FFF342-EB52-4E2D-B7C2-C120C44CE6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885" y="274320"/>
            <a:ext cx="8698230" cy="82296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  <a:latin typeface="Arial" charset="0"/>
              </a:rPr>
              <a:t>Dijkstra Animated Example</a:t>
            </a:r>
          </a:p>
        </p:txBody>
      </p:sp>
      <p:pic>
        <p:nvPicPr>
          <p:cNvPr id="23555" name="Picture 5">
            <a:extLst>
              <a:ext uri="{FF2B5EF4-FFF2-40B4-BE49-F238E27FC236}">
                <a16:creationId xmlns:a16="http://schemas.microsoft.com/office/drawing/2014/main" id="{4D2524D0-66D8-472A-83ED-EEE4F2148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628" y="1071563"/>
            <a:ext cx="824674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9CB844E-EDE9-485E-878B-77A5D6575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7984" y="414020"/>
            <a:ext cx="11804016" cy="822960"/>
          </a:xfrm>
        </p:spPr>
        <p:txBody>
          <a:bodyPr vert="horz" lIns="0" tIns="0" rIns="0" bIns="0" rtlCol="0" anchor="t">
            <a:normAutofit fontScale="90000"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b="1" dirty="0">
                <a:solidFill>
                  <a:srgbClr val="3B62AF"/>
                </a:solidFill>
                <a:latin typeface="Arial" charset="0"/>
              </a:rPr>
              <a:t>Time-dependent Dijkstra's algorithm - Pseudocode</a:t>
            </a: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C88DE64F-C426-4E83-95F9-C1F0138B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84" y="1531866"/>
            <a:ext cx="12388216" cy="491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t[s] ←t</a:t>
            </a:r>
            <a:r>
              <a:rPr lang="en-US" altLang="en-US" baseline="-25000" dirty="0">
                <a:solidFill>
                  <a:srgbClr val="674EA7"/>
                </a:solidFill>
                <a:latin typeface="Constantia" panose="02030602050306030303" pitchFamily="18" charset="0"/>
              </a:rPr>
              <a:t>0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       		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(distance to source vertex is zero)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∈ V–{s}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t[v] ←∞ 	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(set all other distances to infinity) 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S←∅ 			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(S, the set of visited vertices is initially empty) 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Q←V 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 					(Q, the queue initially contains all vertices)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             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Q ≠∅ 		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(while the queue is not empty) 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dirty="0" err="1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(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Q,dist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)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(select the element of Q with the min. distance) 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  S←S∪{u} 		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(add u to list of visited vertices) 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v ∈ neighbors[u]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             do  if  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t[v] &gt; t[u] +  </a:t>
            </a:r>
            <a:r>
              <a:rPr lang="el-GR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τ</a:t>
            </a:r>
            <a:r>
              <a:rPr lang="en-US" altLang="en-US" baseline="-25000" dirty="0">
                <a:solidFill>
                  <a:srgbClr val="674EA7"/>
                </a:solidFill>
                <a:latin typeface="Constantia" panose="02030602050306030303" pitchFamily="18" charset="0"/>
              </a:rPr>
              <a:t>(u, v)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(t[u])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(if new shortest path found)</a:t>
            </a:r>
            <a:b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                         then      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t[v] ←t[u] +  </a:t>
            </a:r>
            <a:r>
              <a:rPr lang="el-GR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τ</a:t>
            </a:r>
            <a:r>
              <a:rPr lang="en-US" altLang="en-US" baseline="-25000" dirty="0">
                <a:solidFill>
                  <a:srgbClr val="674EA7"/>
                </a:solidFill>
                <a:latin typeface="Constantia" panose="02030602050306030303" pitchFamily="18" charset="0"/>
              </a:rPr>
              <a:t>(u, v)</a:t>
            </a:r>
            <a:r>
              <a:rPr lang="en-US" altLang="en-US" dirty="0">
                <a:solidFill>
                  <a:srgbClr val="674EA7"/>
                </a:solidFill>
                <a:latin typeface="Constantia" panose="02030602050306030303" pitchFamily="18" charset="0"/>
              </a:rPr>
              <a:t> (t[u]) 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(set new value of shortest path)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		</a:t>
            </a:r>
            <a:r>
              <a:rPr lang="en-US" altLang="en-US" dirty="0">
                <a:solidFill>
                  <a:srgbClr val="C00000"/>
                </a:solidFill>
                <a:latin typeface="Constantia" panose="02030602050306030303" pitchFamily="18" charset="0"/>
              </a:rPr>
              <a:t>(if desired, add traceback code)</a:t>
            </a:r>
            <a:endParaRPr lang="en-US" altLang="en-US" dirty="0">
              <a:solidFill>
                <a:srgbClr val="444444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dirty="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dirty="0" err="1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dirty="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 dirty="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03D7-A881-43C0-A1C4-C7FF622B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6322-2618-4EA9-9F27-853F1DE18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the TDSPP, t</a:t>
            </a:r>
            <a:r>
              <a:rPr lang="en-SG" baseline="-25000" dirty="0"/>
              <a:t>0 </a:t>
            </a:r>
            <a:r>
              <a:rPr lang="en-SG" dirty="0"/>
              <a:t>is given to find the minimum cost path. What if start time is not given, and you are asked to find the best time with the minimum cost path?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7277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109B-59DA-43C8-A36C-CC758FA0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9B623-4B9D-4903-A3C7-06615722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problems assume time-invariant travel time</a:t>
            </a:r>
          </a:p>
          <a:p>
            <a:pPr lvl="1"/>
            <a:r>
              <a:rPr lang="en-US" dirty="0"/>
              <a:t>Neglect impact of seasonality of traffic, morning/evening peak.</a:t>
            </a:r>
          </a:p>
          <a:p>
            <a:pPr lvl="1"/>
            <a:r>
              <a:rPr lang="en-US" dirty="0"/>
              <a:t>Ignore unexpected events, like weather, accidents, etc.</a:t>
            </a:r>
          </a:p>
          <a:p>
            <a:pPr lvl="1"/>
            <a:r>
              <a:rPr lang="en-US" dirty="0"/>
              <a:t>No consideration of the characteristics of the road segment, e.g., highway, arterial road, etc. </a:t>
            </a:r>
          </a:p>
          <a:p>
            <a:r>
              <a:rPr lang="en-US" dirty="0"/>
              <a:t> Leads to research in problems with time-dependent travel times</a:t>
            </a:r>
          </a:p>
          <a:p>
            <a:pPr lvl="1"/>
            <a:r>
              <a:rPr lang="en-US" dirty="0"/>
              <a:t>Time dependent shortest path problem</a:t>
            </a:r>
          </a:p>
          <a:p>
            <a:pPr lvl="1"/>
            <a:r>
              <a:rPr lang="en-US" dirty="0"/>
              <a:t>Time dependent travelling salesman problem</a:t>
            </a:r>
          </a:p>
          <a:p>
            <a:pPr lvl="1"/>
            <a:r>
              <a:rPr lang="en-US" dirty="0"/>
              <a:t>Time dependent vehicle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240048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22D8-BA11-4E78-960D-5DDB881D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dependent travel time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E6CC-1C9E-4D27-AEEF-22291E30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/>
          <a:lstStyle/>
          <a:p>
            <a:r>
              <a:rPr lang="en-US" dirty="0"/>
              <a:t>Model 1: stepwise travel time function with discretized time zones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FF1018B0-6759-4FE3-BDD7-D6D8C1074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90" y="2135188"/>
            <a:ext cx="4905375" cy="33432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6B4B8D-7706-439A-B09B-295A04BE7C9B}"/>
              </a:ext>
            </a:extLst>
          </p:cNvPr>
          <p:cNvCxnSpPr>
            <a:cxnSpLocks/>
          </p:cNvCxnSpPr>
          <p:nvPr/>
        </p:nvCxnSpPr>
        <p:spPr>
          <a:xfrm>
            <a:off x="6553200" y="2450782"/>
            <a:ext cx="32512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E90F910-A7C6-4E63-9858-716E7CD38E64}"/>
              </a:ext>
            </a:extLst>
          </p:cNvPr>
          <p:cNvSpPr/>
          <p:nvPr/>
        </p:nvSpPr>
        <p:spPr>
          <a:xfrm>
            <a:off x="6438900" y="2336484"/>
            <a:ext cx="228600" cy="2285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1AD3945-8F30-4275-A6FD-50DD917366FE}"/>
              </a:ext>
            </a:extLst>
          </p:cNvPr>
          <p:cNvSpPr/>
          <p:nvPr/>
        </p:nvSpPr>
        <p:spPr>
          <a:xfrm>
            <a:off x="9804400" y="2331722"/>
            <a:ext cx="228600" cy="2285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E4201-6097-4656-8EFF-46B51EACB408}"/>
              </a:ext>
            </a:extLst>
          </p:cNvPr>
          <p:cNvSpPr txBox="1"/>
          <p:nvPr/>
        </p:nvSpPr>
        <p:spPr>
          <a:xfrm>
            <a:off x="10225254" y="2219949"/>
            <a:ext cx="1712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Time 1</a:t>
            </a:r>
          </a:p>
          <a:p>
            <a:r>
              <a:rPr lang="en-US" sz="2400" dirty="0"/>
              <a:t>Departure of A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F472D102-8665-46C9-A217-B3BCB616DD99}"/>
              </a:ext>
            </a:extLst>
          </p:cNvPr>
          <p:cNvSpPr/>
          <p:nvPr/>
        </p:nvSpPr>
        <p:spPr>
          <a:xfrm>
            <a:off x="6438900" y="2054147"/>
            <a:ext cx="469900" cy="228591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61C4F2-2AEB-4F9E-BABD-07283B1CABD2}"/>
              </a:ext>
            </a:extLst>
          </p:cNvPr>
          <p:cNvCxnSpPr>
            <a:cxnSpLocks/>
          </p:cNvCxnSpPr>
          <p:nvPr/>
        </p:nvCxnSpPr>
        <p:spPr>
          <a:xfrm>
            <a:off x="6553200" y="3952070"/>
            <a:ext cx="32512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76A4385-2753-4EEE-B5A3-3484689864EE}"/>
              </a:ext>
            </a:extLst>
          </p:cNvPr>
          <p:cNvSpPr/>
          <p:nvPr/>
        </p:nvSpPr>
        <p:spPr>
          <a:xfrm>
            <a:off x="6438900" y="3837772"/>
            <a:ext cx="228600" cy="2285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46CD850-EB63-4325-93D3-06CE4661E0C1}"/>
              </a:ext>
            </a:extLst>
          </p:cNvPr>
          <p:cNvSpPr/>
          <p:nvPr/>
        </p:nvSpPr>
        <p:spPr>
          <a:xfrm>
            <a:off x="9804400" y="3833010"/>
            <a:ext cx="228600" cy="2285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30B35-3CAB-476D-8502-447E9C353D13}"/>
              </a:ext>
            </a:extLst>
          </p:cNvPr>
          <p:cNvSpPr txBox="1"/>
          <p:nvPr/>
        </p:nvSpPr>
        <p:spPr>
          <a:xfrm>
            <a:off x="10225254" y="3721237"/>
            <a:ext cx="1613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Time 2</a:t>
            </a:r>
          </a:p>
          <a:p>
            <a:r>
              <a:rPr lang="en-US" sz="2400" dirty="0"/>
              <a:t>Departure of B</a:t>
            </a:r>
          </a:p>
          <a:p>
            <a:endParaRPr lang="en-US" sz="2400" dirty="0"/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D26B80D6-47E0-49FD-B55D-3FBD1F0ADD5E}"/>
              </a:ext>
            </a:extLst>
          </p:cNvPr>
          <p:cNvSpPr/>
          <p:nvPr/>
        </p:nvSpPr>
        <p:spPr>
          <a:xfrm>
            <a:off x="6432550" y="3565295"/>
            <a:ext cx="469900" cy="228591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5228195B-BF4C-46CE-BA85-99627F49160B}"/>
              </a:ext>
            </a:extLst>
          </p:cNvPr>
          <p:cNvSpPr/>
          <p:nvPr/>
        </p:nvSpPr>
        <p:spPr>
          <a:xfrm>
            <a:off x="7467599" y="3305982"/>
            <a:ext cx="469900" cy="228591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3CBDCA-F020-42B2-87F4-3EC555A22BC9}"/>
              </a:ext>
            </a:extLst>
          </p:cNvPr>
          <p:cNvCxnSpPr>
            <a:cxnSpLocks/>
          </p:cNvCxnSpPr>
          <p:nvPr/>
        </p:nvCxnSpPr>
        <p:spPr>
          <a:xfrm>
            <a:off x="6553200" y="5537111"/>
            <a:ext cx="32512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A13CD195-ADCB-4649-A86E-799CC7DDFD32}"/>
              </a:ext>
            </a:extLst>
          </p:cNvPr>
          <p:cNvSpPr/>
          <p:nvPr/>
        </p:nvSpPr>
        <p:spPr>
          <a:xfrm>
            <a:off x="6438900" y="5422813"/>
            <a:ext cx="228600" cy="2285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153D68CE-BE0B-4B0D-8798-263F55295180}"/>
              </a:ext>
            </a:extLst>
          </p:cNvPr>
          <p:cNvSpPr/>
          <p:nvPr/>
        </p:nvSpPr>
        <p:spPr>
          <a:xfrm>
            <a:off x="9804400" y="5418051"/>
            <a:ext cx="228600" cy="2285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01ABBC-0EDD-46D7-A83D-76F3AD4A9E16}"/>
              </a:ext>
            </a:extLst>
          </p:cNvPr>
          <p:cNvSpPr txBox="1"/>
          <p:nvPr/>
        </p:nvSpPr>
        <p:spPr>
          <a:xfrm>
            <a:off x="10225255" y="5306278"/>
            <a:ext cx="1613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At Time </a:t>
            </a:r>
            <a:r>
              <a:rPr lang="en-US" sz="2400" dirty="0"/>
              <a:t>3</a:t>
            </a:r>
          </a:p>
          <a:p>
            <a:r>
              <a:rPr lang="en-US" sz="2400" dirty="0"/>
              <a:t>Arrival of B</a:t>
            </a: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9D315192-1DA1-4DC4-8B54-93623122A25C}"/>
              </a:ext>
            </a:extLst>
          </p:cNvPr>
          <p:cNvSpPr/>
          <p:nvPr/>
        </p:nvSpPr>
        <p:spPr>
          <a:xfrm>
            <a:off x="9755354" y="5137790"/>
            <a:ext cx="469900" cy="228591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71E9466C-3554-4680-8207-9E055AF0F3AB}"/>
              </a:ext>
            </a:extLst>
          </p:cNvPr>
          <p:cNvSpPr/>
          <p:nvPr/>
        </p:nvSpPr>
        <p:spPr>
          <a:xfrm>
            <a:off x="8394156" y="4909199"/>
            <a:ext cx="469900" cy="228591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DCAF9C-B9E1-4473-8066-3E8CC9B762D7}"/>
              </a:ext>
            </a:extLst>
          </p:cNvPr>
          <p:cNvSpPr txBox="1"/>
          <p:nvPr/>
        </p:nvSpPr>
        <p:spPr>
          <a:xfrm>
            <a:off x="6438900" y="6058175"/>
            <a:ext cx="5142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Problem? Violation of FIFO!</a:t>
            </a:r>
          </a:p>
        </p:txBody>
      </p:sp>
    </p:spTree>
    <p:extLst>
      <p:ext uri="{BB962C8B-B14F-4D97-AF65-F5344CB8AC3E}">
        <p14:creationId xmlns:p14="http://schemas.microsoft.com/office/powerpoint/2010/main" val="238445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F0FB-2530-40D9-9BFF-5A9C5EBA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79" y="598354"/>
            <a:ext cx="10515600" cy="1325563"/>
          </a:xfrm>
        </p:spPr>
        <p:txBody>
          <a:bodyPr/>
          <a:lstStyle/>
          <a:p>
            <a:r>
              <a:rPr lang="en-US" dirty="0"/>
              <a:t>Model 2: Stepwise travel speed function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AC80376-DBB7-48A5-A089-5378D967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78" y="2177161"/>
            <a:ext cx="5542121" cy="3842639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Speed profile for each arc </a:t>
            </a:r>
          </a:p>
          <a:p>
            <a:pPr lvl="1"/>
            <a:r>
              <a:rPr lang="en-US" sz="3200" dirty="0"/>
              <a:t>Discretized time zones</a:t>
            </a:r>
          </a:p>
          <a:p>
            <a:pPr lvl="1"/>
            <a:r>
              <a:rPr lang="en-US" sz="3200" dirty="0"/>
              <a:t>Constant travel speed within the time zone</a:t>
            </a:r>
          </a:p>
          <a:p>
            <a:pPr lvl="1"/>
            <a:r>
              <a:rPr lang="en-US" sz="3200" dirty="0"/>
              <a:t>Piecewise linear travel time</a:t>
            </a:r>
          </a:p>
          <a:p>
            <a:pPr lvl="1"/>
            <a:r>
              <a:rPr lang="en-US" sz="3200" dirty="0"/>
              <a:t>FIFO principle 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DA24E2D1-63C9-45EB-A521-FF090B52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229" y="2417507"/>
            <a:ext cx="5691529" cy="300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4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600C-E3D9-4340-93E5-E6B84D93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travel time calculation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799011-E591-418C-97C6-B9E677F38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190686"/>
              </p:ext>
            </p:extLst>
          </p:nvPr>
        </p:nvGraphicFramePr>
        <p:xfrm>
          <a:off x="977901" y="3245302"/>
          <a:ext cx="8470899" cy="332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4">
                  <a:extLst>
                    <a:ext uri="{9D8B030D-6E8A-4147-A177-3AD203B41FA5}">
                      <a16:colId xmlns:a16="http://schemas.microsoft.com/office/drawing/2014/main" val="494653471"/>
                    </a:ext>
                  </a:extLst>
                </a:gridCol>
                <a:gridCol w="889915">
                  <a:extLst>
                    <a:ext uri="{9D8B030D-6E8A-4147-A177-3AD203B41FA5}">
                      <a16:colId xmlns:a16="http://schemas.microsoft.com/office/drawing/2014/main" val="3808685770"/>
                    </a:ext>
                  </a:extLst>
                </a:gridCol>
                <a:gridCol w="776052">
                  <a:extLst>
                    <a:ext uri="{9D8B030D-6E8A-4147-A177-3AD203B41FA5}">
                      <a16:colId xmlns:a16="http://schemas.microsoft.com/office/drawing/2014/main" val="2250876214"/>
                    </a:ext>
                  </a:extLst>
                </a:gridCol>
                <a:gridCol w="1010974">
                  <a:extLst>
                    <a:ext uri="{9D8B030D-6E8A-4147-A177-3AD203B41FA5}">
                      <a16:colId xmlns:a16="http://schemas.microsoft.com/office/drawing/2014/main" val="3098555474"/>
                    </a:ext>
                  </a:extLst>
                </a:gridCol>
                <a:gridCol w="1386006">
                  <a:extLst>
                    <a:ext uri="{9D8B030D-6E8A-4147-A177-3AD203B41FA5}">
                      <a16:colId xmlns:a16="http://schemas.microsoft.com/office/drawing/2014/main" val="1941038695"/>
                    </a:ext>
                  </a:extLst>
                </a:gridCol>
                <a:gridCol w="1418603">
                  <a:extLst>
                    <a:ext uri="{9D8B030D-6E8A-4147-A177-3AD203B41FA5}">
                      <a16:colId xmlns:a16="http://schemas.microsoft.com/office/drawing/2014/main" val="879067343"/>
                    </a:ext>
                  </a:extLst>
                </a:gridCol>
                <a:gridCol w="2075585">
                  <a:extLst>
                    <a:ext uri="{9D8B030D-6E8A-4147-A177-3AD203B41FA5}">
                      <a16:colId xmlns:a16="http://schemas.microsoft.com/office/drawing/2014/main" val="3484920242"/>
                    </a:ext>
                  </a:extLst>
                </a:gridCol>
              </a:tblGrid>
              <a:tr h="11431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</a:t>
                      </a:r>
                    </a:p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</a:t>
                      </a:r>
                    </a:p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</a:t>
                      </a:r>
                    </a:p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Time 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travelled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Distance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Travelled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Distance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to go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343584"/>
                  </a:ext>
                </a:extLst>
              </a:tr>
              <a:tr h="43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1056423"/>
                  </a:ext>
                </a:extLst>
              </a:tr>
              <a:tr h="43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9112527"/>
                  </a:ext>
                </a:extLst>
              </a:tr>
              <a:tr h="43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805139"/>
                  </a:ext>
                </a:extLst>
              </a:tr>
              <a:tr h="43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1327550"/>
                  </a:ext>
                </a:extLst>
              </a:tr>
              <a:tr h="4304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2434114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E29160-360B-4B4C-93D4-FF77892DB391}"/>
              </a:ext>
            </a:extLst>
          </p:cNvPr>
          <p:cNvSpPr txBox="1">
            <a:spLocks/>
          </p:cNvSpPr>
          <p:nvPr/>
        </p:nvSpPr>
        <p:spPr>
          <a:xfrm>
            <a:off x="698499" y="15763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Travel profile and speeds as given in the table. </a:t>
            </a:r>
          </a:p>
          <a:p>
            <a:r>
              <a:rPr lang="en-US" dirty="0"/>
              <a:t>The distance is 7 and the departure time is 1.</a:t>
            </a:r>
          </a:p>
          <a:p>
            <a:r>
              <a:rPr lang="en-US" dirty="0"/>
              <a:t>Total travel time is 1 + 1 + 1 + 0.5 = 3.5. Arrival time is time 4.5</a:t>
            </a:r>
          </a:p>
        </p:txBody>
      </p:sp>
    </p:spTree>
    <p:extLst>
      <p:ext uri="{BB962C8B-B14F-4D97-AF65-F5344CB8AC3E}">
        <p14:creationId xmlns:p14="http://schemas.microsoft.com/office/powerpoint/2010/main" val="28406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004C73-F387-49E7-9356-561560394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9" y="2092008"/>
            <a:ext cx="5909661" cy="2386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64EB48-9E39-4E99-B847-84342E87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70" y="567044"/>
            <a:ext cx="10515600" cy="1325563"/>
          </a:xfrm>
        </p:spPr>
        <p:txBody>
          <a:bodyPr/>
          <a:lstStyle/>
          <a:p>
            <a:r>
              <a:rPr lang="en-US" dirty="0"/>
              <a:t>Travel time calculation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215EF-1461-495A-A2C7-5D453D8A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070" y="1956534"/>
            <a:ext cx="6444930" cy="33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0A3C-3277-40E5-8F5C-A100B7BA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6701"/>
            <a:ext cx="10515600" cy="1325563"/>
          </a:xfrm>
        </p:spPr>
        <p:txBody>
          <a:bodyPr/>
          <a:lstStyle/>
          <a:p>
            <a:r>
              <a:rPr lang="en-US" dirty="0"/>
              <a:t>Breakpoints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D5C3D20-3BB8-4EC5-8A03-C2C9F03C4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2360"/>
            <a:ext cx="5681138" cy="31956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6FE473-16D1-482E-8C2A-6FF9F0A4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45" y="3794125"/>
            <a:ext cx="5670455" cy="306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1F3891-1908-48AD-A267-789F35A50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755649"/>
            <a:ext cx="9145724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5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EBCCC29-62A8-4634-8D7B-717F33393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760" y="3187700"/>
            <a:ext cx="7632480" cy="35687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28F997A-4A8F-4B4B-84BD-7EA4056F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Time Dependent Travel Time function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421B08-560C-4B60-808E-8FA5CAD3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82" y="1027906"/>
            <a:ext cx="9977318" cy="231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1030</Words>
  <Application>Microsoft Office PowerPoint</Application>
  <PresentationFormat>Widescreen</PresentationFormat>
  <Paragraphs>122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Constantia</vt:lpstr>
      <vt:lpstr>Office Theme</vt:lpstr>
      <vt:lpstr>Time dependent modelling</vt:lpstr>
      <vt:lpstr>Topics</vt:lpstr>
      <vt:lpstr>Motivation</vt:lpstr>
      <vt:lpstr>Time dependent travel time model</vt:lpstr>
      <vt:lpstr>Model 2: Stepwise travel speed function</vt:lpstr>
      <vt:lpstr>Example of travel time calculation</vt:lpstr>
      <vt:lpstr>Travel time calculation algorithm</vt:lpstr>
      <vt:lpstr>Breakpoints</vt:lpstr>
      <vt:lpstr>Time Dependent Travel Time function</vt:lpstr>
      <vt:lpstr>Travel time function for arc (i,j)</vt:lpstr>
      <vt:lpstr>Time dependent shortest path problem (TDSPP)</vt:lpstr>
      <vt:lpstr>Revision: Dijkstra's algorithm </vt:lpstr>
      <vt:lpstr>Dijkstra's algorithm - Pseudocode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Time-dependent Dijkstra's algorithm - Pseudocode</vt:lpstr>
      <vt:lpstr>Question: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dependent problems</dc:title>
  <dc:creator>Pan Binbin</dc:creator>
  <cp:lastModifiedBy>Pan Binbin</cp:lastModifiedBy>
  <cp:revision>50</cp:revision>
  <dcterms:created xsi:type="dcterms:W3CDTF">2020-08-28T03:07:36Z</dcterms:created>
  <dcterms:modified xsi:type="dcterms:W3CDTF">2020-09-04T11:55:07Z</dcterms:modified>
</cp:coreProperties>
</file>