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59" r:id="rId6"/>
    <p:sldId id="264" r:id="rId7"/>
    <p:sldId id="268" r:id="rId8"/>
    <p:sldId id="269" r:id="rId9"/>
    <p:sldId id="271" r:id="rId10"/>
    <p:sldId id="270" r:id="rId11"/>
    <p:sldId id="272" r:id="rId1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D05325-E97B-1B9F-CF14-CA8BFA214894}"/>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CF09955E-FE10-C2CB-E589-8FE4AE2A55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9EA9464D-4FD1-A657-F4F9-541EF553A412}"/>
              </a:ext>
            </a:extLst>
          </p:cNvPr>
          <p:cNvSpPr>
            <a:spLocks noGrp="1"/>
          </p:cNvSpPr>
          <p:nvPr>
            <p:ph type="dt" sz="half" idx="10"/>
          </p:nvPr>
        </p:nvSpPr>
        <p:spPr/>
        <p:txBody>
          <a:bodyPr/>
          <a:lstStyle/>
          <a:p>
            <a:fld id="{EBC64C6C-0592-4F8A-A82C-536799B47086}" type="datetimeFigureOut">
              <a:rPr lang="nl-NL" smtClean="0"/>
              <a:t>14-1-2025</a:t>
            </a:fld>
            <a:endParaRPr lang="nl-NL"/>
          </a:p>
        </p:txBody>
      </p:sp>
      <p:sp>
        <p:nvSpPr>
          <p:cNvPr id="5" name="Tijdelijke aanduiding voor voettekst 4">
            <a:extLst>
              <a:ext uri="{FF2B5EF4-FFF2-40B4-BE49-F238E27FC236}">
                <a16:creationId xmlns:a16="http://schemas.microsoft.com/office/drawing/2014/main" id="{C128162B-C9CD-7B6B-2E0D-B1DCF9F45B2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D74CBAD-DF47-B4E0-1998-BB8B1AC5E423}"/>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975093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C3A582-F36F-8A4A-AAED-ADD3E6724F47}"/>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C2D8880D-333C-2E05-81F5-A1DE0F27B48D}"/>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E093AB1-A311-3FA3-9A98-177B0D6E06BC}"/>
              </a:ext>
            </a:extLst>
          </p:cNvPr>
          <p:cNvSpPr>
            <a:spLocks noGrp="1"/>
          </p:cNvSpPr>
          <p:nvPr>
            <p:ph type="dt" sz="half" idx="10"/>
          </p:nvPr>
        </p:nvSpPr>
        <p:spPr/>
        <p:txBody>
          <a:bodyPr/>
          <a:lstStyle/>
          <a:p>
            <a:fld id="{EBC64C6C-0592-4F8A-A82C-536799B47086}" type="datetimeFigureOut">
              <a:rPr lang="nl-NL" smtClean="0"/>
              <a:t>14-1-2025</a:t>
            </a:fld>
            <a:endParaRPr lang="nl-NL"/>
          </a:p>
        </p:txBody>
      </p:sp>
      <p:sp>
        <p:nvSpPr>
          <p:cNvPr id="5" name="Tijdelijke aanduiding voor voettekst 4">
            <a:extLst>
              <a:ext uri="{FF2B5EF4-FFF2-40B4-BE49-F238E27FC236}">
                <a16:creationId xmlns:a16="http://schemas.microsoft.com/office/drawing/2014/main" id="{E73F479A-90A9-BE00-C77B-2AC2DABFD10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B7450D5-C043-9385-B433-A255076671D8}"/>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14916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28AC1789-24D1-96A7-22A5-0C583C2685CE}"/>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D1130869-731D-36B1-2D70-66B6582D6AE8}"/>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37DD97C-5F75-C015-E7C4-56E0ABF30F54}"/>
              </a:ext>
            </a:extLst>
          </p:cNvPr>
          <p:cNvSpPr>
            <a:spLocks noGrp="1"/>
          </p:cNvSpPr>
          <p:nvPr>
            <p:ph type="dt" sz="half" idx="10"/>
          </p:nvPr>
        </p:nvSpPr>
        <p:spPr/>
        <p:txBody>
          <a:bodyPr/>
          <a:lstStyle/>
          <a:p>
            <a:fld id="{EBC64C6C-0592-4F8A-A82C-536799B47086}" type="datetimeFigureOut">
              <a:rPr lang="nl-NL" smtClean="0"/>
              <a:t>14-1-2025</a:t>
            </a:fld>
            <a:endParaRPr lang="nl-NL"/>
          </a:p>
        </p:txBody>
      </p:sp>
      <p:sp>
        <p:nvSpPr>
          <p:cNvPr id="5" name="Tijdelijke aanduiding voor voettekst 4">
            <a:extLst>
              <a:ext uri="{FF2B5EF4-FFF2-40B4-BE49-F238E27FC236}">
                <a16:creationId xmlns:a16="http://schemas.microsoft.com/office/drawing/2014/main" id="{2F5164E0-1361-4B0F-3430-4659D405084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439C67A-EE52-5520-4FBD-62F0EC1BE69F}"/>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62057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5A3E46-ABC3-3B62-4FC8-C8A9BE21B2DE}"/>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B061B076-2F22-D98F-E698-B790154F4D8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D03647A-EF80-4042-1C81-D34EC1360D4D}"/>
              </a:ext>
            </a:extLst>
          </p:cNvPr>
          <p:cNvSpPr>
            <a:spLocks noGrp="1"/>
          </p:cNvSpPr>
          <p:nvPr>
            <p:ph type="dt" sz="half" idx="10"/>
          </p:nvPr>
        </p:nvSpPr>
        <p:spPr/>
        <p:txBody>
          <a:bodyPr/>
          <a:lstStyle/>
          <a:p>
            <a:fld id="{EBC64C6C-0592-4F8A-A82C-536799B47086}" type="datetimeFigureOut">
              <a:rPr lang="nl-NL" smtClean="0"/>
              <a:t>14-1-2025</a:t>
            </a:fld>
            <a:endParaRPr lang="nl-NL"/>
          </a:p>
        </p:txBody>
      </p:sp>
      <p:sp>
        <p:nvSpPr>
          <p:cNvPr id="5" name="Tijdelijke aanduiding voor voettekst 4">
            <a:extLst>
              <a:ext uri="{FF2B5EF4-FFF2-40B4-BE49-F238E27FC236}">
                <a16:creationId xmlns:a16="http://schemas.microsoft.com/office/drawing/2014/main" id="{BCB2D8FB-F536-5465-EF5D-486E6ABF1FC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91233C2-E91D-F628-141F-6FB78F49DAE2}"/>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667617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8443EA-F3BA-9EDC-7D7C-DE80553060BA}"/>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997DE1D2-B531-D287-6D28-33F38C981F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D6157DCC-377C-D5FA-3AC0-AF8BAA7C3DE6}"/>
              </a:ext>
            </a:extLst>
          </p:cNvPr>
          <p:cNvSpPr>
            <a:spLocks noGrp="1"/>
          </p:cNvSpPr>
          <p:nvPr>
            <p:ph type="dt" sz="half" idx="10"/>
          </p:nvPr>
        </p:nvSpPr>
        <p:spPr/>
        <p:txBody>
          <a:bodyPr/>
          <a:lstStyle/>
          <a:p>
            <a:fld id="{EBC64C6C-0592-4F8A-A82C-536799B47086}" type="datetimeFigureOut">
              <a:rPr lang="nl-NL" smtClean="0"/>
              <a:t>14-1-2025</a:t>
            </a:fld>
            <a:endParaRPr lang="nl-NL"/>
          </a:p>
        </p:txBody>
      </p:sp>
      <p:sp>
        <p:nvSpPr>
          <p:cNvPr id="5" name="Tijdelijke aanduiding voor voettekst 4">
            <a:extLst>
              <a:ext uri="{FF2B5EF4-FFF2-40B4-BE49-F238E27FC236}">
                <a16:creationId xmlns:a16="http://schemas.microsoft.com/office/drawing/2014/main" id="{6AB8687F-8BAF-C997-34DC-30F9D92B8FB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B071A30-68DB-2B15-33C8-D1D8B063BE64}"/>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78320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0BB269-0028-4968-A5E6-006DE6FF2EEB}"/>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2642E98-6AC6-8830-0A2E-0FC91B2F4C06}"/>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0C996425-950E-DCCC-DBE9-E187CBCD5C67}"/>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C5DD16FD-4EDC-0E0C-22E6-25B88D8AD4B9}"/>
              </a:ext>
            </a:extLst>
          </p:cNvPr>
          <p:cNvSpPr>
            <a:spLocks noGrp="1"/>
          </p:cNvSpPr>
          <p:nvPr>
            <p:ph type="dt" sz="half" idx="10"/>
          </p:nvPr>
        </p:nvSpPr>
        <p:spPr/>
        <p:txBody>
          <a:bodyPr/>
          <a:lstStyle/>
          <a:p>
            <a:fld id="{EBC64C6C-0592-4F8A-A82C-536799B47086}" type="datetimeFigureOut">
              <a:rPr lang="nl-NL" smtClean="0"/>
              <a:t>14-1-2025</a:t>
            </a:fld>
            <a:endParaRPr lang="nl-NL"/>
          </a:p>
        </p:txBody>
      </p:sp>
      <p:sp>
        <p:nvSpPr>
          <p:cNvPr id="6" name="Tijdelijke aanduiding voor voettekst 5">
            <a:extLst>
              <a:ext uri="{FF2B5EF4-FFF2-40B4-BE49-F238E27FC236}">
                <a16:creationId xmlns:a16="http://schemas.microsoft.com/office/drawing/2014/main" id="{D4683180-C5DF-30B5-24D8-B455851AA84D}"/>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A389B40F-2598-4431-F45E-B25DBBD30219}"/>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16645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1226C3-4CCF-4849-D06C-3C22E368A4D9}"/>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F70AF5DC-8B16-3629-F4C5-252C3279CC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8A0BC381-770B-D7AF-FA13-059729B99FBC}"/>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4E3D97FB-CDA4-2479-5D62-52E820F2F3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014250E8-ADFC-6D35-88D1-CEB01936C008}"/>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32560C2C-0238-877D-5D2D-DA224543319B}"/>
              </a:ext>
            </a:extLst>
          </p:cNvPr>
          <p:cNvSpPr>
            <a:spLocks noGrp="1"/>
          </p:cNvSpPr>
          <p:nvPr>
            <p:ph type="dt" sz="half" idx="10"/>
          </p:nvPr>
        </p:nvSpPr>
        <p:spPr/>
        <p:txBody>
          <a:bodyPr/>
          <a:lstStyle/>
          <a:p>
            <a:fld id="{EBC64C6C-0592-4F8A-A82C-536799B47086}" type="datetimeFigureOut">
              <a:rPr lang="nl-NL" smtClean="0"/>
              <a:t>14-1-2025</a:t>
            </a:fld>
            <a:endParaRPr lang="nl-NL"/>
          </a:p>
        </p:txBody>
      </p:sp>
      <p:sp>
        <p:nvSpPr>
          <p:cNvPr id="8" name="Tijdelijke aanduiding voor voettekst 7">
            <a:extLst>
              <a:ext uri="{FF2B5EF4-FFF2-40B4-BE49-F238E27FC236}">
                <a16:creationId xmlns:a16="http://schemas.microsoft.com/office/drawing/2014/main" id="{A7EBCB1E-9E68-C22A-7382-A08861571EDE}"/>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61788C26-F456-3DAD-C579-01CEC1470A55}"/>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101353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7757BF-944E-DA12-B708-558B31293B59}"/>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BCE60DD0-3D6C-8A74-AB56-EF4FD401D39B}"/>
              </a:ext>
            </a:extLst>
          </p:cNvPr>
          <p:cNvSpPr>
            <a:spLocks noGrp="1"/>
          </p:cNvSpPr>
          <p:nvPr>
            <p:ph type="dt" sz="half" idx="10"/>
          </p:nvPr>
        </p:nvSpPr>
        <p:spPr/>
        <p:txBody>
          <a:bodyPr/>
          <a:lstStyle/>
          <a:p>
            <a:fld id="{EBC64C6C-0592-4F8A-A82C-536799B47086}" type="datetimeFigureOut">
              <a:rPr lang="nl-NL" smtClean="0"/>
              <a:t>14-1-2025</a:t>
            </a:fld>
            <a:endParaRPr lang="nl-NL"/>
          </a:p>
        </p:txBody>
      </p:sp>
      <p:sp>
        <p:nvSpPr>
          <p:cNvPr id="4" name="Tijdelijke aanduiding voor voettekst 3">
            <a:extLst>
              <a:ext uri="{FF2B5EF4-FFF2-40B4-BE49-F238E27FC236}">
                <a16:creationId xmlns:a16="http://schemas.microsoft.com/office/drawing/2014/main" id="{9D6BB763-A8A7-9A08-8352-BCAB2075C3FE}"/>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2C11CB66-E0C6-6D71-A321-1A2CA1A1831F}"/>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401538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D9F9E1B4-4B16-077C-CA6A-19722E9A165B}"/>
              </a:ext>
            </a:extLst>
          </p:cNvPr>
          <p:cNvSpPr>
            <a:spLocks noGrp="1"/>
          </p:cNvSpPr>
          <p:nvPr>
            <p:ph type="dt" sz="half" idx="10"/>
          </p:nvPr>
        </p:nvSpPr>
        <p:spPr/>
        <p:txBody>
          <a:bodyPr/>
          <a:lstStyle/>
          <a:p>
            <a:fld id="{EBC64C6C-0592-4F8A-A82C-536799B47086}" type="datetimeFigureOut">
              <a:rPr lang="nl-NL" smtClean="0"/>
              <a:t>14-1-2025</a:t>
            </a:fld>
            <a:endParaRPr lang="nl-NL"/>
          </a:p>
        </p:txBody>
      </p:sp>
      <p:sp>
        <p:nvSpPr>
          <p:cNvPr id="3" name="Tijdelijke aanduiding voor voettekst 2">
            <a:extLst>
              <a:ext uri="{FF2B5EF4-FFF2-40B4-BE49-F238E27FC236}">
                <a16:creationId xmlns:a16="http://schemas.microsoft.com/office/drawing/2014/main" id="{36B8985F-BD6C-8991-95A0-AB069E75474C}"/>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147420F7-7FE9-BA02-B7FD-0934739B880A}"/>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243151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69A50A-7503-24F2-B02A-7D22A9665E23}"/>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D955925A-B90A-5AE6-A0F7-559219B98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B0B6B64F-0F88-8236-3176-8415826E2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F9ABBF62-D14B-285E-D77A-5C2B34B167F0}"/>
              </a:ext>
            </a:extLst>
          </p:cNvPr>
          <p:cNvSpPr>
            <a:spLocks noGrp="1"/>
          </p:cNvSpPr>
          <p:nvPr>
            <p:ph type="dt" sz="half" idx="10"/>
          </p:nvPr>
        </p:nvSpPr>
        <p:spPr/>
        <p:txBody>
          <a:bodyPr/>
          <a:lstStyle/>
          <a:p>
            <a:fld id="{EBC64C6C-0592-4F8A-A82C-536799B47086}" type="datetimeFigureOut">
              <a:rPr lang="nl-NL" smtClean="0"/>
              <a:t>14-1-2025</a:t>
            </a:fld>
            <a:endParaRPr lang="nl-NL"/>
          </a:p>
        </p:txBody>
      </p:sp>
      <p:sp>
        <p:nvSpPr>
          <p:cNvPr id="6" name="Tijdelijke aanduiding voor voettekst 5">
            <a:extLst>
              <a:ext uri="{FF2B5EF4-FFF2-40B4-BE49-F238E27FC236}">
                <a16:creationId xmlns:a16="http://schemas.microsoft.com/office/drawing/2014/main" id="{E84123E2-8AA1-4FD4-DAB0-62399177038B}"/>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0C5F2C43-7782-ED69-D183-21C4A176B84C}"/>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260486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1F5C6-080B-C26D-06A4-5A4BBA08A6A2}"/>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6BA032A7-D9E2-9361-D9B1-E10989308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354DC98B-DDFA-8288-DC15-9C4DFBE68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B84EEDB1-4746-47FC-D294-280164CDAF17}"/>
              </a:ext>
            </a:extLst>
          </p:cNvPr>
          <p:cNvSpPr>
            <a:spLocks noGrp="1"/>
          </p:cNvSpPr>
          <p:nvPr>
            <p:ph type="dt" sz="half" idx="10"/>
          </p:nvPr>
        </p:nvSpPr>
        <p:spPr/>
        <p:txBody>
          <a:bodyPr/>
          <a:lstStyle/>
          <a:p>
            <a:fld id="{EBC64C6C-0592-4F8A-A82C-536799B47086}" type="datetimeFigureOut">
              <a:rPr lang="nl-NL" smtClean="0"/>
              <a:t>14-1-2025</a:t>
            </a:fld>
            <a:endParaRPr lang="nl-NL"/>
          </a:p>
        </p:txBody>
      </p:sp>
      <p:sp>
        <p:nvSpPr>
          <p:cNvPr id="6" name="Tijdelijke aanduiding voor voettekst 5">
            <a:extLst>
              <a:ext uri="{FF2B5EF4-FFF2-40B4-BE49-F238E27FC236}">
                <a16:creationId xmlns:a16="http://schemas.microsoft.com/office/drawing/2014/main" id="{C3FCB223-5642-782D-3FBF-7A72B52C387E}"/>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61596709-7263-B061-93B7-61C259EA00DF}"/>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677767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EEC7A3FA-7713-B35F-225F-9EDA4EF6F6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7D1ACED6-29E1-C712-55C8-B66F31558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CEFEF38E-184A-246A-1393-7F39895AA2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C64C6C-0592-4F8A-A82C-536799B47086}" type="datetimeFigureOut">
              <a:rPr lang="nl-NL" smtClean="0"/>
              <a:t>14-1-2025</a:t>
            </a:fld>
            <a:endParaRPr lang="nl-NL"/>
          </a:p>
        </p:txBody>
      </p:sp>
      <p:sp>
        <p:nvSpPr>
          <p:cNvPr id="5" name="Tijdelijke aanduiding voor voettekst 4">
            <a:extLst>
              <a:ext uri="{FF2B5EF4-FFF2-40B4-BE49-F238E27FC236}">
                <a16:creationId xmlns:a16="http://schemas.microsoft.com/office/drawing/2014/main" id="{B9B2DE63-CB65-A506-420D-4913196FA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Tijdelijke aanduiding voor dianummer 5">
            <a:extLst>
              <a:ext uri="{FF2B5EF4-FFF2-40B4-BE49-F238E27FC236}">
                <a16:creationId xmlns:a16="http://schemas.microsoft.com/office/drawing/2014/main" id="{FCDB5D9F-992B-90BF-FB84-FEF13E455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DBEB98-2AA1-499B-B42F-079B4411D551}" type="slidenum">
              <a:rPr lang="nl-NL" smtClean="0"/>
              <a:t>‹nr.›</a:t>
            </a:fld>
            <a:endParaRPr lang="nl-NL"/>
          </a:p>
        </p:txBody>
      </p:sp>
    </p:spTree>
    <p:extLst>
      <p:ext uri="{BB962C8B-B14F-4D97-AF65-F5344CB8AC3E}">
        <p14:creationId xmlns:p14="http://schemas.microsoft.com/office/powerpoint/2010/main" val="1387891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16CF391-7DB4-9691-1B37-1416F054F70F}"/>
              </a:ext>
            </a:extLst>
          </p:cNvPr>
          <p:cNvSpPr>
            <a:spLocks noGrp="1"/>
          </p:cNvSpPr>
          <p:nvPr>
            <p:ph type="ctrTitle"/>
          </p:nvPr>
        </p:nvSpPr>
        <p:spPr>
          <a:xfrm>
            <a:off x="678900" y="798530"/>
            <a:ext cx="10640754" cy="775845"/>
          </a:xfrm>
        </p:spPr>
        <p:txBody>
          <a:bodyPr anchor="b">
            <a:normAutofit/>
          </a:bodyPr>
          <a:lstStyle/>
          <a:p>
            <a:r>
              <a:rPr lang="nl-NL" sz="4000" dirty="0">
                <a:solidFill>
                  <a:schemeClr val="tx2"/>
                </a:solidFill>
              </a:rPr>
              <a:t>Drielagen model</a:t>
            </a:r>
          </a:p>
        </p:txBody>
      </p:sp>
      <p:sp>
        <p:nvSpPr>
          <p:cNvPr id="3" name="Ondertitel 2">
            <a:extLst>
              <a:ext uri="{FF2B5EF4-FFF2-40B4-BE49-F238E27FC236}">
                <a16:creationId xmlns:a16="http://schemas.microsoft.com/office/drawing/2014/main" id="{B4DA98B7-BA8D-1FF9-78F3-A4E99B5002F0}"/>
              </a:ext>
            </a:extLst>
          </p:cNvPr>
          <p:cNvSpPr>
            <a:spLocks noGrp="1"/>
          </p:cNvSpPr>
          <p:nvPr>
            <p:ph type="subTitle" idx="1"/>
          </p:nvPr>
        </p:nvSpPr>
        <p:spPr>
          <a:xfrm>
            <a:off x="1514121" y="4171528"/>
            <a:ext cx="9163757" cy="450447"/>
          </a:xfrm>
        </p:spPr>
        <p:txBody>
          <a:bodyPr anchor="ctr">
            <a:normAutofit/>
          </a:bodyPr>
          <a:lstStyle/>
          <a:p>
            <a:endParaRPr lang="nl-NL" sz="2000">
              <a:solidFill>
                <a:schemeClr val="tx2"/>
              </a:solidFill>
            </a:endParaRPr>
          </a:p>
        </p:txBody>
      </p:sp>
      <p:grpSp>
        <p:nvGrpSpPr>
          <p:cNvPr id="33" name="Group 3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34" name="Freeform: Shape 3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7" name="Freeform: Shape 3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Afbeelding 3" descr="Afbeelding met tekst, schermopname, Lettertype, ontwerp&#10;&#10;Automatisch gegenereerde beschrijving">
            <a:extLst>
              <a:ext uri="{FF2B5EF4-FFF2-40B4-BE49-F238E27FC236}">
                <a16:creationId xmlns:a16="http://schemas.microsoft.com/office/drawing/2014/main" id="{55A30634-5665-C78A-A1B4-141403007D0D}"/>
              </a:ext>
            </a:extLst>
          </p:cNvPr>
          <p:cNvPicPr>
            <a:picLocks noChangeAspect="1"/>
          </p:cNvPicPr>
          <p:nvPr/>
        </p:nvPicPr>
        <p:blipFill>
          <a:blip r:embed="rId2"/>
          <a:stretch>
            <a:fillRect/>
          </a:stretch>
        </p:blipFill>
        <p:spPr>
          <a:xfrm>
            <a:off x="3683713" y="1785408"/>
            <a:ext cx="4631129" cy="2836567"/>
          </a:xfrm>
          <a:prstGeom prst="rect">
            <a:avLst/>
          </a:prstGeom>
        </p:spPr>
      </p:pic>
      <p:grpSp>
        <p:nvGrpSpPr>
          <p:cNvPr id="39" name="Group 3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40" name="Freeform: Shape 3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31861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el 1">
            <a:extLst>
              <a:ext uri="{FF2B5EF4-FFF2-40B4-BE49-F238E27FC236}">
                <a16:creationId xmlns:a16="http://schemas.microsoft.com/office/drawing/2014/main" id="{9D48912E-4242-2472-9A1A-E1DA6F3A5687}"/>
              </a:ext>
            </a:extLst>
          </p:cNvPr>
          <p:cNvSpPr>
            <a:spLocks noGrp="1"/>
          </p:cNvSpPr>
          <p:nvPr>
            <p:ph type="title"/>
          </p:nvPr>
        </p:nvSpPr>
        <p:spPr>
          <a:xfrm>
            <a:off x="1179226" y="1280679"/>
            <a:ext cx="9833548" cy="1325563"/>
          </a:xfrm>
        </p:spPr>
        <p:txBody>
          <a:bodyPr anchor="b">
            <a:normAutofit/>
          </a:bodyPr>
          <a:lstStyle/>
          <a:p>
            <a:pPr algn="ctr"/>
            <a:endParaRPr lang="nl-NL" sz="360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jdelijke aanduiding voor inhoud 2">
            <a:extLst>
              <a:ext uri="{FF2B5EF4-FFF2-40B4-BE49-F238E27FC236}">
                <a16:creationId xmlns:a16="http://schemas.microsoft.com/office/drawing/2014/main" id="{89A45AD0-DEA6-A578-4F61-302920E1CD16}"/>
              </a:ext>
            </a:extLst>
          </p:cNvPr>
          <p:cNvSpPr>
            <a:spLocks noGrp="1"/>
          </p:cNvSpPr>
          <p:nvPr>
            <p:ph idx="1"/>
          </p:nvPr>
        </p:nvSpPr>
        <p:spPr>
          <a:xfrm>
            <a:off x="1179226" y="2890979"/>
            <a:ext cx="9833548" cy="2693976"/>
          </a:xfrm>
        </p:spPr>
        <p:txBody>
          <a:bodyPr>
            <a:normAutofit/>
          </a:bodyPr>
          <a:lstStyle/>
          <a:p>
            <a:r>
              <a:rPr lang="nl-NL" sz="1800" b="1" i="0">
                <a:solidFill>
                  <a:schemeClr val="tx2"/>
                </a:solidFill>
                <a:effectLst/>
                <a:latin typeface="Aptos" panose="020B0004020202020204" pitchFamily="34" charset="0"/>
              </a:rPr>
              <a:t>Vraag 3: Wat is de belangrijkste taak van de fysieke laag van een smartphone?</a:t>
            </a:r>
            <a:endParaRPr lang="nl-NL" sz="1800" b="0" i="0">
              <a:solidFill>
                <a:schemeClr val="tx2"/>
              </a:solidFill>
              <a:effectLst/>
              <a:latin typeface="Aptos" panose="020B0004020202020204" pitchFamily="34" charset="0"/>
            </a:endParaRPr>
          </a:p>
          <a:p>
            <a:r>
              <a:rPr lang="nl-NL" sz="1800" b="0" i="0">
                <a:solidFill>
                  <a:schemeClr val="tx2"/>
                </a:solidFill>
                <a:effectLst/>
                <a:latin typeface="Aptos" panose="020B0004020202020204" pitchFamily="34" charset="0"/>
              </a:rPr>
              <a:t>A) Het beheren van apps en hun instellingen.</a:t>
            </a:r>
            <a:br>
              <a:rPr lang="nl-NL" sz="1800" b="0" i="0">
                <a:solidFill>
                  <a:schemeClr val="tx2"/>
                </a:solidFill>
                <a:effectLst/>
                <a:latin typeface="Aptos" panose="020B0004020202020204" pitchFamily="34" charset="0"/>
              </a:rPr>
            </a:br>
            <a:r>
              <a:rPr lang="nl-NL" sz="1800" b="0" i="0">
                <a:solidFill>
                  <a:schemeClr val="tx2"/>
                </a:solidFill>
                <a:effectLst/>
                <a:latin typeface="Aptos" panose="020B0004020202020204" pitchFamily="34" charset="0"/>
              </a:rPr>
              <a:t>B) Het regelt de besturing van de apps.</a:t>
            </a:r>
            <a:br>
              <a:rPr lang="nl-NL" sz="1800" b="0" i="0">
                <a:solidFill>
                  <a:schemeClr val="tx2"/>
                </a:solidFill>
                <a:effectLst/>
                <a:latin typeface="Aptos" panose="020B0004020202020204" pitchFamily="34" charset="0"/>
              </a:rPr>
            </a:br>
            <a:r>
              <a:rPr lang="nl-NL" sz="1800" b="0" i="0">
                <a:solidFill>
                  <a:schemeClr val="tx2"/>
                </a:solidFill>
                <a:effectLst/>
                <a:latin typeface="Aptos" panose="020B0004020202020204" pitchFamily="34" charset="0"/>
              </a:rPr>
              <a:t>C) Het zorgt voor de omzetting van binaire informatie naar een signaal en andersom.</a:t>
            </a:r>
            <a:br>
              <a:rPr lang="nl-NL" sz="1800" b="0" i="0">
                <a:solidFill>
                  <a:schemeClr val="tx2"/>
                </a:solidFill>
                <a:effectLst/>
                <a:latin typeface="Aptos" panose="020B0004020202020204" pitchFamily="34" charset="0"/>
              </a:rPr>
            </a:br>
            <a:r>
              <a:rPr lang="nl-NL" sz="1800" b="0" i="0">
                <a:solidFill>
                  <a:schemeClr val="tx2"/>
                </a:solidFill>
                <a:effectLst/>
                <a:latin typeface="Aptos" panose="020B0004020202020204" pitchFamily="34" charset="0"/>
              </a:rPr>
              <a:t>D) Het biedt sociale media functionaliteiten.</a:t>
            </a:r>
          </a:p>
          <a:p>
            <a:endParaRPr lang="nl-NL" sz="18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4320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el 1">
            <a:extLst>
              <a:ext uri="{FF2B5EF4-FFF2-40B4-BE49-F238E27FC236}">
                <a16:creationId xmlns:a16="http://schemas.microsoft.com/office/drawing/2014/main" id="{13FE9C5F-06D2-0FC0-D2D3-7AB839D3EC3E}"/>
              </a:ext>
            </a:extLst>
          </p:cNvPr>
          <p:cNvSpPr>
            <a:spLocks noGrp="1"/>
          </p:cNvSpPr>
          <p:nvPr>
            <p:ph type="title"/>
          </p:nvPr>
        </p:nvSpPr>
        <p:spPr>
          <a:xfrm>
            <a:off x="1179226" y="1280679"/>
            <a:ext cx="9833548" cy="1325563"/>
          </a:xfrm>
        </p:spPr>
        <p:txBody>
          <a:bodyPr anchor="b">
            <a:normAutofit/>
          </a:bodyPr>
          <a:lstStyle/>
          <a:p>
            <a:pPr algn="ctr"/>
            <a:r>
              <a:rPr lang="nl-NL" sz="3600">
                <a:solidFill>
                  <a:schemeClr val="tx2"/>
                </a:solidFill>
              </a:rPr>
              <a:t>uitleg</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jdelijke aanduiding voor inhoud 2">
            <a:extLst>
              <a:ext uri="{FF2B5EF4-FFF2-40B4-BE49-F238E27FC236}">
                <a16:creationId xmlns:a16="http://schemas.microsoft.com/office/drawing/2014/main" id="{C58AC00C-0528-04F0-083F-EF4942067DEE}"/>
              </a:ext>
            </a:extLst>
          </p:cNvPr>
          <p:cNvSpPr>
            <a:spLocks noGrp="1"/>
          </p:cNvSpPr>
          <p:nvPr>
            <p:ph idx="1"/>
          </p:nvPr>
        </p:nvSpPr>
        <p:spPr>
          <a:xfrm>
            <a:off x="1179226" y="2890979"/>
            <a:ext cx="9833548" cy="2693976"/>
          </a:xfrm>
        </p:spPr>
        <p:txBody>
          <a:bodyPr>
            <a:normAutofit/>
          </a:bodyPr>
          <a:lstStyle/>
          <a:p>
            <a:r>
              <a:rPr lang="nl-NL" sz="1500" b="1">
                <a:solidFill>
                  <a:schemeClr val="tx2"/>
                </a:solidFill>
              </a:rPr>
              <a:t>Juiste antwoord: C) Het zorgt voor de omzetting van binaire informatie naar een signaal en andersom.</a:t>
            </a:r>
            <a:endParaRPr lang="nl-NL" sz="1500">
              <a:solidFill>
                <a:schemeClr val="tx2"/>
              </a:solidFill>
            </a:endParaRPr>
          </a:p>
          <a:p>
            <a:pPr>
              <a:buFont typeface="Arial" panose="020B0604020202020204" pitchFamily="34" charset="0"/>
              <a:buChar char="•"/>
            </a:pPr>
            <a:r>
              <a:rPr lang="nl-NL" sz="1500">
                <a:solidFill>
                  <a:schemeClr val="tx2"/>
                </a:solidFill>
              </a:rPr>
              <a:t>De fysieke laag omvat de hardware van een smartphone (zoals de accu, touchscreen, sensoren). Het verwerkt en vertaalt binaire gegevens (nullen en enen) naar fysieke signalen, zoals elektrische stroom, om functionaliteit mogelijk te maken.</a:t>
            </a:r>
          </a:p>
          <a:p>
            <a:r>
              <a:rPr lang="nl-NL" sz="1500" b="1">
                <a:solidFill>
                  <a:schemeClr val="tx2"/>
                </a:solidFill>
              </a:rPr>
              <a:t>Onjuiste antwoorden:</a:t>
            </a:r>
            <a:endParaRPr lang="nl-NL" sz="1500">
              <a:solidFill>
                <a:schemeClr val="tx2"/>
              </a:solidFill>
            </a:endParaRPr>
          </a:p>
          <a:p>
            <a:pPr>
              <a:buFont typeface="Arial" panose="020B0604020202020204" pitchFamily="34" charset="0"/>
              <a:buChar char="•"/>
            </a:pPr>
            <a:r>
              <a:rPr lang="nl-NL" sz="1500" b="1">
                <a:solidFill>
                  <a:schemeClr val="tx2"/>
                </a:solidFill>
              </a:rPr>
              <a:t>A)</a:t>
            </a:r>
            <a:r>
              <a:rPr lang="nl-NL" sz="1500">
                <a:solidFill>
                  <a:schemeClr val="tx2"/>
                </a:solidFill>
              </a:rPr>
              <a:t> Het beheren van apps en instellingen valt onder de logische laag (besturingssysteem), niet de fysieke laag.</a:t>
            </a:r>
          </a:p>
          <a:p>
            <a:pPr>
              <a:buFont typeface="Arial" panose="020B0604020202020204" pitchFamily="34" charset="0"/>
              <a:buChar char="•"/>
            </a:pPr>
            <a:r>
              <a:rPr lang="nl-NL" sz="1500" b="1">
                <a:solidFill>
                  <a:schemeClr val="tx2"/>
                </a:solidFill>
              </a:rPr>
              <a:t>B)</a:t>
            </a:r>
            <a:r>
              <a:rPr lang="nl-NL" sz="1500">
                <a:solidFill>
                  <a:schemeClr val="tx2"/>
                </a:solidFill>
              </a:rPr>
              <a:t> Het besturen van apps is een functie van de logische laag, niet de hardware.</a:t>
            </a:r>
          </a:p>
          <a:p>
            <a:pPr>
              <a:buFont typeface="Arial" panose="020B0604020202020204" pitchFamily="34" charset="0"/>
              <a:buChar char="•"/>
            </a:pPr>
            <a:r>
              <a:rPr lang="nl-NL" sz="1500" b="1">
                <a:solidFill>
                  <a:schemeClr val="tx2"/>
                </a:solidFill>
              </a:rPr>
              <a:t>D)</a:t>
            </a:r>
            <a:r>
              <a:rPr lang="nl-NL" sz="1500">
                <a:solidFill>
                  <a:schemeClr val="tx2"/>
                </a:solidFill>
              </a:rPr>
              <a:t> Sociale media functionaliteiten zijn onderdeel van de toepassingslaag (apps), niet van de fysieke laag.</a:t>
            </a:r>
          </a:p>
          <a:p>
            <a:endParaRPr lang="nl-NL" sz="15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22196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el 1">
            <a:extLst>
              <a:ext uri="{FF2B5EF4-FFF2-40B4-BE49-F238E27FC236}">
                <a16:creationId xmlns:a16="http://schemas.microsoft.com/office/drawing/2014/main" id="{0BE40ABD-42A5-3C83-1115-8777AD60F0D4}"/>
              </a:ext>
            </a:extLst>
          </p:cNvPr>
          <p:cNvSpPr>
            <a:spLocks noGrp="1"/>
          </p:cNvSpPr>
          <p:nvPr>
            <p:ph type="ctrTitle"/>
          </p:nvPr>
        </p:nvSpPr>
        <p:spPr>
          <a:xfrm>
            <a:off x="640080" y="1243013"/>
            <a:ext cx="3855720" cy="4371974"/>
          </a:xfrm>
        </p:spPr>
        <p:txBody>
          <a:bodyPr vert="horz" lIns="91440" tIns="45720" rIns="91440" bIns="45720" rtlCol="0" anchor="ctr">
            <a:normAutofit/>
          </a:bodyPr>
          <a:lstStyle/>
          <a:p>
            <a:pPr algn="l"/>
            <a:r>
              <a:rPr lang="en-US" sz="3600" kern="1200">
                <a:solidFill>
                  <a:schemeClr val="tx2"/>
                </a:solidFill>
                <a:latin typeface="+mj-lt"/>
                <a:ea typeface="+mj-ea"/>
                <a:cs typeface="+mj-cs"/>
              </a:rPr>
              <a:t>inhoud</a:t>
            </a:r>
          </a:p>
        </p:txBody>
      </p:sp>
      <p:sp>
        <p:nvSpPr>
          <p:cNvPr id="3" name="Ondertitel 2">
            <a:extLst>
              <a:ext uri="{FF2B5EF4-FFF2-40B4-BE49-F238E27FC236}">
                <a16:creationId xmlns:a16="http://schemas.microsoft.com/office/drawing/2014/main" id="{6DBC4D38-B565-BA93-F1D8-DD15C977D60E}"/>
              </a:ext>
            </a:extLst>
          </p:cNvPr>
          <p:cNvSpPr>
            <a:spLocks noGrp="1"/>
          </p:cNvSpPr>
          <p:nvPr>
            <p:ph type="subTitle" idx="1"/>
          </p:nvPr>
        </p:nvSpPr>
        <p:spPr>
          <a:xfrm>
            <a:off x="6172200" y="804672"/>
            <a:ext cx="5221224" cy="5230368"/>
          </a:xfrm>
        </p:spPr>
        <p:txBody>
          <a:bodyPr vert="horz" lIns="91440" tIns="45720" rIns="91440" bIns="45720" rtlCol="0" anchor="ctr">
            <a:normAutofit/>
          </a:bodyPr>
          <a:lstStyle/>
          <a:p>
            <a:pPr marL="342900" indent="-228600" algn="l">
              <a:buFont typeface="Arial" panose="020B0604020202020204" pitchFamily="34" charset="0"/>
              <a:buChar char="•"/>
            </a:pPr>
            <a:r>
              <a:rPr lang="en-US" sz="1800" dirty="0">
                <a:solidFill>
                  <a:schemeClr val="tx2"/>
                </a:solidFill>
              </a:rPr>
              <a:t>Software: </a:t>
            </a:r>
            <a:r>
              <a:rPr lang="en-US" sz="1800" dirty="0" err="1">
                <a:solidFill>
                  <a:schemeClr val="tx2"/>
                </a:solidFill>
              </a:rPr>
              <a:t>toepassingenlaag</a:t>
            </a:r>
            <a:endParaRPr lang="en-US" sz="1800" dirty="0">
              <a:solidFill>
                <a:schemeClr val="tx2"/>
              </a:solidFill>
            </a:endParaRPr>
          </a:p>
          <a:p>
            <a:pPr marL="342900" indent="-228600" algn="l">
              <a:buFont typeface="Arial" panose="020B0604020202020204" pitchFamily="34" charset="0"/>
              <a:buChar char="•"/>
            </a:pPr>
            <a:r>
              <a:rPr lang="en-US" sz="1800" dirty="0">
                <a:solidFill>
                  <a:schemeClr val="tx2"/>
                </a:solidFill>
              </a:rPr>
              <a:t>Software: </a:t>
            </a:r>
            <a:r>
              <a:rPr lang="en-US" sz="1800" dirty="0" err="1">
                <a:solidFill>
                  <a:schemeClr val="tx2"/>
                </a:solidFill>
              </a:rPr>
              <a:t>logischelaag</a:t>
            </a:r>
            <a:endParaRPr lang="en-US" sz="1800" dirty="0">
              <a:solidFill>
                <a:schemeClr val="tx2"/>
              </a:solidFill>
            </a:endParaRPr>
          </a:p>
          <a:p>
            <a:pPr marL="342900" indent="-228600" algn="l">
              <a:buFont typeface="Arial" panose="020B0604020202020204" pitchFamily="34" charset="0"/>
              <a:buChar char="•"/>
            </a:pPr>
            <a:r>
              <a:rPr lang="en-US" sz="1800">
                <a:solidFill>
                  <a:schemeClr val="tx2"/>
                </a:solidFill>
              </a:rPr>
              <a:t>Hardware: </a:t>
            </a:r>
            <a:r>
              <a:rPr lang="en-US" sz="1800" dirty="0" err="1">
                <a:solidFill>
                  <a:schemeClr val="tx2"/>
                </a:solidFill>
              </a:rPr>
              <a:t>fysiekelaag</a:t>
            </a:r>
            <a:endParaRPr lang="en-US" sz="1800" dirty="0">
              <a:solidFill>
                <a:schemeClr val="tx2"/>
              </a:solidFill>
            </a:endParaRPr>
          </a:p>
          <a:p>
            <a:pPr marL="342900" indent="-228600" algn="l">
              <a:buFont typeface="Arial" panose="020B0604020202020204" pitchFamily="34" charset="0"/>
              <a:buChar char="•"/>
            </a:pPr>
            <a:r>
              <a:rPr lang="en-US" sz="1800" dirty="0">
                <a:solidFill>
                  <a:schemeClr val="tx2"/>
                </a:solidFill>
              </a:rPr>
              <a:t>quiz</a:t>
            </a:r>
          </a:p>
          <a:p>
            <a:pPr indent="-228600" algn="l">
              <a:buFont typeface="Arial" panose="020B0604020202020204" pitchFamily="34" charset="0"/>
              <a:buChar char="•"/>
            </a:pPr>
            <a:endParaRPr lang="en-US" sz="1800" dirty="0">
              <a:solidFill>
                <a:schemeClr val="tx2"/>
              </a:solidFill>
            </a:endParaRPr>
          </a:p>
        </p:txBody>
      </p:sp>
    </p:spTree>
    <p:extLst>
      <p:ext uri="{BB962C8B-B14F-4D97-AF65-F5344CB8AC3E}">
        <p14:creationId xmlns:p14="http://schemas.microsoft.com/office/powerpoint/2010/main" val="3726827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17">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9">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el 1">
            <a:extLst>
              <a:ext uri="{FF2B5EF4-FFF2-40B4-BE49-F238E27FC236}">
                <a16:creationId xmlns:a16="http://schemas.microsoft.com/office/drawing/2014/main" id="{EDBD880A-961F-BEB6-AEBF-83738ECC0372}"/>
              </a:ext>
            </a:extLst>
          </p:cNvPr>
          <p:cNvSpPr>
            <a:spLocks noGrp="1"/>
          </p:cNvSpPr>
          <p:nvPr>
            <p:ph type="title"/>
          </p:nvPr>
        </p:nvSpPr>
        <p:spPr>
          <a:xfrm>
            <a:off x="2716500" y="716947"/>
            <a:ext cx="6739136" cy="2387918"/>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Software: </a:t>
            </a:r>
            <a:r>
              <a:rPr lang="en-US" sz="5200" kern="1200" dirty="0" err="1">
                <a:solidFill>
                  <a:schemeClr val="tx2"/>
                </a:solidFill>
                <a:latin typeface="+mj-lt"/>
                <a:ea typeface="+mj-ea"/>
                <a:cs typeface="+mj-cs"/>
              </a:rPr>
              <a:t>toepassingenlaag</a:t>
            </a:r>
            <a:endParaRPr lang="en-US" sz="5200" kern="1200" dirty="0">
              <a:solidFill>
                <a:schemeClr val="tx2"/>
              </a:solidFill>
              <a:latin typeface="+mj-lt"/>
              <a:ea typeface="+mj-ea"/>
              <a:cs typeface="+mj-cs"/>
            </a:endParaRPr>
          </a:p>
        </p:txBody>
      </p:sp>
      <p:grpSp>
        <p:nvGrpSpPr>
          <p:cNvPr id="48" name="Group 21">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23" name="Freeform: Shape 22">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27">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29" name="Freeform: Shape 28">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kstvak 2">
            <a:extLst>
              <a:ext uri="{FF2B5EF4-FFF2-40B4-BE49-F238E27FC236}">
                <a16:creationId xmlns:a16="http://schemas.microsoft.com/office/drawing/2014/main" id="{8EB60159-CFAB-FF51-7300-DA0ECA024CC1}"/>
              </a:ext>
            </a:extLst>
          </p:cNvPr>
          <p:cNvSpPr txBox="1"/>
          <p:nvPr/>
        </p:nvSpPr>
        <p:spPr>
          <a:xfrm>
            <a:off x="971550" y="3550271"/>
            <a:ext cx="11553825" cy="3139321"/>
          </a:xfrm>
          <a:prstGeom prst="rect">
            <a:avLst/>
          </a:prstGeom>
          <a:noFill/>
        </p:spPr>
        <p:txBody>
          <a:bodyPr wrap="square" rtlCol="0">
            <a:spAutoFit/>
          </a:bodyPr>
          <a:lstStyle/>
          <a:p>
            <a:pPr algn="l"/>
            <a:r>
              <a:rPr lang="nl-NL" sz="1800" b="0" i="0" dirty="0">
                <a:solidFill>
                  <a:srgbClr val="242424"/>
                </a:solidFill>
                <a:effectLst/>
                <a:latin typeface="Aptos" panose="020B0004020202020204" pitchFamily="34" charset="0"/>
              </a:rPr>
              <a:t>De </a:t>
            </a:r>
            <a:r>
              <a:rPr lang="nl-NL" sz="1800" b="0" i="0" dirty="0" err="1">
                <a:solidFill>
                  <a:srgbClr val="242424"/>
                </a:solidFill>
                <a:effectLst/>
                <a:latin typeface="Aptos" panose="020B0004020202020204" pitchFamily="34" charset="0"/>
              </a:rPr>
              <a:t>toepassingslaag</a:t>
            </a:r>
            <a:r>
              <a:rPr lang="nl-NL" sz="1800" b="0" i="0" dirty="0">
                <a:solidFill>
                  <a:srgbClr val="242424"/>
                </a:solidFill>
                <a:effectLst/>
                <a:latin typeface="Aptos" panose="020B0004020202020204" pitchFamily="34" charset="0"/>
              </a:rPr>
              <a:t> bestaat uit allerlei soorten software, ook wel toepassingen of apps genoemd. Deze programma’s zijn speciaal ontworpen om jou te helpen bij het uitvoeren van specifieke taken, zoals berichten </a:t>
            </a:r>
            <a:r>
              <a:rPr lang="nl-NL" sz="1800" i="0" dirty="0">
                <a:solidFill>
                  <a:srgbClr val="242424"/>
                </a:solidFill>
                <a:effectLst/>
                <a:latin typeface="Aptos" panose="020B0004020202020204" pitchFamily="34" charset="0"/>
              </a:rPr>
              <a:t>versturen, foto's maken of spelletjes spelen.</a:t>
            </a:r>
          </a:p>
          <a:p>
            <a:pPr algn="l"/>
            <a:r>
              <a:rPr lang="nl-NL" sz="1800" i="0" dirty="0">
                <a:solidFill>
                  <a:srgbClr val="242424"/>
                </a:solidFill>
                <a:effectLst/>
                <a:latin typeface="Aptos" panose="020B0004020202020204" pitchFamily="34" charset="0"/>
              </a:rPr>
              <a:t>Wat doe jij het vaakst op je smartphone?</a:t>
            </a:r>
          </a:p>
          <a:p>
            <a:pPr algn="l">
              <a:buFont typeface="Arial" panose="020B0604020202020204" pitchFamily="34" charset="0"/>
              <a:buChar char="•"/>
            </a:pPr>
            <a:r>
              <a:rPr lang="nl-NL" sz="1800" i="0" dirty="0">
                <a:solidFill>
                  <a:srgbClr val="242424"/>
                </a:solidFill>
                <a:effectLst/>
                <a:latin typeface="Aptos" panose="020B0004020202020204" pitchFamily="34" charset="0"/>
              </a:rPr>
              <a:t>Berichten versturen</a:t>
            </a:r>
          </a:p>
          <a:p>
            <a:pPr algn="l">
              <a:buFont typeface="Arial" panose="020B0604020202020204" pitchFamily="34" charset="0"/>
              <a:buChar char="•"/>
            </a:pPr>
            <a:r>
              <a:rPr lang="nl-NL" sz="1800" i="0" dirty="0">
                <a:solidFill>
                  <a:srgbClr val="242424"/>
                </a:solidFill>
                <a:effectLst/>
                <a:latin typeface="Aptos" panose="020B0004020202020204" pitchFamily="34" charset="0"/>
              </a:rPr>
              <a:t>Foto's maken</a:t>
            </a:r>
          </a:p>
          <a:p>
            <a:pPr algn="l">
              <a:buFont typeface="Arial" panose="020B0604020202020204" pitchFamily="34" charset="0"/>
              <a:buChar char="•"/>
            </a:pPr>
            <a:r>
              <a:rPr lang="nl-NL" sz="1800" i="0" dirty="0">
                <a:solidFill>
                  <a:srgbClr val="242424"/>
                </a:solidFill>
                <a:effectLst/>
                <a:latin typeface="Aptos" panose="020B0004020202020204" pitchFamily="34" charset="0"/>
              </a:rPr>
              <a:t>Spelletjes spelen</a:t>
            </a:r>
          </a:p>
          <a:p>
            <a:pPr algn="l">
              <a:buFont typeface="Arial" panose="020B0604020202020204" pitchFamily="34" charset="0"/>
              <a:buChar char="•"/>
            </a:pPr>
            <a:r>
              <a:rPr lang="nl-NL" sz="1800" i="0" dirty="0">
                <a:solidFill>
                  <a:srgbClr val="242424"/>
                </a:solidFill>
                <a:effectLst/>
                <a:latin typeface="Aptos" panose="020B0004020202020204" pitchFamily="34" charset="0"/>
              </a:rPr>
              <a:t>Sociale media gebruiken</a:t>
            </a:r>
            <a:br>
              <a:rPr lang="nl-NL" sz="1800" i="0" dirty="0">
                <a:solidFill>
                  <a:srgbClr val="242424"/>
                </a:solidFill>
                <a:effectLst/>
                <a:latin typeface="Aptos" panose="020B0004020202020204" pitchFamily="34" charset="0"/>
              </a:rPr>
            </a:br>
            <a:r>
              <a:rPr lang="nl-NL" sz="1800" i="0" dirty="0">
                <a:solidFill>
                  <a:srgbClr val="242424"/>
                </a:solidFill>
                <a:effectLst/>
                <a:latin typeface="Aptos" panose="020B0004020202020204" pitchFamily="34" charset="0"/>
              </a:rPr>
              <a:t>Deze apps kunnen worden geïnstalleerd via een appwinkel, zoals de Google Play Store of de Apple App Store. Ze maken het mogelijk om de hardware van je smartphone te gebruiken voor functies die jij belangrijk vindt.</a:t>
            </a:r>
          </a:p>
          <a:p>
            <a:endParaRPr lang="nl-NL" dirty="0"/>
          </a:p>
        </p:txBody>
      </p:sp>
    </p:spTree>
    <p:extLst>
      <p:ext uri="{BB962C8B-B14F-4D97-AF65-F5344CB8AC3E}">
        <p14:creationId xmlns:p14="http://schemas.microsoft.com/office/powerpoint/2010/main" val="1678774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5">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7">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el 1">
            <a:extLst>
              <a:ext uri="{FF2B5EF4-FFF2-40B4-BE49-F238E27FC236}">
                <a16:creationId xmlns:a16="http://schemas.microsoft.com/office/drawing/2014/main" id="{857DB4A6-ADEF-739F-A4CC-649A3553E0CB}"/>
              </a:ext>
            </a:extLst>
          </p:cNvPr>
          <p:cNvSpPr>
            <a:spLocks noGrp="1"/>
          </p:cNvSpPr>
          <p:nvPr>
            <p:ph type="title"/>
          </p:nvPr>
        </p:nvSpPr>
        <p:spPr>
          <a:xfrm>
            <a:off x="980501" y="891400"/>
            <a:ext cx="10391474" cy="783166"/>
          </a:xfrm>
        </p:spPr>
        <p:txBody>
          <a:bodyPr vert="horz" lIns="91440" tIns="45720" rIns="91440" bIns="45720" rtlCol="0" anchor="b">
            <a:normAutofit fontScale="90000"/>
          </a:bodyPr>
          <a:lstStyle/>
          <a:p>
            <a:pPr algn="ctr"/>
            <a:r>
              <a:rPr lang="en-US" sz="5200" kern="1200" dirty="0">
                <a:solidFill>
                  <a:schemeClr val="tx2"/>
                </a:solidFill>
                <a:latin typeface="+mj-lt"/>
                <a:ea typeface="+mj-ea"/>
                <a:cs typeface="+mj-cs"/>
              </a:rPr>
              <a:t>Software: </a:t>
            </a:r>
            <a:r>
              <a:rPr lang="en-US" sz="5200" kern="1200" dirty="0" err="1">
                <a:solidFill>
                  <a:schemeClr val="tx2"/>
                </a:solidFill>
                <a:latin typeface="+mj-lt"/>
                <a:ea typeface="+mj-ea"/>
                <a:cs typeface="+mj-cs"/>
              </a:rPr>
              <a:t>logischelaag</a:t>
            </a:r>
            <a:endParaRPr lang="en-US" sz="5200" kern="1200" dirty="0">
              <a:solidFill>
                <a:schemeClr val="tx2"/>
              </a:solidFill>
              <a:latin typeface="+mj-lt"/>
              <a:ea typeface="+mj-ea"/>
              <a:cs typeface="+mj-cs"/>
            </a:endParaRPr>
          </a:p>
        </p:txBody>
      </p:sp>
      <p:grpSp>
        <p:nvGrpSpPr>
          <p:cNvPr id="33" name="Group 19">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4" name="Freeform: Shape 20">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21">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2">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3">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25">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39" name="Freeform: Shape 26">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27">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28">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kstvak 2">
            <a:extLst>
              <a:ext uri="{FF2B5EF4-FFF2-40B4-BE49-F238E27FC236}">
                <a16:creationId xmlns:a16="http://schemas.microsoft.com/office/drawing/2014/main" id="{6CFB298A-71DD-6EE1-3A44-60246BDD5B92}"/>
              </a:ext>
            </a:extLst>
          </p:cNvPr>
          <p:cNvSpPr txBox="1"/>
          <p:nvPr/>
        </p:nvSpPr>
        <p:spPr>
          <a:xfrm>
            <a:off x="2047054" y="1940954"/>
            <a:ext cx="8562974" cy="3139321"/>
          </a:xfrm>
          <a:prstGeom prst="rect">
            <a:avLst/>
          </a:prstGeom>
          <a:noFill/>
        </p:spPr>
        <p:txBody>
          <a:bodyPr wrap="square" rtlCol="0">
            <a:spAutoFit/>
          </a:bodyPr>
          <a:lstStyle/>
          <a:p>
            <a:pPr algn="l"/>
            <a:r>
              <a:rPr lang="nl-NL" sz="1800" b="0" i="0" dirty="0">
                <a:solidFill>
                  <a:srgbClr val="242424"/>
                </a:solidFill>
                <a:effectLst/>
                <a:latin typeface="Aptos" panose="020B0004020202020204" pitchFamily="34" charset="0"/>
              </a:rPr>
              <a:t>De logische laag is de software die de hardware van een smartphone aanstuurt. Dankzij het besturingssysteem (zoals Android of iOS) kun je apps gebruiken en beheren.</a:t>
            </a:r>
            <a:br>
              <a:rPr lang="nl-NL" dirty="0"/>
            </a:br>
            <a:r>
              <a:rPr lang="nl-NL" dirty="0"/>
              <a:t>Belangrijke taken:</a:t>
            </a:r>
          </a:p>
          <a:p>
            <a:pPr>
              <a:buFont typeface="Arial" panose="020B0604020202020204" pitchFamily="34" charset="0"/>
              <a:buChar char="•"/>
            </a:pPr>
            <a:r>
              <a:rPr lang="nl-NL" dirty="0"/>
              <a:t>Regelt communicatie tussen hardware en apps.</a:t>
            </a:r>
          </a:p>
          <a:p>
            <a:pPr>
              <a:buFont typeface="Arial" panose="020B0604020202020204" pitchFamily="34" charset="0"/>
              <a:buChar char="•"/>
            </a:pPr>
            <a:r>
              <a:rPr lang="nl-NL" dirty="0"/>
              <a:t>Beheert prestaties, batterijgebruik en prioriteiten.</a:t>
            </a:r>
          </a:p>
          <a:p>
            <a:pPr>
              <a:buFont typeface="Arial" panose="020B0604020202020204" pitchFamily="34" charset="0"/>
              <a:buChar char="•"/>
            </a:pPr>
            <a:r>
              <a:rPr lang="nl-NL" dirty="0"/>
              <a:t>Zorgt voor beveiliging en privacy.</a:t>
            </a:r>
            <a:br>
              <a:rPr lang="nl-NL" dirty="0"/>
            </a:br>
            <a:r>
              <a:rPr lang="nl-NL" dirty="0"/>
              <a:t>Het vormt de verbinding tussen de fysieke laag en de </a:t>
            </a:r>
            <a:r>
              <a:rPr lang="nl-NL" dirty="0" err="1"/>
              <a:t>toepassingslaag</a:t>
            </a:r>
            <a:r>
              <a:rPr lang="nl-NL" dirty="0"/>
              <a:t>.</a:t>
            </a:r>
          </a:p>
          <a:p>
            <a:pPr algn="l">
              <a:buFont typeface="Arial" panose="020B0604020202020204" pitchFamily="34" charset="0"/>
              <a:buChar char="•"/>
            </a:pPr>
            <a:endParaRPr lang="nl-NL" sz="1800" b="0" i="0" dirty="0">
              <a:solidFill>
                <a:srgbClr val="242424"/>
              </a:solidFill>
              <a:effectLst/>
              <a:latin typeface="Aptos" panose="020B0004020202020204" pitchFamily="34" charset="0"/>
            </a:endParaRPr>
          </a:p>
          <a:p>
            <a:br>
              <a:rPr lang="nl-NL" dirty="0"/>
            </a:br>
            <a:endParaRPr lang="nl-NL" dirty="0"/>
          </a:p>
        </p:txBody>
      </p:sp>
    </p:spTree>
    <p:extLst>
      <p:ext uri="{BB962C8B-B14F-4D97-AF65-F5344CB8AC3E}">
        <p14:creationId xmlns:p14="http://schemas.microsoft.com/office/powerpoint/2010/main" val="320230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031FCC2-9E53-BE1F-4ABC-E4B928BBDE9A}"/>
              </a:ext>
            </a:extLst>
          </p:cNvPr>
          <p:cNvSpPr>
            <a:spLocks noGrp="1"/>
          </p:cNvSpPr>
          <p:nvPr>
            <p:ph type="title"/>
          </p:nvPr>
        </p:nvSpPr>
        <p:spPr>
          <a:xfrm>
            <a:off x="804672" y="4267832"/>
            <a:ext cx="4805996" cy="1297115"/>
          </a:xfrm>
        </p:spPr>
        <p:txBody>
          <a:bodyPr vert="horz" lIns="91440" tIns="45720" rIns="91440" bIns="45720" rtlCol="0" anchor="t">
            <a:normAutofit/>
          </a:bodyPr>
          <a:lstStyle/>
          <a:p>
            <a:r>
              <a:rPr lang="en-US" sz="4000" dirty="0">
                <a:solidFill>
                  <a:schemeClr val="tx2"/>
                </a:solidFill>
              </a:rPr>
              <a:t>hardware</a:t>
            </a:r>
            <a:r>
              <a:rPr lang="en-US" sz="4000" kern="1200" dirty="0">
                <a:solidFill>
                  <a:schemeClr val="tx2"/>
                </a:solidFill>
                <a:latin typeface="+mj-lt"/>
                <a:ea typeface="+mj-ea"/>
                <a:cs typeface="+mj-cs"/>
              </a:rPr>
              <a:t>: </a:t>
            </a:r>
            <a:r>
              <a:rPr lang="en-US" sz="4000" kern="1200" dirty="0" err="1">
                <a:solidFill>
                  <a:schemeClr val="tx2"/>
                </a:solidFill>
                <a:latin typeface="+mj-lt"/>
                <a:ea typeface="+mj-ea"/>
                <a:cs typeface="+mj-cs"/>
              </a:rPr>
              <a:t>fysiekelaag</a:t>
            </a:r>
            <a:endParaRPr lang="en-US" sz="4000" kern="1200" dirty="0">
              <a:solidFill>
                <a:schemeClr val="tx2"/>
              </a:solidFill>
              <a:latin typeface="+mj-lt"/>
              <a:ea typeface="+mj-ea"/>
              <a:cs typeface="+mj-cs"/>
            </a:endParaRPr>
          </a:p>
        </p:txBody>
      </p:sp>
      <p:grpSp>
        <p:nvGrpSpPr>
          <p:cNvPr id="62" name="Group 61">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63" name="Freeform: Shape 62">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Freeform: Shape 65">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Afbeelding 2" descr="Microsoft Surface Laptop 4 i7-1185G7 ...">
            <a:extLst>
              <a:ext uri="{FF2B5EF4-FFF2-40B4-BE49-F238E27FC236}">
                <a16:creationId xmlns:a16="http://schemas.microsoft.com/office/drawing/2014/main" id="{8D9536B3-8803-E3FD-D8D2-051FD689FD6D}"/>
              </a:ext>
            </a:extLst>
          </p:cNvPr>
          <p:cNvPicPr>
            <a:picLocks noChangeAspect="1"/>
          </p:cNvPicPr>
          <p:nvPr/>
        </p:nvPicPr>
        <p:blipFill>
          <a:blip r:embed="rId2"/>
          <a:srcRect t="5939" r="-1" b="10795"/>
          <a:stretch/>
        </p:blipFill>
        <p:spPr>
          <a:xfrm>
            <a:off x="7569323" y="2804008"/>
            <a:ext cx="4141760" cy="1931241"/>
          </a:xfrm>
          <a:prstGeom prst="rect">
            <a:avLst/>
          </a:prstGeom>
          <a:ln>
            <a:noFill/>
          </a:ln>
        </p:spPr>
      </p:pic>
      <p:sp>
        <p:nvSpPr>
          <p:cNvPr id="4" name="Tekstvak 3">
            <a:extLst>
              <a:ext uri="{FF2B5EF4-FFF2-40B4-BE49-F238E27FC236}">
                <a16:creationId xmlns:a16="http://schemas.microsoft.com/office/drawing/2014/main" id="{9C738BA4-FF05-801B-4B6B-1A09371B9710}"/>
              </a:ext>
            </a:extLst>
          </p:cNvPr>
          <p:cNvSpPr txBox="1"/>
          <p:nvPr/>
        </p:nvSpPr>
        <p:spPr>
          <a:xfrm>
            <a:off x="804672" y="1222872"/>
            <a:ext cx="7631757" cy="2862322"/>
          </a:xfrm>
          <a:prstGeom prst="rect">
            <a:avLst/>
          </a:prstGeom>
          <a:noFill/>
        </p:spPr>
        <p:txBody>
          <a:bodyPr wrap="square" rtlCol="0">
            <a:spAutoFit/>
          </a:bodyPr>
          <a:lstStyle/>
          <a:p>
            <a:pPr algn="l"/>
            <a:r>
              <a:rPr lang="nl-NL" sz="1800" b="0" i="0" dirty="0">
                <a:solidFill>
                  <a:srgbClr val="242424"/>
                </a:solidFill>
                <a:effectLst/>
                <a:latin typeface="Aptos" panose="020B0004020202020204" pitchFamily="34" charset="0"/>
              </a:rPr>
              <a:t>De fysieke laag omvat de hardware van je smartphone. Deze laag zorgt ervoor dat de logische en </a:t>
            </a:r>
            <a:r>
              <a:rPr lang="nl-NL" sz="1800" b="0" i="0" dirty="0" err="1">
                <a:solidFill>
                  <a:srgbClr val="242424"/>
                </a:solidFill>
                <a:effectLst/>
                <a:latin typeface="Aptos" panose="020B0004020202020204" pitchFamily="34" charset="0"/>
              </a:rPr>
              <a:t>toepassingslaag</a:t>
            </a:r>
            <a:r>
              <a:rPr lang="nl-NL" sz="1800" b="0" i="0" dirty="0">
                <a:solidFill>
                  <a:srgbClr val="242424"/>
                </a:solidFill>
                <a:effectLst/>
                <a:latin typeface="Aptos" panose="020B0004020202020204" pitchFamily="34" charset="0"/>
              </a:rPr>
              <a:t> effectief kunnen functioneren.</a:t>
            </a:r>
          </a:p>
          <a:p>
            <a:r>
              <a:rPr lang="nl-NL" dirty="0"/>
              <a:t>De fysieke laag omvat alle fysieke onderdelen van een smartphone, zoals:</a:t>
            </a:r>
          </a:p>
          <a:p>
            <a:pPr>
              <a:buFont typeface="Arial" panose="020B0604020202020204" pitchFamily="34" charset="0"/>
              <a:buChar char="•"/>
            </a:pPr>
            <a:r>
              <a:rPr lang="nl-NL" dirty="0"/>
              <a:t>Accu: Zorgt voor energie.</a:t>
            </a:r>
          </a:p>
          <a:p>
            <a:pPr>
              <a:buFont typeface="Arial" panose="020B0604020202020204" pitchFamily="34" charset="0"/>
              <a:buChar char="•"/>
            </a:pPr>
            <a:r>
              <a:rPr lang="nl-NL" dirty="0"/>
              <a:t>Touchscreen: Voor interactie met de gebruiker.</a:t>
            </a:r>
          </a:p>
          <a:p>
            <a:pPr>
              <a:buFont typeface="Arial" panose="020B0604020202020204" pitchFamily="34" charset="0"/>
              <a:buChar char="•"/>
            </a:pPr>
            <a:r>
              <a:rPr lang="nl-NL" dirty="0"/>
              <a:t>Camera, microfoon, GPS: Maakt functies mogelijk zoals foto's maken of locatiebepaling.</a:t>
            </a:r>
            <a:br>
              <a:rPr lang="nl-NL" dirty="0"/>
            </a:br>
            <a:r>
              <a:rPr lang="nl-NL" dirty="0"/>
              <a:t>Deze laag zorgt ervoor dat de logische en </a:t>
            </a:r>
            <a:r>
              <a:rPr lang="nl-NL" dirty="0" err="1"/>
              <a:t>toepassingslaag</a:t>
            </a:r>
            <a:r>
              <a:rPr lang="nl-NL" dirty="0"/>
              <a:t> hardware kunnen gebruiken.</a:t>
            </a:r>
          </a:p>
          <a:p>
            <a:pPr algn="l">
              <a:buFont typeface="Arial" panose="020B0604020202020204" pitchFamily="34" charset="0"/>
              <a:buChar char="•"/>
            </a:pPr>
            <a:endParaRPr lang="nl-NL" sz="1800" b="0" i="0" dirty="0">
              <a:solidFill>
                <a:srgbClr val="242424"/>
              </a:solidFill>
              <a:effectLst/>
              <a:latin typeface="Aptos" panose="020B0004020202020204" pitchFamily="34" charset="0"/>
            </a:endParaRPr>
          </a:p>
        </p:txBody>
      </p:sp>
    </p:spTree>
    <p:extLst>
      <p:ext uri="{BB962C8B-B14F-4D97-AF65-F5344CB8AC3E}">
        <p14:creationId xmlns:p14="http://schemas.microsoft.com/office/powerpoint/2010/main" val="4217906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7B8C2A-1450-0E9A-0050-A10952F753F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el 1">
            <a:extLst>
              <a:ext uri="{FF2B5EF4-FFF2-40B4-BE49-F238E27FC236}">
                <a16:creationId xmlns:a16="http://schemas.microsoft.com/office/drawing/2014/main" id="{D29C3228-8FF8-3EF9-7E55-504484563682}"/>
              </a:ext>
            </a:extLst>
          </p:cNvPr>
          <p:cNvSpPr>
            <a:spLocks noGrp="1"/>
          </p:cNvSpPr>
          <p:nvPr>
            <p:ph type="title"/>
          </p:nvPr>
        </p:nvSpPr>
        <p:spPr>
          <a:xfrm>
            <a:off x="1179226" y="1594707"/>
            <a:ext cx="9833548" cy="1325563"/>
          </a:xfrm>
        </p:spPr>
        <p:txBody>
          <a:bodyPr anchor="b">
            <a:normAutofit/>
          </a:bodyPr>
          <a:lstStyle/>
          <a:p>
            <a:pPr algn="ctr"/>
            <a:r>
              <a:rPr lang="nl-NL" sz="3600" b="1" i="0">
                <a:solidFill>
                  <a:schemeClr val="tx2"/>
                </a:solidFill>
                <a:effectLst/>
                <a:latin typeface="Aptos" panose="020B0004020202020204" pitchFamily="34" charset="0"/>
              </a:rPr>
              <a:t>Smartphone Lagen Quiz</a:t>
            </a:r>
            <a:endParaRPr lang="nl-NL" sz="3600">
              <a:solidFill>
                <a:schemeClr val="tx2"/>
              </a:solidFill>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jdelijke aanduiding voor inhoud 2">
            <a:extLst>
              <a:ext uri="{FF2B5EF4-FFF2-40B4-BE49-F238E27FC236}">
                <a16:creationId xmlns:a16="http://schemas.microsoft.com/office/drawing/2014/main" id="{C456AF16-BBE0-01B6-3930-6F4D9781E8F1}"/>
              </a:ext>
            </a:extLst>
          </p:cNvPr>
          <p:cNvSpPr>
            <a:spLocks noGrp="1"/>
          </p:cNvSpPr>
          <p:nvPr>
            <p:ph idx="1"/>
          </p:nvPr>
        </p:nvSpPr>
        <p:spPr>
          <a:xfrm>
            <a:off x="1179226" y="3329677"/>
            <a:ext cx="9833548" cy="2457269"/>
          </a:xfrm>
        </p:spPr>
        <p:txBody>
          <a:bodyPr>
            <a:normAutofit/>
          </a:bodyPr>
          <a:lstStyle/>
          <a:p>
            <a:r>
              <a:rPr lang="nl-NL" sz="1800" b="1" i="0">
                <a:solidFill>
                  <a:schemeClr val="tx2"/>
                </a:solidFill>
                <a:effectLst/>
                <a:latin typeface="Aptos" panose="020B0004020202020204" pitchFamily="34" charset="0"/>
              </a:rPr>
              <a:t>Vraag 1: Wat is de rol van de toepassingslaag op een smartphone?</a:t>
            </a:r>
            <a:endParaRPr lang="nl-NL" sz="1800" b="0" i="0">
              <a:solidFill>
                <a:schemeClr val="tx2"/>
              </a:solidFill>
              <a:effectLst/>
              <a:latin typeface="Aptos" panose="020B0004020202020204" pitchFamily="34" charset="0"/>
            </a:endParaRPr>
          </a:p>
          <a:p>
            <a:r>
              <a:rPr lang="nl-NL" sz="1800" b="0" i="0">
                <a:solidFill>
                  <a:schemeClr val="tx2"/>
                </a:solidFill>
                <a:effectLst/>
                <a:latin typeface="Aptos" panose="020B0004020202020204" pitchFamily="34" charset="0"/>
              </a:rPr>
              <a:t>A) Het bepaalt hoe de hardware werkt.</a:t>
            </a:r>
            <a:br>
              <a:rPr lang="nl-NL" sz="1800" b="0" i="0">
                <a:solidFill>
                  <a:schemeClr val="tx2"/>
                </a:solidFill>
                <a:effectLst/>
                <a:latin typeface="Aptos" panose="020B0004020202020204" pitchFamily="34" charset="0"/>
              </a:rPr>
            </a:br>
            <a:r>
              <a:rPr lang="nl-NL" sz="1800" b="0" i="0">
                <a:solidFill>
                  <a:schemeClr val="tx2"/>
                </a:solidFill>
                <a:effectLst/>
                <a:latin typeface="Aptos" panose="020B0004020202020204" pitchFamily="34" charset="0"/>
              </a:rPr>
              <a:t>B) Het zorgt voor communicatie tussen verschillende apps.</a:t>
            </a:r>
            <a:br>
              <a:rPr lang="nl-NL" sz="1800" b="0" i="0">
                <a:solidFill>
                  <a:schemeClr val="tx2"/>
                </a:solidFill>
                <a:effectLst/>
                <a:latin typeface="Aptos" panose="020B0004020202020204" pitchFamily="34" charset="0"/>
              </a:rPr>
            </a:br>
            <a:r>
              <a:rPr lang="nl-NL" sz="1800" b="0" i="0">
                <a:solidFill>
                  <a:schemeClr val="tx2"/>
                </a:solidFill>
                <a:effectLst/>
                <a:latin typeface="Aptos" panose="020B0004020202020204" pitchFamily="34" charset="0"/>
              </a:rPr>
              <a:t>C) Het bevat apps voor specifieke taken zoals berichten versturen en spelletjes spelen.</a:t>
            </a:r>
            <a:br>
              <a:rPr lang="nl-NL" sz="1800" b="0" i="0">
                <a:solidFill>
                  <a:schemeClr val="tx2"/>
                </a:solidFill>
                <a:effectLst/>
                <a:latin typeface="Aptos" panose="020B0004020202020204" pitchFamily="34" charset="0"/>
              </a:rPr>
            </a:br>
            <a:r>
              <a:rPr lang="nl-NL" sz="1800" b="0" i="0">
                <a:solidFill>
                  <a:schemeClr val="tx2"/>
                </a:solidFill>
                <a:effectLst/>
                <a:latin typeface="Aptos" panose="020B0004020202020204" pitchFamily="34" charset="0"/>
              </a:rPr>
              <a:t>D) Het regelt het gebruik van de batterij.</a:t>
            </a:r>
          </a:p>
          <a:p>
            <a:endParaRPr lang="nl-NL" sz="180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022351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el 1">
            <a:extLst>
              <a:ext uri="{FF2B5EF4-FFF2-40B4-BE49-F238E27FC236}">
                <a16:creationId xmlns:a16="http://schemas.microsoft.com/office/drawing/2014/main" id="{284B1364-28AB-422E-C454-2160448EAF3B}"/>
              </a:ext>
            </a:extLst>
          </p:cNvPr>
          <p:cNvSpPr>
            <a:spLocks noGrp="1"/>
          </p:cNvSpPr>
          <p:nvPr>
            <p:ph type="title"/>
          </p:nvPr>
        </p:nvSpPr>
        <p:spPr>
          <a:xfrm>
            <a:off x="1179226" y="1280679"/>
            <a:ext cx="9833548" cy="1325563"/>
          </a:xfrm>
        </p:spPr>
        <p:txBody>
          <a:bodyPr anchor="b">
            <a:normAutofit/>
          </a:bodyPr>
          <a:lstStyle/>
          <a:p>
            <a:pPr algn="ctr"/>
            <a:r>
              <a:rPr lang="nl-NL" sz="3600">
                <a:solidFill>
                  <a:schemeClr val="tx2"/>
                </a:solidFill>
              </a:rPr>
              <a:t>uitleg</a:t>
            </a:r>
          </a:p>
        </p:txBody>
      </p:sp>
      <p:grpSp>
        <p:nvGrpSpPr>
          <p:cNvPr id="13" name="Group 1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1">
            <a:extLst>
              <a:ext uri="{FF2B5EF4-FFF2-40B4-BE49-F238E27FC236}">
                <a16:creationId xmlns:a16="http://schemas.microsoft.com/office/drawing/2014/main" id="{B64217E1-0339-8FDE-E3FC-A3F95DE2C606}"/>
              </a:ext>
            </a:extLst>
          </p:cNvPr>
          <p:cNvSpPr>
            <a:spLocks noGrp="1" noChangeArrowheads="1"/>
          </p:cNvSpPr>
          <p:nvPr>
            <p:ph idx="1"/>
          </p:nvPr>
        </p:nvSpPr>
        <p:spPr bwMode="auto">
          <a:xfrm>
            <a:off x="1179226" y="2890979"/>
            <a:ext cx="9833548" cy="269397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nl-NL" altLang="nl-NL" sz="1700" b="1" i="0" u="none" strike="noStrike" cap="none" normalizeH="0" baseline="0">
                <a:ln>
                  <a:noFill/>
                </a:ln>
                <a:solidFill>
                  <a:schemeClr val="tx2"/>
                </a:solidFill>
                <a:effectLst/>
                <a:latin typeface="Arial" panose="020B0604020202020204" pitchFamily="34" charset="0"/>
              </a:rPr>
              <a:t>Juiste antwoord: C) Het bevat apps voor specifieke taken zoals berichten versturen en spelletjes spelen.</a:t>
            </a:r>
            <a:endParaRPr kumimoji="0" lang="nl-NL" altLang="nl-NL" sz="1700" b="0" i="0" u="none" strike="noStrike" cap="none" normalizeH="0" baseline="0">
              <a:ln>
                <a:noFill/>
              </a:ln>
              <a:solidFill>
                <a:schemeClr val="tx2"/>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nl-NL" altLang="nl-NL" sz="1700" b="0" i="0" u="none" strike="noStrike" cap="none" normalizeH="0" baseline="0">
                <a:ln>
                  <a:noFill/>
                </a:ln>
                <a:solidFill>
                  <a:schemeClr val="tx2"/>
                </a:solidFill>
                <a:effectLst/>
                <a:latin typeface="Arial" panose="020B0604020202020204" pitchFamily="34" charset="0"/>
              </a:rPr>
              <a:t>De toepassingslaag bestaat uit apps die ontworpen zijn om specifieke taken uit te voeren. Dit sluit </a:t>
            </a:r>
          </a:p>
          <a:p>
            <a:pPr marL="0" marR="0" lvl="0" indent="0" defTabSz="914400" rtl="0" eaLnBrk="0" fontAlgn="base" latinLnBrk="0" hangingPunct="0">
              <a:spcBef>
                <a:spcPct val="0"/>
              </a:spcBef>
              <a:spcAft>
                <a:spcPts val="600"/>
              </a:spcAft>
              <a:buClrTx/>
              <a:buSzTx/>
              <a:buNone/>
              <a:tabLst/>
            </a:pPr>
            <a:r>
              <a:rPr kumimoji="0" lang="nl-NL" altLang="nl-NL" sz="1700" b="0" i="0" u="none" strike="noStrike" cap="none" normalizeH="0" baseline="0">
                <a:ln>
                  <a:noFill/>
                </a:ln>
                <a:solidFill>
                  <a:schemeClr val="tx2"/>
                </a:solidFill>
                <a:effectLst/>
                <a:latin typeface="Arial" panose="020B0604020202020204" pitchFamily="34" charset="0"/>
              </a:rPr>
              <a:t>direct aan bij de vraag.</a:t>
            </a:r>
          </a:p>
          <a:p>
            <a:pPr marL="0" marR="0" lvl="0" indent="0" defTabSz="914400" rtl="0" eaLnBrk="0" fontAlgn="base" latinLnBrk="0" hangingPunct="0">
              <a:spcBef>
                <a:spcPct val="0"/>
              </a:spcBef>
              <a:spcAft>
                <a:spcPts val="600"/>
              </a:spcAft>
              <a:buClrTx/>
              <a:buSzTx/>
              <a:buFontTx/>
              <a:buNone/>
              <a:tabLst/>
            </a:pPr>
            <a:r>
              <a:rPr kumimoji="0" lang="nl-NL" altLang="nl-NL" sz="1700" b="1" i="0" u="none" strike="noStrike" cap="none" normalizeH="0" baseline="0">
                <a:ln>
                  <a:noFill/>
                </a:ln>
                <a:solidFill>
                  <a:schemeClr val="tx2"/>
                </a:solidFill>
                <a:effectLst/>
                <a:latin typeface="Arial" panose="020B0604020202020204" pitchFamily="34" charset="0"/>
              </a:rPr>
              <a:t>Onjuiste antwoorden:</a:t>
            </a:r>
            <a:endParaRPr kumimoji="0" lang="nl-NL" altLang="nl-NL" sz="1700" b="0" i="0" u="none" strike="noStrike" cap="none" normalizeH="0" baseline="0">
              <a:ln>
                <a:noFill/>
              </a:ln>
              <a:solidFill>
                <a:schemeClr val="tx2"/>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nl-NL" altLang="nl-NL" sz="1700" b="1" i="0" u="none" strike="noStrike" cap="none" normalizeH="0" baseline="0">
                <a:ln>
                  <a:noFill/>
                </a:ln>
                <a:solidFill>
                  <a:schemeClr val="tx2"/>
                </a:solidFill>
                <a:effectLst/>
                <a:latin typeface="Arial" panose="020B0604020202020204" pitchFamily="34" charset="0"/>
              </a:rPr>
              <a:t>A)</a:t>
            </a:r>
            <a:r>
              <a:rPr kumimoji="0" lang="nl-NL" altLang="nl-NL" sz="1700" b="0" i="0" u="none" strike="noStrike" cap="none" normalizeH="0" baseline="0">
                <a:ln>
                  <a:noFill/>
                </a:ln>
                <a:solidFill>
                  <a:schemeClr val="tx2"/>
                </a:solidFill>
                <a:effectLst/>
                <a:latin typeface="Arial" panose="020B0604020202020204" pitchFamily="34" charset="0"/>
              </a:rPr>
              <a:t> Het bepalen van hoe hardware werkt is een taak van de logische laag (besturingssysteem).</a:t>
            </a:r>
          </a:p>
          <a:p>
            <a:pPr marL="0" marR="0" lvl="0" indent="0" defTabSz="914400" rtl="0" eaLnBrk="0" fontAlgn="base" latinLnBrk="0" hangingPunct="0">
              <a:spcBef>
                <a:spcPct val="0"/>
              </a:spcBef>
              <a:spcAft>
                <a:spcPts val="600"/>
              </a:spcAft>
              <a:buClrTx/>
              <a:buSzTx/>
              <a:buFontTx/>
              <a:buChar char="•"/>
              <a:tabLst/>
            </a:pPr>
            <a:r>
              <a:rPr kumimoji="0" lang="nl-NL" altLang="nl-NL" sz="1700" b="1" i="0" u="none" strike="noStrike" cap="none" normalizeH="0" baseline="0">
                <a:ln>
                  <a:noFill/>
                </a:ln>
                <a:solidFill>
                  <a:schemeClr val="tx2"/>
                </a:solidFill>
                <a:effectLst/>
                <a:latin typeface="Arial" panose="020B0604020202020204" pitchFamily="34" charset="0"/>
              </a:rPr>
              <a:t>B)</a:t>
            </a:r>
            <a:r>
              <a:rPr kumimoji="0" lang="nl-NL" altLang="nl-NL" sz="1700" b="0" i="0" u="none" strike="noStrike" cap="none" normalizeH="0" baseline="0">
                <a:ln>
                  <a:noFill/>
                </a:ln>
                <a:solidFill>
                  <a:schemeClr val="tx2"/>
                </a:solidFill>
                <a:effectLst/>
                <a:latin typeface="Arial" panose="020B0604020202020204" pitchFamily="34" charset="0"/>
              </a:rPr>
              <a:t> Communicatie tussen apps wordt geregeld door de logische laag, niet door de toepassingslaag.</a:t>
            </a:r>
          </a:p>
          <a:p>
            <a:pPr marL="0" marR="0" lvl="0" indent="0" defTabSz="914400" rtl="0" eaLnBrk="0" fontAlgn="base" latinLnBrk="0" hangingPunct="0">
              <a:spcBef>
                <a:spcPct val="0"/>
              </a:spcBef>
              <a:spcAft>
                <a:spcPts val="600"/>
              </a:spcAft>
              <a:buClrTx/>
              <a:buSzTx/>
              <a:buFontTx/>
              <a:buChar char="•"/>
              <a:tabLst/>
            </a:pPr>
            <a:r>
              <a:rPr kumimoji="0" lang="nl-NL" altLang="nl-NL" sz="1700" b="1" i="0" u="none" strike="noStrike" cap="none" normalizeH="0" baseline="0">
                <a:ln>
                  <a:noFill/>
                </a:ln>
                <a:solidFill>
                  <a:schemeClr val="tx2"/>
                </a:solidFill>
                <a:effectLst/>
                <a:latin typeface="Arial" panose="020B0604020202020204" pitchFamily="34" charset="0"/>
              </a:rPr>
              <a:t>D)</a:t>
            </a:r>
            <a:r>
              <a:rPr kumimoji="0" lang="nl-NL" altLang="nl-NL" sz="1700" b="0" i="0" u="none" strike="noStrike" cap="none" normalizeH="0" baseline="0">
                <a:ln>
                  <a:noFill/>
                </a:ln>
                <a:solidFill>
                  <a:schemeClr val="tx2"/>
                </a:solidFill>
                <a:effectLst/>
                <a:latin typeface="Arial" panose="020B0604020202020204" pitchFamily="34" charset="0"/>
              </a:rPr>
              <a:t> Batterijbeheer valt onder het besturingssysteem, niet onder de toepassingslaag.</a:t>
            </a:r>
          </a:p>
          <a:p>
            <a:pPr marL="0" marR="0" lvl="0" indent="0" defTabSz="914400" rtl="0" eaLnBrk="0" fontAlgn="base" latinLnBrk="0" hangingPunct="0">
              <a:spcBef>
                <a:spcPct val="0"/>
              </a:spcBef>
              <a:spcAft>
                <a:spcPts val="600"/>
              </a:spcAft>
              <a:buClrTx/>
              <a:buSzTx/>
              <a:buFontTx/>
              <a:buNone/>
              <a:tabLst/>
            </a:pPr>
            <a:endParaRPr kumimoji="0" lang="nl-NL" altLang="nl-NL" sz="1700" b="0" i="0" u="none" strike="noStrike" cap="none" normalizeH="0" baseline="0">
              <a:ln>
                <a:noFill/>
              </a:ln>
              <a:solidFill>
                <a:schemeClr val="tx2"/>
              </a:solidFill>
              <a:effectLst/>
              <a:latin typeface="Arial" panose="020B0604020202020204" pitchFamily="34" charset="0"/>
            </a:endParaRPr>
          </a:p>
        </p:txBody>
      </p:sp>
      <p:grpSp>
        <p:nvGrpSpPr>
          <p:cNvPr id="19" name="Group 1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0" name="Freeform: Shape 19">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51415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el 1">
            <a:extLst>
              <a:ext uri="{FF2B5EF4-FFF2-40B4-BE49-F238E27FC236}">
                <a16:creationId xmlns:a16="http://schemas.microsoft.com/office/drawing/2014/main" id="{EC7D6D85-45FD-7F7B-6D0A-CF8820F215E5}"/>
              </a:ext>
            </a:extLst>
          </p:cNvPr>
          <p:cNvSpPr>
            <a:spLocks noGrp="1"/>
          </p:cNvSpPr>
          <p:nvPr>
            <p:ph type="title"/>
          </p:nvPr>
        </p:nvSpPr>
        <p:spPr>
          <a:xfrm>
            <a:off x="1179226" y="1280679"/>
            <a:ext cx="9833548" cy="1325563"/>
          </a:xfrm>
        </p:spPr>
        <p:txBody>
          <a:bodyPr anchor="b">
            <a:normAutofit/>
          </a:bodyPr>
          <a:lstStyle/>
          <a:p>
            <a:pPr algn="ctr"/>
            <a:endParaRPr lang="nl-NL" sz="3600">
              <a:solidFill>
                <a:schemeClr val="tx2"/>
              </a:solidFill>
            </a:endParaRPr>
          </a:p>
        </p:txBody>
      </p:sp>
      <p:grpSp>
        <p:nvGrpSpPr>
          <p:cNvPr id="25"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jdelijke aanduiding voor inhoud 2">
            <a:extLst>
              <a:ext uri="{FF2B5EF4-FFF2-40B4-BE49-F238E27FC236}">
                <a16:creationId xmlns:a16="http://schemas.microsoft.com/office/drawing/2014/main" id="{E9481283-640F-7CB1-66EE-F5D1D38F1F4C}"/>
              </a:ext>
            </a:extLst>
          </p:cNvPr>
          <p:cNvSpPr>
            <a:spLocks noGrp="1"/>
          </p:cNvSpPr>
          <p:nvPr>
            <p:ph idx="1"/>
          </p:nvPr>
        </p:nvSpPr>
        <p:spPr>
          <a:xfrm>
            <a:off x="1179226" y="2890979"/>
            <a:ext cx="9833548" cy="2693976"/>
          </a:xfrm>
        </p:spPr>
        <p:txBody>
          <a:bodyPr>
            <a:normAutofit/>
          </a:bodyPr>
          <a:lstStyle/>
          <a:p>
            <a:r>
              <a:rPr lang="nl-NL" sz="1800" b="1" i="0">
                <a:solidFill>
                  <a:schemeClr val="tx2"/>
                </a:solidFill>
                <a:effectLst/>
                <a:latin typeface="Aptos" panose="020B0004020202020204" pitchFamily="34" charset="0"/>
              </a:rPr>
              <a:t>Vraag 2: Welke software is meestal verantwoordelijk voor de logische laag op een smartphone?</a:t>
            </a:r>
            <a:endParaRPr lang="nl-NL" sz="1800" b="0" i="0">
              <a:solidFill>
                <a:schemeClr val="tx2"/>
              </a:solidFill>
              <a:effectLst/>
              <a:latin typeface="Aptos" panose="020B0004020202020204" pitchFamily="34" charset="0"/>
            </a:endParaRPr>
          </a:p>
          <a:p>
            <a:r>
              <a:rPr lang="nl-NL" sz="1800" b="0" i="0">
                <a:solidFill>
                  <a:schemeClr val="tx2"/>
                </a:solidFill>
                <a:effectLst/>
                <a:latin typeface="Aptos" panose="020B0004020202020204" pitchFamily="34" charset="0"/>
              </a:rPr>
              <a:t>A) Google Play Store</a:t>
            </a:r>
            <a:br>
              <a:rPr lang="nl-NL" sz="1800" b="0" i="0">
                <a:solidFill>
                  <a:schemeClr val="tx2"/>
                </a:solidFill>
                <a:effectLst/>
                <a:latin typeface="Aptos" panose="020B0004020202020204" pitchFamily="34" charset="0"/>
              </a:rPr>
            </a:br>
            <a:r>
              <a:rPr lang="nl-NL" sz="1800" b="0" i="0">
                <a:solidFill>
                  <a:schemeClr val="tx2"/>
                </a:solidFill>
                <a:effectLst/>
                <a:latin typeface="Aptos" panose="020B0004020202020204" pitchFamily="34" charset="0"/>
              </a:rPr>
              <a:t>B) Besturingssysteem zoals Android of iOS</a:t>
            </a:r>
            <a:br>
              <a:rPr lang="nl-NL" sz="1800" b="0" i="0">
                <a:solidFill>
                  <a:schemeClr val="tx2"/>
                </a:solidFill>
                <a:effectLst/>
                <a:latin typeface="Aptos" panose="020B0004020202020204" pitchFamily="34" charset="0"/>
              </a:rPr>
            </a:br>
            <a:r>
              <a:rPr lang="nl-NL" sz="1800" b="0" i="0">
                <a:solidFill>
                  <a:schemeClr val="tx2"/>
                </a:solidFill>
                <a:effectLst/>
                <a:latin typeface="Aptos" panose="020B0004020202020204" pitchFamily="34" charset="0"/>
              </a:rPr>
              <a:t>C) Een foto-app</a:t>
            </a:r>
            <a:br>
              <a:rPr lang="nl-NL" sz="1800" b="0" i="0">
                <a:solidFill>
                  <a:schemeClr val="tx2"/>
                </a:solidFill>
                <a:effectLst/>
                <a:latin typeface="Aptos" panose="020B0004020202020204" pitchFamily="34" charset="0"/>
              </a:rPr>
            </a:br>
            <a:r>
              <a:rPr lang="nl-NL" sz="1800" b="0" i="0">
                <a:solidFill>
                  <a:schemeClr val="tx2"/>
                </a:solidFill>
                <a:effectLst/>
                <a:latin typeface="Aptos" panose="020B0004020202020204" pitchFamily="34" charset="0"/>
              </a:rPr>
              <a:t>D) Navigatie-app</a:t>
            </a:r>
          </a:p>
          <a:p>
            <a:endParaRPr lang="nl-NL" sz="1800">
              <a:solidFill>
                <a:schemeClr val="tx2"/>
              </a:solidFill>
            </a:endParaRPr>
          </a:p>
        </p:txBody>
      </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41916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el 1">
            <a:extLst>
              <a:ext uri="{FF2B5EF4-FFF2-40B4-BE49-F238E27FC236}">
                <a16:creationId xmlns:a16="http://schemas.microsoft.com/office/drawing/2014/main" id="{0D6522BA-9C35-832E-3BBE-3D4B71A111D3}"/>
              </a:ext>
            </a:extLst>
          </p:cNvPr>
          <p:cNvSpPr>
            <a:spLocks noGrp="1"/>
          </p:cNvSpPr>
          <p:nvPr>
            <p:ph type="title"/>
          </p:nvPr>
        </p:nvSpPr>
        <p:spPr>
          <a:xfrm>
            <a:off x="1179226" y="1280679"/>
            <a:ext cx="9833548" cy="1325563"/>
          </a:xfrm>
        </p:spPr>
        <p:txBody>
          <a:bodyPr anchor="b">
            <a:normAutofit/>
          </a:bodyPr>
          <a:lstStyle/>
          <a:p>
            <a:pPr algn="ctr"/>
            <a:r>
              <a:rPr lang="nl-NL" sz="3600">
                <a:solidFill>
                  <a:schemeClr val="tx2"/>
                </a:solidFill>
              </a:rPr>
              <a:t>uitleg</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jdelijke aanduiding voor inhoud 2">
            <a:extLst>
              <a:ext uri="{FF2B5EF4-FFF2-40B4-BE49-F238E27FC236}">
                <a16:creationId xmlns:a16="http://schemas.microsoft.com/office/drawing/2014/main" id="{A9159EB1-1C2C-E87E-79E5-B79905ACBEA4}"/>
              </a:ext>
            </a:extLst>
          </p:cNvPr>
          <p:cNvSpPr>
            <a:spLocks noGrp="1"/>
          </p:cNvSpPr>
          <p:nvPr>
            <p:ph idx="1"/>
          </p:nvPr>
        </p:nvSpPr>
        <p:spPr>
          <a:xfrm>
            <a:off x="1179226" y="2890979"/>
            <a:ext cx="9833548" cy="2693976"/>
          </a:xfrm>
        </p:spPr>
        <p:txBody>
          <a:bodyPr>
            <a:normAutofit/>
          </a:bodyPr>
          <a:lstStyle/>
          <a:p>
            <a:r>
              <a:rPr lang="nl-NL" sz="1400" b="1">
                <a:solidFill>
                  <a:schemeClr val="tx2"/>
                </a:solidFill>
              </a:rPr>
              <a:t>Juiste antwoord: B) Besturingssysteem zoals Android of iOS</a:t>
            </a:r>
            <a:endParaRPr lang="nl-NL" sz="1400">
              <a:solidFill>
                <a:schemeClr val="tx2"/>
              </a:solidFill>
            </a:endParaRPr>
          </a:p>
          <a:p>
            <a:pPr>
              <a:buFont typeface="Arial" panose="020B0604020202020204" pitchFamily="34" charset="0"/>
              <a:buChar char="•"/>
            </a:pPr>
            <a:r>
              <a:rPr lang="nl-NL" sz="1400">
                <a:solidFill>
                  <a:schemeClr val="tx2"/>
                </a:solidFill>
              </a:rPr>
              <a:t>De logische laag op een smartphone wordt beheerd door het besturingssysteem. Dit systeem regelt de communicatie tussen hardware en apps, beheert prestaties, en zorgt voor beveiliging en privacy. Het vormt de basis waarop de toepassingslaag (apps) functioneert.</a:t>
            </a:r>
          </a:p>
          <a:p>
            <a:r>
              <a:rPr lang="nl-NL" sz="1400" b="1">
                <a:solidFill>
                  <a:schemeClr val="tx2"/>
                </a:solidFill>
              </a:rPr>
              <a:t>Onjuiste antwoorden:</a:t>
            </a:r>
            <a:endParaRPr lang="nl-NL" sz="1400">
              <a:solidFill>
                <a:schemeClr val="tx2"/>
              </a:solidFill>
            </a:endParaRPr>
          </a:p>
          <a:p>
            <a:pPr>
              <a:buFont typeface="Arial" panose="020B0604020202020204" pitchFamily="34" charset="0"/>
              <a:buChar char="•"/>
            </a:pPr>
            <a:r>
              <a:rPr lang="nl-NL" sz="1400" b="1">
                <a:solidFill>
                  <a:schemeClr val="tx2"/>
                </a:solidFill>
              </a:rPr>
              <a:t>A)</a:t>
            </a:r>
            <a:r>
              <a:rPr lang="nl-NL" sz="1400">
                <a:solidFill>
                  <a:schemeClr val="tx2"/>
                </a:solidFill>
              </a:rPr>
              <a:t> De Google Play Store is een platform om apps te downloaden, maar het is zelf geen onderdeel van de logische laag.</a:t>
            </a:r>
          </a:p>
          <a:p>
            <a:pPr>
              <a:buFont typeface="Arial" panose="020B0604020202020204" pitchFamily="34" charset="0"/>
              <a:buChar char="•"/>
            </a:pPr>
            <a:r>
              <a:rPr lang="nl-NL" sz="1400" b="1">
                <a:solidFill>
                  <a:schemeClr val="tx2"/>
                </a:solidFill>
              </a:rPr>
              <a:t>C)</a:t>
            </a:r>
            <a:r>
              <a:rPr lang="nl-NL" sz="1400">
                <a:solidFill>
                  <a:schemeClr val="tx2"/>
                </a:solidFill>
              </a:rPr>
              <a:t> Een foto-app behoort tot de toepassingslaag en voert specifieke taken uit, maar stuurt de hardware of andere software niet aan.</a:t>
            </a:r>
          </a:p>
          <a:p>
            <a:pPr>
              <a:buFont typeface="Arial" panose="020B0604020202020204" pitchFamily="34" charset="0"/>
              <a:buChar char="•"/>
            </a:pPr>
            <a:r>
              <a:rPr lang="nl-NL" sz="1400" b="1">
                <a:solidFill>
                  <a:schemeClr val="tx2"/>
                </a:solidFill>
              </a:rPr>
              <a:t>D)</a:t>
            </a:r>
            <a:r>
              <a:rPr lang="nl-NL" sz="1400">
                <a:solidFill>
                  <a:schemeClr val="tx2"/>
                </a:solidFill>
              </a:rPr>
              <a:t> Een navigatie-app is ook een applicatie (toepassingslaag) en niet verantwoordelijk voor de werking van de logische laag.</a:t>
            </a:r>
          </a:p>
          <a:p>
            <a:endParaRPr lang="nl-NL" sz="14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0912430"/>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10793</TotalTime>
  <Words>779</Words>
  <Application>Microsoft Office PowerPoint</Application>
  <PresentationFormat>Breedbeeld</PresentationFormat>
  <Paragraphs>55</Paragraphs>
  <Slides>11</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11</vt:i4>
      </vt:variant>
    </vt:vector>
  </HeadingPairs>
  <TitlesOfParts>
    <vt:vector size="15" baseType="lpstr">
      <vt:lpstr>Aptos</vt:lpstr>
      <vt:lpstr>Aptos Display</vt:lpstr>
      <vt:lpstr>Arial</vt:lpstr>
      <vt:lpstr>Kantoorthema</vt:lpstr>
      <vt:lpstr>Drielagen model</vt:lpstr>
      <vt:lpstr>inhoud</vt:lpstr>
      <vt:lpstr>Software: toepassingenlaag</vt:lpstr>
      <vt:lpstr>Software: logischelaag</vt:lpstr>
      <vt:lpstr>hardware: fysiekelaag</vt:lpstr>
      <vt:lpstr>Smartphone Lagen Quiz</vt:lpstr>
      <vt:lpstr>uitleg</vt:lpstr>
      <vt:lpstr>PowerPoint-presentatie</vt:lpstr>
      <vt:lpstr>uitleg</vt:lpstr>
      <vt:lpstr>PowerPoint-presentatie</vt:lpstr>
      <vt:lpstr>uitleg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Juliette Leih</dc:creator>
  <cp:lastModifiedBy>Dominique Arensman</cp:lastModifiedBy>
  <cp:revision>7</cp:revision>
  <dcterms:created xsi:type="dcterms:W3CDTF">2024-11-26T11:02:39Z</dcterms:created>
  <dcterms:modified xsi:type="dcterms:W3CDTF">2025-01-14T14:04:45Z</dcterms:modified>
</cp:coreProperties>
</file>