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D05325-E97B-1B9F-CF14-CA8BFA21489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F09955E-FE10-C2CB-E589-8FE4AE2A5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9EA9464D-4FD1-A657-F4F9-541EF553A412}"/>
              </a:ext>
            </a:extLst>
          </p:cNvPr>
          <p:cNvSpPr>
            <a:spLocks noGrp="1"/>
          </p:cNvSpPr>
          <p:nvPr>
            <p:ph type="dt" sz="half" idx="10"/>
          </p:nvPr>
        </p:nvSpPr>
        <p:spPr/>
        <p:txBody>
          <a:bodyPr/>
          <a:lstStyle/>
          <a:p>
            <a:fld id="{EBC64C6C-0592-4F8A-A82C-536799B47086}" type="datetimeFigureOut">
              <a:rPr lang="nl-NL" smtClean="0"/>
              <a:t>6-1-2025</a:t>
            </a:fld>
            <a:endParaRPr lang="nl-NL"/>
          </a:p>
        </p:txBody>
      </p:sp>
      <p:sp>
        <p:nvSpPr>
          <p:cNvPr id="5" name="Tijdelijke aanduiding voor voettekst 4">
            <a:extLst>
              <a:ext uri="{FF2B5EF4-FFF2-40B4-BE49-F238E27FC236}">
                <a16:creationId xmlns:a16="http://schemas.microsoft.com/office/drawing/2014/main" id="{C128162B-C9CD-7B6B-2E0D-B1DCF9F45B2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D74CBAD-DF47-B4E0-1998-BB8B1AC5E423}"/>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975093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C3A582-F36F-8A4A-AAED-ADD3E6724F47}"/>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2D8880D-333C-2E05-81F5-A1DE0F27B48D}"/>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093AB1-A311-3FA3-9A98-177B0D6E06BC}"/>
              </a:ext>
            </a:extLst>
          </p:cNvPr>
          <p:cNvSpPr>
            <a:spLocks noGrp="1"/>
          </p:cNvSpPr>
          <p:nvPr>
            <p:ph type="dt" sz="half" idx="10"/>
          </p:nvPr>
        </p:nvSpPr>
        <p:spPr/>
        <p:txBody>
          <a:bodyPr/>
          <a:lstStyle/>
          <a:p>
            <a:fld id="{EBC64C6C-0592-4F8A-A82C-536799B47086}" type="datetimeFigureOut">
              <a:rPr lang="nl-NL" smtClean="0"/>
              <a:t>6-1-2025</a:t>
            </a:fld>
            <a:endParaRPr lang="nl-NL"/>
          </a:p>
        </p:txBody>
      </p:sp>
      <p:sp>
        <p:nvSpPr>
          <p:cNvPr id="5" name="Tijdelijke aanduiding voor voettekst 4">
            <a:extLst>
              <a:ext uri="{FF2B5EF4-FFF2-40B4-BE49-F238E27FC236}">
                <a16:creationId xmlns:a16="http://schemas.microsoft.com/office/drawing/2014/main" id="{E73F479A-90A9-BE00-C77B-2AC2DABFD10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B7450D5-C043-9385-B433-A255076671D8}"/>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14916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8AC1789-24D1-96A7-22A5-0C583C2685CE}"/>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1130869-731D-36B1-2D70-66B6582D6AE8}"/>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37DD97C-5F75-C015-E7C4-56E0ABF30F54}"/>
              </a:ext>
            </a:extLst>
          </p:cNvPr>
          <p:cNvSpPr>
            <a:spLocks noGrp="1"/>
          </p:cNvSpPr>
          <p:nvPr>
            <p:ph type="dt" sz="half" idx="10"/>
          </p:nvPr>
        </p:nvSpPr>
        <p:spPr/>
        <p:txBody>
          <a:bodyPr/>
          <a:lstStyle/>
          <a:p>
            <a:fld id="{EBC64C6C-0592-4F8A-A82C-536799B47086}" type="datetimeFigureOut">
              <a:rPr lang="nl-NL" smtClean="0"/>
              <a:t>6-1-2025</a:t>
            </a:fld>
            <a:endParaRPr lang="nl-NL"/>
          </a:p>
        </p:txBody>
      </p:sp>
      <p:sp>
        <p:nvSpPr>
          <p:cNvPr id="5" name="Tijdelijke aanduiding voor voettekst 4">
            <a:extLst>
              <a:ext uri="{FF2B5EF4-FFF2-40B4-BE49-F238E27FC236}">
                <a16:creationId xmlns:a16="http://schemas.microsoft.com/office/drawing/2014/main" id="{2F5164E0-1361-4B0F-3430-4659D405084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439C67A-EE52-5520-4FBD-62F0EC1BE69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2057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A3E46-ABC3-3B62-4FC8-C8A9BE21B2D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061B076-2F22-D98F-E698-B790154F4D8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D03647A-EF80-4042-1C81-D34EC1360D4D}"/>
              </a:ext>
            </a:extLst>
          </p:cNvPr>
          <p:cNvSpPr>
            <a:spLocks noGrp="1"/>
          </p:cNvSpPr>
          <p:nvPr>
            <p:ph type="dt" sz="half" idx="10"/>
          </p:nvPr>
        </p:nvSpPr>
        <p:spPr/>
        <p:txBody>
          <a:bodyPr/>
          <a:lstStyle/>
          <a:p>
            <a:fld id="{EBC64C6C-0592-4F8A-A82C-536799B47086}" type="datetimeFigureOut">
              <a:rPr lang="nl-NL" smtClean="0"/>
              <a:t>6-1-2025</a:t>
            </a:fld>
            <a:endParaRPr lang="nl-NL"/>
          </a:p>
        </p:txBody>
      </p:sp>
      <p:sp>
        <p:nvSpPr>
          <p:cNvPr id="5" name="Tijdelijke aanduiding voor voettekst 4">
            <a:extLst>
              <a:ext uri="{FF2B5EF4-FFF2-40B4-BE49-F238E27FC236}">
                <a16:creationId xmlns:a16="http://schemas.microsoft.com/office/drawing/2014/main" id="{BCB2D8FB-F536-5465-EF5D-486E6ABF1FC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91233C2-E91D-F628-141F-6FB78F49DAE2}"/>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6761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8443EA-F3BA-9EDC-7D7C-DE80553060B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997DE1D2-B531-D287-6D28-33F38C981F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6157DCC-377C-D5FA-3AC0-AF8BAA7C3DE6}"/>
              </a:ext>
            </a:extLst>
          </p:cNvPr>
          <p:cNvSpPr>
            <a:spLocks noGrp="1"/>
          </p:cNvSpPr>
          <p:nvPr>
            <p:ph type="dt" sz="half" idx="10"/>
          </p:nvPr>
        </p:nvSpPr>
        <p:spPr/>
        <p:txBody>
          <a:bodyPr/>
          <a:lstStyle/>
          <a:p>
            <a:fld id="{EBC64C6C-0592-4F8A-A82C-536799B47086}" type="datetimeFigureOut">
              <a:rPr lang="nl-NL" smtClean="0"/>
              <a:t>6-1-2025</a:t>
            </a:fld>
            <a:endParaRPr lang="nl-NL"/>
          </a:p>
        </p:txBody>
      </p:sp>
      <p:sp>
        <p:nvSpPr>
          <p:cNvPr id="5" name="Tijdelijke aanduiding voor voettekst 4">
            <a:extLst>
              <a:ext uri="{FF2B5EF4-FFF2-40B4-BE49-F238E27FC236}">
                <a16:creationId xmlns:a16="http://schemas.microsoft.com/office/drawing/2014/main" id="{6AB8687F-8BAF-C997-34DC-30F9D92B8FB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B071A30-68DB-2B15-33C8-D1D8B063BE64}"/>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78320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0BB269-0028-4968-A5E6-006DE6FF2EEB}"/>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2642E98-6AC6-8830-0A2E-0FC91B2F4C06}"/>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0C996425-950E-DCCC-DBE9-E187CBCD5C67}"/>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C5DD16FD-4EDC-0E0C-22E6-25B88D8AD4B9}"/>
              </a:ext>
            </a:extLst>
          </p:cNvPr>
          <p:cNvSpPr>
            <a:spLocks noGrp="1"/>
          </p:cNvSpPr>
          <p:nvPr>
            <p:ph type="dt" sz="half" idx="10"/>
          </p:nvPr>
        </p:nvSpPr>
        <p:spPr/>
        <p:txBody>
          <a:bodyPr/>
          <a:lstStyle/>
          <a:p>
            <a:fld id="{EBC64C6C-0592-4F8A-A82C-536799B47086}" type="datetimeFigureOut">
              <a:rPr lang="nl-NL" smtClean="0"/>
              <a:t>6-1-2025</a:t>
            </a:fld>
            <a:endParaRPr lang="nl-NL"/>
          </a:p>
        </p:txBody>
      </p:sp>
      <p:sp>
        <p:nvSpPr>
          <p:cNvPr id="6" name="Tijdelijke aanduiding voor voettekst 5">
            <a:extLst>
              <a:ext uri="{FF2B5EF4-FFF2-40B4-BE49-F238E27FC236}">
                <a16:creationId xmlns:a16="http://schemas.microsoft.com/office/drawing/2014/main" id="{D4683180-C5DF-30B5-24D8-B455851AA84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389B40F-2598-4431-F45E-B25DBBD30219}"/>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16645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1226C3-4CCF-4849-D06C-3C22E368A4D9}"/>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70AF5DC-8B16-3629-F4C5-252C3279C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A0BC381-770B-D7AF-FA13-059729B99FB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4E3D97FB-CDA4-2479-5D62-52E820F2F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14250E8-ADFC-6D35-88D1-CEB01936C008}"/>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32560C2C-0238-877D-5D2D-DA224543319B}"/>
              </a:ext>
            </a:extLst>
          </p:cNvPr>
          <p:cNvSpPr>
            <a:spLocks noGrp="1"/>
          </p:cNvSpPr>
          <p:nvPr>
            <p:ph type="dt" sz="half" idx="10"/>
          </p:nvPr>
        </p:nvSpPr>
        <p:spPr/>
        <p:txBody>
          <a:bodyPr/>
          <a:lstStyle/>
          <a:p>
            <a:fld id="{EBC64C6C-0592-4F8A-A82C-536799B47086}" type="datetimeFigureOut">
              <a:rPr lang="nl-NL" smtClean="0"/>
              <a:t>6-1-2025</a:t>
            </a:fld>
            <a:endParaRPr lang="nl-NL"/>
          </a:p>
        </p:txBody>
      </p:sp>
      <p:sp>
        <p:nvSpPr>
          <p:cNvPr id="8" name="Tijdelijke aanduiding voor voettekst 7">
            <a:extLst>
              <a:ext uri="{FF2B5EF4-FFF2-40B4-BE49-F238E27FC236}">
                <a16:creationId xmlns:a16="http://schemas.microsoft.com/office/drawing/2014/main" id="{A7EBCB1E-9E68-C22A-7382-A08861571ED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61788C26-F456-3DAD-C579-01CEC1470A55}"/>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101353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7757BF-944E-DA12-B708-558B31293B59}"/>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BCE60DD0-3D6C-8A74-AB56-EF4FD401D39B}"/>
              </a:ext>
            </a:extLst>
          </p:cNvPr>
          <p:cNvSpPr>
            <a:spLocks noGrp="1"/>
          </p:cNvSpPr>
          <p:nvPr>
            <p:ph type="dt" sz="half" idx="10"/>
          </p:nvPr>
        </p:nvSpPr>
        <p:spPr/>
        <p:txBody>
          <a:bodyPr/>
          <a:lstStyle/>
          <a:p>
            <a:fld id="{EBC64C6C-0592-4F8A-A82C-536799B47086}" type="datetimeFigureOut">
              <a:rPr lang="nl-NL" smtClean="0"/>
              <a:t>6-1-2025</a:t>
            </a:fld>
            <a:endParaRPr lang="nl-NL"/>
          </a:p>
        </p:txBody>
      </p:sp>
      <p:sp>
        <p:nvSpPr>
          <p:cNvPr id="4" name="Tijdelijke aanduiding voor voettekst 3">
            <a:extLst>
              <a:ext uri="{FF2B5EF4-FFF2-40B4-BE49-F238E27FC236}">
                <a16:creationId xmlns:a16="http://schemas.microsoft.com/office/drawing/2014/main" id="{9D6BB763-A8A7-9A08-8352-BCAB2075C3FE}"/>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2C11CB66-E0C6-6D71-A321-1A2CA1A1831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401538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D9F9E1B4-4B16-077C-CA6A-19722E9A165B}"/>
              </a:ext>
            </a:extLst>
          </p:cNvPr>
          <p:cNvSpPr>
            <a:spLocks noGrp="1"/>
          </p:cNvSpPr>
          <p:nvPr>
            <p:ph type="dt" sz="half" idx="10"/>
          </p:nvPr>
        </p:nvSpPr>
        <p:spPr/>
        <p:txBody>
          <a:bodyPr/>
          <a:lstStyle/>
          <a:p>
            <a:fld id="{EBC64C6C-0592-4F8A-A82C-536799B47086}" type="datetimeFigureOut">
              <a:rPr lang="nl-NL" smtClean="0"/>
              <a:t>6-1-2025</a:t>
            </a:fld>
            <a:endParaRPr lang="nl-NL"/>
          </a:p>
        </p:txBody>
      </p:sp>
      <p:sp>
        <p:nvSpPr>
          <p:cNvPr id="3" name="Tijdelijke aanduiding voor voettekst 2">
            <a:extLst>
              <a:ext uri="{FF2B5EF4-FFF2-40B4-BE49-F238E27FC236}">
                <a16:creationId xmlns:a16="http://schemas.microsoft.com/office/drawing/2014/main" id="{36B8985F-BD6C-8991-95A0-AB069E75474C}"/>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47420F7-7FE9-BA02-B7FD-0934739B880A}"/>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243151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69A50A-7503-24F2-B02A-7D22A9665E23}"/>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955925A-B90A-5AE6-A0F7-559219B98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0B6B64F-0F88-8236-3176-8415826E2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F9ABBF62-D14B-285E-D77A-5C2B34B167F0}"/>
              </a:ext>
            </a:extLst>
          </p:cNvPr>
          <p:cNvSpPr>
            <a:spLocks noGrp="1"/>
          </p:cNvSpPr>
          <p:nvPr>
            <p:ph type="dt" sz="half" idx="10"/>
          </p:nvPr>
        </p:nvSpPr>
        <p:spPr/>
        <p:txBody>
          <a:bodyPr/>
          <a:lstStyle/>
          <a:p>
            <a:fld id="{EBC64C6C-0592-4F8A-A82C-536799B47086}" type="datetimeFigureOut">
              <a:rPr lang="nl-NL" smtClean="0"/>
              <a:t>6-1-2025</a:t>
            </a:fld>
            <a:endParaRPr lang="nl-NL"/>
          </a:p>
        </p:txBody>
      </p:sp>
      <p:sp>
        <p:nvSpPr>
          <p:cNvPr id="6" name="Tijdelijke aanduiding voor voettekst 5">
            <a:extLst>
              <a:ext uri="{FF2B5EF4-FFF2-40B4-BE49-F238E27FC236}">
                <a16:creationId xmlns:a16="http://schemas.microsoft.com/office/drawing/2014/main" id="{E84123E2-8AA1-4FD4-DAB0-62399177038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0C5F2C43-7782-ED69-D183-21C4A176B84C}"/>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260486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1F5C6-080B-C26D-06A4-5A4BBA08A6A2}"/>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6BA032A7-D9E2-9361-D9B1-E10989308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354DC98B-DDFA-8288-DC15-9C4DFBE68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84EEDB1-4746-47FC-D294-280164CDAF17}"/>
              </a:ext>
            </a:extLst>
          </p:cNvPr>
          <p:cNvSpPr>
            <a:spLocks noGrp="1"/>
          </p:cNvSpPr>
          <p:nvPr>
            <p:ph type="dt" sz="half" idx="10"/>
          </p:nvPr>
        </p:nvSpPr>
        <p:spPr/>
        <p:txBody>
          <a:bodyPr/>
          <a:lstStyle/>
          <a:p>
            <a:fld id="{EBC64C6C-0592-4F8A-A82C-536799B47086}" type="datetimeFigureOut">
              <a:rPr lang="nl-NL" smtClean="0"/>
              <a:t>6-1-2025</a:t>
            </a:fld>
            <a:endParaRPr lang="nl-NL"/>
          </a:p>
        </p:txBody>
      </p:sp>
      <p:sp>
        <p:nvSpPr>
          <p:cNvPr id="6" name="Tijdelijke aanduiding voor voettekst 5">
            <a:extLst>
              <a:ext uri="{FF2B5EF4-FFF2-40B4-BE49-F238E27FC236}">
                <a16:creationId xmlns:a16="http://schemas.microsoft.com/office/drawing/2014/main" id="{C3FCB223-5642-782D-3FBF-7A72B52C387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1596709-7263-B061-93B7-61C259EA00DF}"/>
              </a:ext>
            </a:extLst>
          </p:cNvPr>
          <p:cNvSpPr>
            <a:spLocks noGrp="1"/>
          </p:cNvSpPr>
          <p:nvPr>
            <p:ph type="sldNum" sz="quarter" idx="12"/>
          </p:nvPr>
        </p:nvSpPr>
        <p:spPr/>
        <p:txBody>
          <a:bodyPr/>
          <a:lstStyle/>
          <a:p>
            <a:fld id="{C8DBEB98-2AA1-499B-B42F-079B4411D551}" type="slidenum">
              <a:rPr lang="nl-NL" smtClean="0"/>
              <a:t>‹nr.›</a:t>
            </a:fld>
            <a:endParaRPr lang="nl-NL"/>
          </a:p>
        </p:txBody>
      </p:sp>
    </p:spTree>
    <p:extLst>
      <p:ext uri="{BB962C8B-B14F-4D97-AF65-F5344CB8AC3E}">
        <p14:creationId xmlns:p14="http://schemas.microsoft.com/office/powerpoint/2010/main" val="367776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EC7A3FA-7713-B35F-225F-9EDA4EF6F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7D1ACED6-29E1-C712-55C8-B66F31558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EFEF38E-184A-246A-1393-7F39895AA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C64C6C-0592-4F8A-A82C-536799B47086}" type="datetimeFigureOut">
              <a:rPr lang="nl-NL" smtClean="0"/>
              <a:t>6-1-2025</a:t>
            </a:fld>
            <a:endParaRPr lang="nl-NL"/>
          </a:p>
        </p:txBody>
      </p:sp>
      <p:sp>
        <p:nvSpPr>
          <p:cNvPr id="5" name="Tijdelijke aanduiding voor voettekst 4">
            <a:extLst>
              <a:ext uri="{FF2B5EF4-FFF2-40B4-BE49-F238E27FC236}">
                <a16:creationId xmlns:a16="http://schemas.microsoft.com/office/drawing/2014/main" id="{B9B2DE63-CB65-A506-420D-4913196FA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FCDB5D9F-992B-90BF-FB84-FEF13E455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DBEB98-2AA1-499B-B42F-079B4411D551}" type="slidenum">
              <a:rPr lang="nl-NL" smtClean="0"/>
              <a:t>‹nr.›</a:t>
            </a:fld>
            <a:endParaRPr lang="nl-NL"/>
          </a:p>
        </p:txBody>
      </p:sp>
    </p:spTree>
    <p:extLst>
      <p:ext uri="{BB962C8B-B14F-4D97-AF65-F5344CB8AC3E}">
        <p14:creationId xmlns:p14="http://schemas.microsoft.com/office/powerpoint/2010/main" val="138789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16CF391-7DB4-9691-1B37-1416F054F70F}"/>
              </a:ext>
            </a:extLst>
          </p:cNvPr>
          <p:cNvSpPr>
            <a:spLocks noGrp="1"/>
          </p:cNvSpPr>
          <p:nvPr>
            <p:ph type="ctrTitle"/>
          </p:nvPr>
        </p:nvSpPr>
        <p:spPr>
          <a:xfrm>
            <a:off x="678900" y="798530"/>
            <a:ext cx="10640754" cy="775845"/>
          </a:xfrm>
        </p:spPr>
        <p:txBody>
          <a:bodyPr anchor="b">
            <a:normAutofit/>
          </a:bodyPr>
          <a:lstStyle/>
          <a:p>
            <a:r>
              <a:rPr lang="nl-NL" sz="4000" dirty="0">
                <a:solidFill>
                  <a:schemeClr val="tx2"/>
                </a:solidFill>
              </a:rPr>
              <a:t>Drielagen model</a:t>
            </a:r>
          </a:p>
        </p:txBody>
      </p:sp>
      <p:sp>
        <p:nvSpPr>
          <p:cNvPr id="3" name="Ondertitel 2">
            <a:extLst>
              <a:ext uri="{FF2B5EF4-FFF2-40B4-BE49-F238E27FC236}">
                <a16:creationId xmlns:a16="http://schemas.microsoft.com/office/drawing/2014/main" id="{B4DA98B7-BA8D-1FF9-78F3-A4E99B5002F0}"/>
              </a:ext>
            </a:extLst>
          </p:cNvPr>
          <p:cNvSpPr>
            <a:spLocks noGrp="1"/>
          </p:cNvSpPr>
          <p:nvPr>
            <p:ph type="subTitle" idx="1"/>
          </p:nvPr>
        </p:nvSpPr>
        <p:spPr>
          <a:xfrm>
            <a:off x="1514121" y="4171528"/>
            <a:ext cx="9163757" cy="450447"/>
          </a:xfrm>
        </p:spPr>
        <p:txBody>
          <a:bodyPr anchor="ctr">
            <a:normAutofit/>
          </a:bodyPr>
          <a:lstStyle/>
          <a:p>
            <a:endParaRPr lang="nl-NL" sz="2000">
              <a:solidFill>
                <a:schemeClr val="tx2"/>
              </a:solidFill>
            </a:endParaRPr>
          </a:p>
        </p:txBody>
      </p:sp>
      <p:grpSp>
        <p:nvGrpSpPr>
          <p:cNvPr id="33" name="Group 3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4" name="Freeform: Shape 3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Afbeelding 3" descr="Afbeelding met tekst, schermopname, Lettertype, ontwerp&#10;&#10;Automatisch gegenereerde beschrijving">
            <a:extLst>
              <a:ext uri="{FF2B5EF4-FFF2-40B4-BE49-F238E27FC236}">
                <a16:creationId xmlns:a16="http://schemas.microsoft.com/office/drawing/2014/main" id="{55A30634-5665-C78A-A1B4-141403007D0D}"/>
              </a:ext>
            </a:extLst>
          </p:cNvPr>
          <p:cNvPicPr>
            <a:picLocks noChangeAspect="1"/>
          </p:cNvPicPr>
          <p:nvPr/>
        </p:nvPicPr>
        <p:blipFill>
          <a:blip r:embed="rId2"/>
          <a:stretch>
            <a:fillRect/>
          </a:stretch>
        </p:blipFill>
        <p:spPr>
          <a:xfrm>
            <a:off x="3683713" y="1785408"/>
            <a:ext cx="4631129" cy="2836567"/>
          </a:xfrm>
          <a:prstGeom prst="rect">
            <a:avLst/>
          </a:prstGeom>
        </p:spPr>
      </p:pic>
      <p:grpSp>
        <p:nvGrpSpPr>
          <p:cNvPr id="39" name="Group 3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0" name="Freeform: Shape 3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186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1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EDBD880A-961F-BEB6-AEBF-83738ECC0372}"/>
              </a:ext>
            </a:extLst>
          </p:cNvPr>
          <p:cNvSpPr>
            <a:spLocks noGrp="1"/>
          </p:cNvSpPr>
          <p:nvPr>
            <p:ph type="title"/>
          </p:nvPr>
        </p:nvSpPr>
        <p:spPr>
          <a:xfrm>
            <a:off x="2716500" y="716947"/>
            <a:ext cx="6739136"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Software: </a:t>
            </a:r>
            <a:r>
              <a:rPr lang="en-US" sz="5200" kern="1200" dirty="0" err="1">
                <a:solidFill>
                  <a:schemeClr val="tx2"/>
                </a:solidFill>
                <a:latin typeface="+mj-lt"/>
                <a:ea typeface="+mj-ea"/>
                <a:cs typeface="+mj-cs"/>
              </a:rPr>
              <a:t>toepassingenlaag</a:t>
            </a:r>
            <a:endParaRPr lang="en-US" sz="5200" kern="1200" dirty="0">
              <a:solidFill>
                <a:schemeClr val="tx2"/>
              </a:solidFill>
              <a:latin typeface="+mj-lt"/>
              <a:ea typeface="+mj-ea"/>
              <a:cs typeface="+mj-cs"/>
            </a:endParaRPr>
          </a:p>
        </p:txBody>
      </p:sp>
      <p:grpSp>
        <p:nvGrpSpPr>
          <p:cNvPr id="48" name="Group 2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23" name="Freeform: Shape 2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2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29" name="Freeform: Shape 2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kstvak 2">
            <a:extLst>
              <a:ext uri="{FF2B5EF4-FFF2-40B4-BE49-F238E27FC236}">
                <a16:creationId xmlns:a16="http://schemas.microsoft.com/office/drawing/2014/main" id="{8EB60159-CFAB-FF51-7300-DA0ECA024CC1}"/>
              </a:ext>
            </a:extLst>
          </p:cNvPr>
          <p:cNvSpPr txBox="1"/>
          <p:nvPr/>
        </p:nvSpPr>
        <p:spPr>
          <a:xfrm>
            <a:off x="3018837" y="3550271"/>
            <a:ext cx="6739136" cy="2862322"/>
          </a:xfrm>
          <a:prstGeom prst="rect">
            <a:avLst/>
          </a:prstGeom>
          <a:noFill/>
        </p:spPr>
        <p:txBody>
          <a:bodyPr wrap="square" rtlCol="0">
            <a:spAutoFit/>
          </a:bodyPr>
          <a:lstStyle/>
          <a:p>
            <a:r>
              <a:rPr lang="nl-NL" dirty="0"/>
              <a:t>De </a:t>
            </a:r>
            <a:r>
              <a:rPr lang="nl-NL" dirty="0" err="1"/>
              <a:t>toepassingslaag</a:t>
            </a:r>
            <a:r>
              <a:rPr lang="nl-NL" dirty="0"/>
              <a:t> bestaat uit allerlei soorten software, ook wel toepassingen of apps genoemd. Dit zijn programma's die je kunt gebruiken om specifieke taken uit te voeren, zoals berichten versturen, foto's maken of spelletjes spelen. Op een smartphone zijn dit de apps die je kunt installeren via een appwinkel, zoals de Google Play Store of de Apple App Store. Deze laag maakt het mogelijk om de hardware en het besturingssysteem te gebruiken voor functies die jij belangrijk vindt, zoals sociale media, navigatie of productiviteit.</a:t>
            </a:r>
          </a:p>
          <a:p>
            <a:endParaRPr lang="nl-NL" dirty="0"/>
          </a:p>
        </p:txBody>
      </p:sp>
    </p:spTree>
    <p:extLst>
      <p:ext uri="{BB962C8B-B14F-4D97-AF65-F5344CB8AC3E}">
        <p14:creationId xmlns:p14="http://schemas.microsoft.com/office/powerpoint/2010/main" val="167877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7">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857DB4A6-ADEF-739F-A4CC-649A3553E0CB}"/>
              </a:ext>
            </a:extLst>
          </p:cNvPr>
          <p:cNvSpPr>
            <a:spLocks noGrp="1"/>
          </p:cNvSpPr>
          <p:nvPr>
            <p:ph type="title"/>
          </p:nvPr>
        </p:nvSpPr>
        <p:spPr>
          <a:xfrm>
            <a:off x="753925" y="1321056"/>
            <a:ext cx="10684151" cy="1991979"/>
          </a:xfrm>
        </p:spPr>
        <p:txBody>
          <a:bodyPr vert="horz" lIns="91440" tIns="45720" rIns="91440" bIns="45720" rtlCol="0" anchor="b">
            <a:normAutofit/>
          </a:bodyPr>
          <a:lstStyle/>
          <a:p>
            <a:pPr algn="ctr"/>
            <a:r>
              <a:rPr lang="en-US" sz="5200" kern="1200">
                <a:solidFill>
                  <a:schemeClr val="tx2"/>
                </a:solidFill>
                <a:latin typeface="+mj-lt"/>
                <a:ea typeface="+mj-ea"/>
                <a:cs typeface="+mj-cs"/>
              </a:rPr>
              <a:t>Software: logischelaag</a:t>
            </a:r>
          </a:p>
        </p:txBody>
      </p:sp>
      <p:grpSp>
        <p:nvGrpSpPr>
          <p:cNvPr id="33" name="Group 19">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4" name="Freeform: Shape 20">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2">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3">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25">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9" name="Freeform: Shape 26">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7">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8">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kstvak 2">
            <a:extLst>
              <a:ext uri="{FF2B5EF4-FFF2-40B4-BE49-F238E27FC236}">
                <a16:creationId xmlns:a16="http://schemas.microsoft.com/office/drawing/2014/main" id="{6CFB298A-71DD-6EE1-3A44-60246BDD5B92}"/>
              </a:ext>
            </a:extLst>
          </p:cNvPr>
          <p:cNvSpPr txBox="1"/>
          <p:nvPr/>
        </p:nvSpPr>
        <p:spPr>
          <a:xfrm>
            <a:off x="3316077" y="3955055"/>
            <a:ext cx="6037243" cy="2585323"/>
          </a:xfrm>
          <a:prstGeom prst="rect">
            <a:avLst/>
          </a:prstGeom>
          <a:noFill/>
        </p:spPr>
        <p:txBody>
          <a:bodyPr wrap="square" rtlCol="0">
            <a:spAutoFit/>
          </a:bodyPr>
          <a:lstStyle/>
          <a:p>
            <a:r>
              <a:rPr lang="nl-NL" dirty="0"/>
              <a:t>De logische laag is de software die de hardware van een smartphone aanstuurt. Dankzij deze software kun je apps gebruiken en beheren op je apparaat. Bij een smartphone is de logische laag vooral het besturingssysteem, zoals Android of iOS. Een besturingssysteem heet zo omdat het de hardware en software regelt en beheert. Het bepaalt bijvoorbeeld wat apps mogen doen en welke belangrijker zijn. Het is dus eigenlijk de </a:t>
            </a:r>
            <a:r>
              <a:rPr lang="nl-NL" dirty="0" err="1"/>
              <a:t>verbindingslaag</a:t>
            </a:r>
            <a:endParaRPr lang="nl-NL" dirty="0"/>
          </a:p>
          <a:p>
            <a:endParaRPr lang="nl-NL" dirty="0"/>
          </a:p>
        </p:txBody>
      </p:sp>
    </p:spTree>
    <p:extLst>
      <p:ext uri="{BB962C8B-B14F-4D97-AF65-F5344CB8AC3E}">
        <p14:creationId xmlns:p14="http://schemas.microsoft.com/office/powerpoint/2010/main" val="320230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031FCC2-9E53-BE1F-4ABC-E4B928BBDE9A}"/>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Software: fysiekelaag</a:t>
            </a:r>
          </a:p>
        </p:txBody>
      </p:sp>
      <p:grpSp>
        <p:nvGrpSpPr>
          <p:cNvPr id="62" name="Group 61">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63" name="Freeform: Shape 62">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Afbeelding 2" descr="Microsoft Surface Laptop 4 i7-1185G7 ...">
            <a:extLst>
              <a:ext uri="{FF2B5EF4-FFF2-40B4-BE49-F238E27FC236}">
                <a16:creationId xmlns:a16="http://schemas.microsoft.com/office/drawing/2014/main" id="{8D9536B3-8803-E3FD-D8D2-051FD689FD6D}"/>
              </a:ext>
            </a:extLst>
          </p:cNvPr>
          <p:cNvPicPr>
            <a:picLocks noChangeAspect="1"/>
          </p:cNvPicPr>
          <p:nvPr/>
        </p:nvPicPr>
        <p:blipFill>
          <a:blip r:embed="rId2"/>
          <a:srcRect t="5939" r="-1" b="10795"/>
          <a:stretch/>
        </p:blipFill>
        <p:spPr>
          <a:xfrm>
            <a:off x="7569323" y="2804008"/>
            <a:ext cx="4141760" cy="1931241"/>
          </a:xfrm>
          <a:prstGeom prst="rect">
            <a:avLst/>
          </a:prstGeom>
          <a:ln>
            <a:noFill/>
          </a:ln>
        </p:spPr>
      </p:pic>
      <p:sp>
        <p:nvSpPr>
          <p:cNvPr id="4" name="Tekstvak 3">
            <a:extLst>
              <a:ext uri="{FF2B5EF4-FFF2-40B4-BE49-F238E27FC236}">
                <a16:creationId xmlns:a16="http://schemas.microsoft.com/office/drawing/2014/main" id="{9C738BA4-FF05-801B-4B6B-1A09371B9710}"/>
              </a:ext>
            </a:extLst>
          </p:cNvPr>
          <p:cNvSpPr txBox="1"/>
          <p:nvPr/>
        </p:nvSpPr>
        <p:spPr>
          <a:xfrm>
            <a:off x="804672" y="1222872"/>
            <a:ext cx="3679193" cy="2031325"/>
          </a:xfrm>
          <a:prstGeom prst="rect">
            <a:avLst/>
          </a:prstGeom>
          <a:noFill/>
        </p:spPr>
        <p:txBody>
          <a:bodyPr wrap="square" rtlCol="0">
            <a:spAutoFit/>
          </a:bodyPr>
          <a:lstStyle/>
          <a:p>
            <a:r>
              <a:rPr lang="nl-NL" dirty="0"/>
              <a:t>Deze laag is de hardware in een smartphone, zoals de accu en het touchscreen. Het is ook de eerste en onderste laag. De fysieke laag heeft een taken: het omzetten van binaire informatie (nullen en enen) in een signaal, en andersom.</a:t>
            </a:r>
          </a:p>
        </p:txBody>
      </p:sp>
    </p:spTree>
    <p:extLst>
      <p:ext uri="{BB962C8B-B14F-4D97-AF65-F5344CB8AC3E}">
        <p14:creationId xmlns:p14="http://schemas.microsoft.com/office/powerpoint/2010/main" val="421790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B7ADB6-C325-3276-C130-83E5A61454A5}"/>
              </a:ext>
            </a:extLst>
          </p:cNvPr>
          <p:cNvSpPr>
            <a:spLocks noGrp="1"/>
          </p:cNvSpPr>
          <p:nvPr>
            <p:ph type="title"/>
          </p:nvPr>
        </p:nvSpPr>
        <p:spPr/>
        <p:txBody>
          <a:bodyPr/>
          <a:lstStyle/>
          <a:p>
            <a:r>
              <a:rPr lang="nl-NL" sz="4400" b="1" i="0" dirty="0">
                <a:solidFill>
                  <a:srgbClr val="242424"/>
                </a:solidFill>
                <a:effectLst/>
                <a:latin typeface="Aptos" panose="020B0004020202020204" pitchFamily="34" charset="0"/>
              </a:rPr>
              <a:t>Smartphone Lagen Quiz</a:t>
            </a:r>
            <a:endParaRPr lang="nl-NL" dirty="0"/>
          </a:p>
        </p:txBody>
      </p:sp>
      <p:sp>
        <p:nvSpPr>
          <p:cNvPr id="3" name="Tijdelijke aanduiding voor inhoud 2">
            <a:extLst>
              <a:ext uri="{FF2B5EF4-FFF2-40B4-BE49-F238E27FC236}">
                <a16:creationId xmlns:a16="http://schemas.microsoft.com/office/drawing/2014/main" id="{28C31D29-E32E-6BF5-66A2-AA802FCB52F2}"/>
              </a:ext>
            </a:extLst>
          </p:cNvPr>
          <p:cNvSpPr>
            <a:spLocks noGrp="1"/>
          </p:cNvSpPr>
          <p:nvPr>
            <p:ph idx="1"/>
          </p:nvPr>
        </p:nvSpPr>
        <p:spPr/>
        <p:txBody>
          <a:bodyPr>
            <a:normAutofit lnSpcReduction="10000"/>
          </a:bodyPr>
          <a:lstStyle/>
          <a:p>
            <a:pPr algn="l"/>
            <a:r>
              <a:rPr lang="nl-NL" sz="1800" b="1" i="0" dirty="0">
                <a:solidFill>
                  <a:srgbClr val="242424"/>
                </a:solidFill>
                <a:effectLst/>
                <a:latin typeface="Aptos" panose="020B0004020202020204" pitchFamily="34" charset="0"/>
              </a:rPr>
              <a:t>Vraag 1: Wat is de rol van de </a:t>
            </a:r>
            <a:r>
              <a:rPr lang="nl-NL" sz="1800" b="1" i="0" dirty="0" err="1">
                <a:solidFill>
                  <a:srgbClr val="242424"/>
                </a:solidFill>
                <a:effectLst/>
                <a:latin typeface="Aptos" panose="020B0004020202020204" pitchFamily="34" charset="0"/>
              </a:rPr>
              <a:t>toepassingslaag</a:t>
            </a:r>
            <a:r>
              <a:rPr lang="nl-NL" sz="1800" b="1" i="0" dirty="0">
                <a:solidFill>
                  <a:srgbClr val="242424"/>
                </a:solidFill>
                <a:effectLst/>
                <a:latin typeface="Aptos" panose="020B0004020202020204" pitchFamily="34" charset="0"/>
              </a:rPr>
              <a:t> op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bepaalt hoe de hardware werkt.</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zorgt voor communicatie tussen verschillende apps.</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bevat apps voor specifieke taken zoals berichten versturen en spelletjes spelen.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regelt het gebruik van de batterij.</a:t>
            </a:r>
          </a:p>
          <a:p>
            <a:pPr algn="l"/>
            <a:r>
              <a:rPr lang="nl-NL" sz="1800" b="1" i="0" dirty="0">
                <a:solidFill>
                  <a:srgbClr val="242424"/>
                </a:solidFill>
                <a:effectLst/>
                <a:latin typeface="Aptos" panose="020B0004020202020204" pitchFamily="34" charset="0"/>
              </a:rPr>
              <a:t>Vraag 2: Welke software is meestal verantwoordelijk voor de logische laag op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Google Play Store</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Besturingssysteem zoals Android of iOS</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Een foto-app</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Navigatie-app</a:t>
            </a:r>
          </a:p>
          <a:p>
            <a:pPr algn="l"/>
            <a:r>
              <a:rPr lang="nl-NL" sz="1800" b="1" i="0" dirty="0">
                <a:solidFill>
                  <a:srgbClr val="242424"/>
                </a:solidFill>
                <a:effectLst/>
                <a:latin typeface="Aptos" panose="020B0004020202020204" pitchFamily="34" charset="0"/>
              </a:rPr>
              <a:t>Vraag 3: Wat is de belangrijkste taak van de fysieke laag van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beheren van apps en hun instellingen.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regelt de besturing van de apps.</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zorgt voor de omzetting van binaire informatie naar een signaal en andersom.</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biedt sociale media functionaliteiten.</a:t>
            </a:r>
          </a:p>
          <a:p>
            <a:endParaRPr lang="nl-NL" dirty="0"/>
          </a:p>
        </p:txBody>
      </p:sp>
    </p:spTree>
    <p:extLst>
      <p:ext uri="{BB962C8B-B14F-4D97-AF65-F5344CB8AC3E}">
        <p14:creationId xmlns:p14="http://schemas.microsoft.com/office/powerpoint/2010/main" val="239373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0A6A21-7153-F291-1458-CFD542CC5F10}"/>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62B3F1F3-A245-0FE8-0E0C-56B98064EDD2}"/>
              </a:ext>
            </a:extLst>
          </p:cNvPr>
          <p:cNvSpPr>
            <a:spLocks noGrp="1"/>
          </p:cNvSpPr>
          <p:nvPr>
            <p:ph idx="1"/>
          </p:nvPr>
        </p:nvSpPr>
        <p:spPr>
          <a:xfrm>
            <a:off x="838200" y="365125"/>
            <a:ext cx="10515600" cy="5811838"/>
          </a:xfrm>
        </p:spPr>
        <p:txBody>
          <a:bodyPr>
            <a:normAutofit/>
          </a:bodyPr>
          <a:lstStyle/>
          <a:p>
            <a:pPr algn="l"/>
            <a:r>
              <a:rPr lang="nl-NL" sz="1800" b="1" i="0" dirty="0">
                <a:solidFill>
                  <a:srgbClr val="242424"/>
                </a:solidFill>
                <a:effectLst/>
                <a:latin typeface="Aptos" panose="020B0004020202020204" pitchFamily="34" charset="0"/>
              </a:rPr>
              <a:t>Vraag 4: Wat is de functie van een besturingssysteem op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bepaalt welke apps je kunt downloaden.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beheert de hardware en zorgt ervoor dat apps goed werken.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maakt gebruik van je camera om foto's te nemen.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slaat je foto's op.</a:t>
            </a:r>
          </a:p>
          <a:p>
            <a:pPr algn="l"/>
            <a:r>
              <a:rPr lang="nl-NL" sz="1800" b="1" i="0" dirty="0">
                <a:solidFill>
                  <a:srgbClr val="242424"/>
                </a:solidFill>
                <a:effectLst/>
                <a:latin typeface="Aptos" panose="020B0004020202020204" pitchFamily="34" charset="0"/>
              </a:rPr>
              <a:t>Vraag 5: Wat is het primaire verschil tussen de </a:t>
            </a:r>
            <a:r>
              <a:rPr lang="nl-NL" sz="1800" b="1" i="0" dirty="0" err="1">
                <a:solidFill>
                  <a:srgbClr val="242424"/>
                </a:solidFill>
                <a:effectLst/>
                <a:latin typeface="Aptos" panose="020B0004020202020204" pitchFamily="34" charset="0"/>
              </a:rPr>
              <a:t>toepassingslaag</a:t>
            </a:r>
            <a:r>
              <a:rPr lang="nl-NL" sz="1800" b="1" i="0" dirty="0">
                <a:solidFill>
                  <a:srgbClr val="242424"/>
                </a:solidFill>
                <a:effectLst/>
                <a:latin typeface="Aptos" panose="020B0004020202020204" pitchFamily="34" charset="0"/>
              </a:rPr>
              <a:t> en de logische laag op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regelt de hardware, terwijl de logische laag apps beheert.</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bevat apps voor specifieke taken, terwijl de logische laag het besturingssysteem is dat de hardware aanstuurt.</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De logische laag bevat apps en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regelt de batterij.</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Er is geen verschil, ze doen hetzelfde.</a:t>
            </a:r>
          </a:p>
          <a:p>
            <a:pPr algn="l"/>
            <a:r>
              <a:rPr lang="nl-NL" sz="1800" b="1" i="0" dirty="0">
                <a:solidFill>
                  <a:srgbClr val="242424"/>
                </a:solidFill>
                <a:effectLst/>
                <a:latin typeface="Aptos" panose="020B0004020202020204" pitchFamily="34" charset="0"/>
              </a:rPr>
              <a:t>Vraag 6: Welke van de volgende onderdelen behoort tot de fysieke laag van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besturingssysteem</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touchscreen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Een berichten-app</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De Google Play Store</a:t>
            </a:r>
          </a:p>
          <a:p>
            <a:endParaRPr lang="nl-NL" dirty="0"/>
          </a:p>
        </p:txBody>
      </p:sp>
    </p:spTree>
    <p:extLst>
      <p:ext uri="{BB962C8B-B14F-4D97-AF65-F5344CB8AC3E}">
        <p14:creationId xmlns:p14="http://schemas.microsoft.com/office/powerpoint/2010/main" val="2221590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B14B08-C6A0-ECC5-5279-5AE0A7F9467B}"/>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430993EB-6F16-1E57-A2A8-D069BEC78262}"/>
              </a:ext>
            </a:extLst>
          </p:cNvPr>
          <p:cNvSpPr>
            <a:spLocks noGrp="1"/>
          </p:cNvSpPr>
          <p:nvPr>
            <p:ph idx="1"/>
          </p:nvPr>
        </p:nvSpPr>
        <p:spPr>
          <a:xfrm>
            <a:off x="838200" y="365125"/>
            <a:ext cx="10515600" cy="5811838"/>
          </a:xfrm>
        </p:spPr>
        <p:txBody>
          <a:bodyPr>
            <a:normAutofit fontScale="92500" lnSpcReduction="10000"/>
          </a:bodyPr>
          <a:lstStyle/>
          <a:p>
            <a:pPr algn="l"/>
            <a:r>
              <a:rPr lang="nl-NL" sz="1800" b="1" i="0" dirty="0">
                <a:solidFill>
                  <a:srgbClr val="242424"/>
                </a:solidFill>
                <a:effectLst/>
                <a:latin typeface="Aptos" panose="020B0004020202020204" pitchFamily="34" charset="0"/>
              </a:rPr>
              <a:t>Vraag 7: Wat kun je met een app doen die zich in de </a:t>
            </a:r>
            <a:r>
              <a:rPr lang="nl-NL" sz="1800" b="1" i="0" dirty="0" err="1">
                <a:solidFill>
                  <a:srgbClr val="242424"/>
                </a:solidFill>
                <a:effectLst/>
                <a:latin typeface="Aptos" panose="020B0004020202020204" pitchFamily="34" charset="0"/>
              </a:rPr>
              <a:t>toepassingslaag</a:t>
            </a:r>
            <a:r>
              <a:rPr lang="nl-NL" sz="1800" b="1" i="0" dirty="0">
                <a:solidFill>
                  <a:srgbClr val="242424"/>
                </a:solidFill>
                <a:effectLst/>
                <a:latin typeface="Aptos" panose="020B0004020202020204" pitchFamily="34" charset="0"/>
              </a:rPr>
              <a:t> bevindt?</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beheren van de batterij van je smartphone.</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besturingssysteem updaten.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maken van foto's, het versturen van berichten of het spelen van spelletjes.</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omzetten van binaire informatie in een signaal.</a:t>
            </a:r>
          </a:p>
          <a:p>
            <a:pPr algn="l"/>
            <a:r>
              <a:rPr lang="nl-NL" sz="1800" b="1" i="0" dirty="0">
                <a:solidFill>
                  <a:srgbClr val="242424"/>
                </a:solidFill>
                <a:effectLst/>
                <a:latin typeface="Aptos" panose="020B0004020202020204" pitchFamily="34" charset="0"/>
              </a:rPr>
              <a:t>Vraag 8: Waarom is het besturingssysteem zo belangrijk voor een smartphone?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biedt de mogelijkheid om apps te installeren.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zorgt ervoor dat de hardware en software goed samenwerken.</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regelt het internetverkeer.</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maakt gebruik van de camera voor videobellen.</a:t>
            </a:r>
          </a:p>
          <a:p>
            <a:pPr algn="l"/>
            <a:r>
              <a:rPr lang="nl-NL" sz="1800" b="1" i="0" dirty="0">
                <a:solidFill>
                  <a:srgbClr val="242424"/>
                </a:solidFill>
                <a:effectLst/>
                <a:latin typeface="Aptos" panose="020B0004020202020204" pitchFamily="34" charset="0"/>
              </a:rPr>
              <a:t>Vraag 9: Welke laag zorgt ervoor dat je de apps kunt gebruiken die je hebt gedownload, zoals een foto-app of een spelletje?</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De fysieke laag</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De logische laag</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De </a:t>
            </a:r>
            <a:r>
              <a:rPr lang="nl-NL" sz="1800" b="0" i="0" dirty="0" err="1">
                <a:solidFill>
                  <a:srgbClr val="242424"/>
                </a:solidFill>
                <a:effectLst/>
                <a:latin typeface="Aptos" panose="020B0004020202020204" pitchFamily="34" charset="0"/>
              </a:rPr>
              <a:t>toepassingslaag</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De </a:t>
            </a:r>
            <a:r>
              <a:rPr lang="nl-NL" sz="1800" b="0" i="0" dirty="0" err="1">
                <a:solidFill>
                  <a:srgbClr val="242424"/>
                </a:solidFill>
                <a:effectLst/>
                <a:latin typeface="Aptos" panose="020B0004020202020204" pitchFamily="34" charset="0"/>
              </a:rPr>
              <a:t>netwerklaag</a:t>
            </a:r>
            <a:endParaRPr lang="nl-NL" sz="1800" b="0" i="0" dirty="0">
              <a:solidFill>
                <a:srgbClr val="242424"/>
              </a:solidFill>
              <a:effectLst/>
              <a:latin typeface="Aptos" panose="020B0004020202020204" pitchFamily="34" charset="0"/>
            </a:endParaRPr>
          </a:p>
          <a:p>
            <a:pPr algn="l"/>
            <a:r>
              <a:rPr lang="nl-NL" sz="1800" b="1" i="0" dirty="0">
                <a:solidFill>
                  <a:srgbClr val="242424"/>
                </a:solidFill>
                <a:effectLst/>
                <a:latin typeface="Aptos" panose="020B0004020202020204" pitchFamily="34" charset="0"/>
              </a:rPr>
              <a:t>Vraag 10: Wat betekent de term "logische laag" in de context van smartphones?</a:t>
            </a:r>
            <a:endParaRPr lang="nl-NL" sz="1800" b="0" i="0" dirty="0">
              <a:solidFill>
                <a:srgbClr val="242424"/>
              </a:solidFill>
              <a:effectLst/>
              <a:latin typeface="Aptos" panose="020B0004020202020204" pitchFamily="34" charset="0"/>
            </a:endParaRPr>
          </a:p>
          <a:p>
            <a:pPr algn="l"/>
            <a:r>
              <a:rPr lang="nl-NL" sz="1800" b="0" i="0" dirty="0">
                <a:solidFill>
                  <a:srgbClr val="242424"/>
                </a:solidFill>
                <a:effectLst/>
                <a:latin typeface="Aptos" panose="020B0004020202020204" pitchFamily="34" charset="0"/>
              </a:rPr>
              <a:t>A) Het betreft de hardwarecomponenten van de telefoon, zoals de batterij.</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B) Het regelt de communicatie tussen apps en de hardware.</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C) Het maakt apps toegankelijk via de app store.</a:t>
            </a:r>
            <a:br>
              <a:rPr lang="nl-NL" sz="1800" b="0" i="0" dirty="0">
                <a:solidFill>
                  <a:srgbClr val="242424"/>
                </a:solidFill>
                <a:effectLst/>
                <a:latin typeface="Aptos" panose="020B0004020202020204" pitchFamily="34" charset="0"/>
              </a:rPr>
            </a:br>
            <a:r>
              <a:rPr lang="nl-NL" sz="1800" b="0" i="0" dirty="0">
                <a:solidFill>
                  <a:srgbClr val="242424"/>
                </a:solidFill>
                <a:effectLst/>
                <a:latin typeface="Aptos" panose="020B0004020202020204" pitchFamily="34" charset="0"/>
              </a:rPr>
              <a:t>D) Het zorgt voor het ontwerp van de interface van apps.</a:t>
            </a:r>
          </a:p>
          <a:p>
            <a:endParaRPr lang="nl-NL" dirty="0"/>
          </a:p>
        </p:txBody>
      </p:sp>
    </p:spTree>
    <p:extLst>
      <p:ext uri="{BB962C8B-B14F-4D97-AF65-F5344CB8AC3E}">
        <p14:creationId xmlns:p14="http://schemas.microsoft.com/office/powerpoint/2010/main" val="263073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125592-5AC4-A06D-1D0B-E12937FD8A8D}"/>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4DD81D41-86AE-CE61-5DBF-6668981250C4}"/>
              </a:ext>
            </a:extLst>
          </p:cNvPr>
          <p:cNvSpPr>
            <a:spLocks noGrp="1"/>
          </p:cNvSpPr>
          <p:nvPr>
            <p:ph idx="1"/>
          </p:nvPr>
        </p:nvSpPr>
        <p:spPr/>
        <p:txBody>
          <a:bodyPr/>
          <a:lstStyle/>
          <a:p>
            <a:pPr algn="l"/>
            <a:r>
              <a:rPr lang="nl-NL" sz="1800" b="1" i="0" dirty="0">
                <a:solidFill>
                  <a:srgbClr val="242424"/>
                </a:solidFill>
                <a:effectLst/>
                <a:latin typeface="Aptos" panose="020B0004020202020204" pitchFamily="34" charset="0"/>
              </a:rPr>
              <a:t>Antwoorden:</a:t>
            </a:r>
            <a:endParaRPr lang="nl-NL" sz="1800" b="0" i="0" dirty="0">
              <a:solidFill>
                <a:srgbClr val="242424"/>
              </a:solidFill>
              <a:effectLst/>
              <a:latin typeface="Aptos" panose="020B0004020202020204" pitchFamily="34" charset="0"/>
            </a:endParaRPr>
          </a:p>
          <a:p>
            <a:pPr algn="l">
              <a:buFont typeface="+mj-lt"/>
              <a:buAutoNum type="arabicPeriod"/>
            </a:pPr>
            <a:r>
              <a:rPr lang="nl-NL" sz="1800" b="1" i="0" dirty="0">
                <a:solidFill>
                  <a:srgbClr val="242424"/>
                </a:solidFill>
                <a:effectLst/>
                <a:latin typeface="Aptos" panose="020B0004020202020204" pitchFamily="34" charset="0"/>
              </a:rPr>
              <a:t>C)</a:t>
            </a:r>
            <a:r>
              <a:rPr lang="nl-NL" sz="1800" b="0" i="0" dirty="0">
                <a:solidFill>
                  <a:srgbClr val="242424"/>
                </a:solidFill>
                <a:effectLst/>
                <a:latin typeface="Aptos" panose="020B0004020202020204" pitchFamily="34" charset="0"/>
              </a:rPr>
              <a:t> Het bevat apps voor specifieke taken zoals berichten versturen en spelletjes spelen.</a:t>
            </a:r>
          </a:p>
          <a:p>
            <a:pPr algn="l">
              <a:buFont typeface="+mj-lt"/>
              <a:buAutoNum type="arabicPeriod"/>
            </a:pPr>
            <a:r>
              <a:rPr lang="nl-NL" sz="1800" b="1" i="0" dirty="0">
                <a:solidFill>
                  <a:srgbClr val="242424"/>
                </a:solidFill>
                <a:effectLst/>
                <a:latin typeface="Aptos" panose="020B0004020202020204" pitchFamily="34" charset="0"/>
              </a:rPr>
              <a:t>B)</a:t>
            </a:r>
            <a:r>
              <a:rPr lang="nl-NL" sz="1800" b="0" i="0" dirty="0">
                <a:solidFill>
                  <a:srgbClr val="242424"/>
                </a:solidFill>
                <a:effectLst/>
                <a:latin typeface="Aptos" panose="020B0004020202020204" pitchFamily="34" charset="0"/>
              </a:rPr>
              <a:t> Besturingssysteem zoals Android of iOS.</a:t>
            </a:r>
          </a:p>
          <a:p>
            <a:pPr algn="l">
              <a:buFont typeface="+mj-lt"/>
              <a:buAutoNum type="arabicPeriod"/>
            </a:pPr>
            <a:r>
              <a:rPr lang="nl-NL" sz="1800" b="1" i="0" dirty="0">
                <a:solidFill>
                  <a:srgbClr val="242424"/>
                </a:solidFill>
                <a:effectLst/>
                <a:latin typeface="Aptos" panose="020B0004020202020204" pitchFamily="34" charset="0"/>
              </a:rPr>
              <a:t>C)</a:t>
            </a:r>
            <a:r>
              <a:rPr lang="nl-NL" sz="1800" b="0" i="0" dirty="0">
                <a:solidFill>
                  <a:srgbClr val="242424"/>
                </a:solidFill>
                <a:effectLst/>
                <a:latin typeface="Aptos" panose="020B0004020202020204" pitchFamily="34" charset="0"/>
              </a:rPr>
              <a:t> Het zorgt voor de omzetting van binaire informatie naar een signaal en andersom.</a:t>
            </a:r>
          </a:p>
          <a:p>
            <a:pPr algn="l">
              <a:buFont typeface="+mj-lt"/>
              <a:buAutoNum type="arabicPeriod"/>
            </a:pPr>
            <a:r>
              <a:rPr lang="nl-NL" sz="1800" b="1" i="0" dirty="0">
                <a:solidFill>
                  <a:srgbClr val="242424"/>
                </a:solidFill>
                <a:effectLst/>
                <a:latin typeface="Aptos" panose="020B0004020202020204" pitchFamily="34" charset="0"/>
              </a:rPr>
              <a:t>B)</a:t>
            </a:r>
            <a:r>
              <a:rPr lang="nl-NL" sz="1800" b="0" i="0" dirty="0">
                <a:solidFill>
                  <a:srgbClr val="242424"/>
                </a:solidFill>
                <a:effectLst/>
                <a:latin typeface="Aptos" panose="020B0004020202020204" pitchFamily="34" charset="0"/>
              </a:rPr>
              <a:t> Het beheert de hardware en zorgt ervoor dat apps goed werken.</a:t>
            </a:r>
          </a:p>
          <a:p>
            <a:pPr algn="l">
              <a:buFont typeface="+mj-lt"/>
              <a:buAutoNum type="arabicPeriod"/>
            </a:pPr>
            <a:r>
              <a:rPr lang="nl-NL" sz="1800" b="1" i="0" dirty="0">
                <a:solidFill>
                  <a:srgbClr val="242424"/>
                </a:solidFill>
                <a:effectLst/>
                <a:latin typeface="Aptos" panose="020B0004020202020204" pitchFamily="34" charset="0"/>
              </a:rPr>
              <a:t>B)</a:t>
            </a:r>
            <a:r>
              <a:rPr lang="nl-NL" sz="1800" b="0" i="0" dirty="0">
                <a:solidFill>
                  <a:srgbClr val="242424"/>
                </a:solidFill>
                <a:effectLst/>
                <a:latin typeface="Aptos" panose="020B0004020202020204" pitchFamily="34" charset="0"/>
              </a:rPr>
              <a:t>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 bevat apps voor specifieke taken, terwijl de logische laag het besturingssysteem is dat de hardware aanstuurt.</a:t>
            </a:r>
          </a:p>
          <a:p>
            <a:pPr algn="l">
              <a:buFont typeface="+mj-lt"/>
              <a:buAutoNum type="arabicPeriod"/>
            </a:pPr>
            <a:r>
              <a:rPr lang="nl-NL" sz="1800" b="1" i="0" dirty="0">
                <a:solidFill>
                  <a:srgbClr val="242424"/>
                </a:solidFill>
                <a:effectLst/>
                <a:latin typeface="Aptos" panose="020B0004020202020204" pitchFamily="34" charset="0"/>
              </a:rPr>
              <a:t>B)</a:t>
            </a:r>
            <a:r>
              <a:rPr lang="nl-NL" sz="1800" b="0" i="0" dirty="0">
                <a:solidFill>
                  <a:srgbClr val="242424"/>
                </a:solidFill>
                <a:effectLst/>
                <a:latin typeface="Aptos" panose="020B0004020202020204" pitchFamily="34" charset="0"/>
              </a:rPr>
              <a:t> Het touchscreen.</a:t>
            </a:r>
          </a:p>
          <a:p>
            <a:pPr algn="l">
              <a:buFont typeface="+mj-lt"/>
              <a:buAutoNum type="arabicPeriod"/>
            </a:pPr>
            <a:r>
              <a:rPr lang="nl-NL" sz="1800" b="1" i="0" dirty="0">
                <a:solidFill>
                  <a:srgbClr val="242424"/>
                </a:solidFill>
                <a:effectLst/>
                <a:latin typeface="Aptos" panose="020B0004020202020204" pitchFamily="34" charset="0"/>
              </a:rPr>
              <a:t>C)</a:t>
            </a:r>
            <a:r>
              <a:rPr lang="nl-NL" sz="1800" b="0" i="0" dirty="0">
                <a:solidFill>
                  <a:srgbClr val="242424"/>
                </a:solidFill>
                <a:effectLst/>
                <a:latin typeface="Aptos" panose="020B0004020202020204" pitchFamily="34" charset="0"/>
              </a:rPr>
              <a:t> Het maken van foto's, het versturen van berichten of het spelen van spelletjes.</a:t>
            </a:r>
          </a:p>
          <a:p>
            <a:pPr algn="l">
              <a:buFont typeface="+mj-lt"/>
              <a:buAutoNum type="arabicPeriod"/>
            </a:pPr>
            <a:r>
              <a:rPr lang="nl-NL" sz="1800" b="1" i="0" dirty="0">
                <a:solidFill>
                  <a:srgbClr val="242424"/>
                </a:solidFill>
                <a:effectLst/>
                <a:latin typeface="Aptos" panose="020B0004020202020204" pitchFamily="34" charset="0"/>
              </a:rPr>
              <a:t>B)</a:t>
            </a:r>
            <a:r>
              <a:rPr lang="nl-NL" sz="1800" b="0" i="0" dirty="0">
                <a:solidFill>
                  <a:srgbClr val="242424"/>
                </a:solidFill>
                <a:effectLst/>
                <a:latin typeface="Aptos" panose="020B0004020202020204" pitchFamily="34" charset="0"/>
              </a:rPr>
              <a:t> Het zorgt ervoor dat de hardware en software goed samenwerken.</a:t>
            </a:r>
          </a:p>
          <a:p>
            <a:pPr algn="l">
              <a:buFont typeface="+mj-lt"/>
              <a:buAutoNum type="arabicPeriod"/>
            </a:pPr>
            <a:r>
              <a:rPr lang="nl-NL" sz="1800" b="1" i="0" dirty="0">
                <a:solidFill>
                  <a:srgbClr val="242424"/>
                </a:solidFill>
                <a:effectLst/>
                <a:latin typeface="Aptos" panose="020B0004020202020204" pitchFamily="34" charset="0"/>
              </a:rPr>
              <a:t>C)</a:t>
            </a:r>
            <a:r>
              <a:rPr lang="nl-NL" sz="1800" b="0" i="0" dirty="0">
                <a:solidFill>
                  <a:srgbClr val="242424"/>
                </a:solidFill>
                <a:effectLst/>
                <a:latin typeface="Aptos" panose="020B0004020202020204" pitchFamily="34" charset="0"/>
              </a:rPr>
              <a:t> De </a:t>
            </a:r>
            <a:r>
              <a:rPr lang="nl-NL" sz="1800" b="0" i="0" dirty="0" err="1">
                <a:solidFill>
                  <a:srgbClr val="242424"/>
                </a:solidFill>
                <a:effectLst/>
                <a:latin typeface="Aptos" panose="020B0004020202020204" pitchFamily="34" charset="0"/>
              </a:rPr>
              <a:t>toepassingslaag</a:t>
            </a:r>
            <a:r>
              <a:rPr lang="nl-NL" sz="1800" b="0" i="0" dirty="0">
                <a:solidFill>
                  <a:srgbClr val="242424"/>
                </a:solidFill>
                <a:effectLst/>
                <a:latin typeface="Aptos" panose="020B0004020202020204" pitchFamily="34" charset="0"/>
              </a:rPr>
              <a:t>.</a:t>
            </a:r>
          </a:p>
          <a:p>
            <a:pPr algn="l">
              <a:buFont typeface="+mj-lt"/>
              <a:buAutoNum type="arabicPeriod"/>
            </a:pPr>
            <a:r>
              <a:rPr lang="nl-NL" sz="1800" b="1" i="0" dirty="0">
                <a:solidFill>
                  <a:srgbClr val="242424"/>
                </a:solidFill>
                <a:effectLst/>
                <a:latin typeface="Aptos" panose="020B0004020202020204" pitchFamily="34" charset="0"/>
              </a:rPr>
              <a:t>B)</a:t>
            </a:r>
            <a:r>
              <a:rPr lang="nl-NL" sz="1800" b="0" i="0" dirty="0">
                <a:solidFill>
                  <a:srgbClr val="242424"/>
                </a:solidFill>
                <a:effectLst/>
                <a:latin typeface="Aptos" panose="020B0004020202020204" pitchFamily="34" charset="0"/>
              </a:rPr>
              <a:t> Het regelt de communicatie tussen apps en de hardware.</a:t>
            </a:r>
          </a:p>
          <a:p>
            <a:endParaRPr lang="nl-NL" dirty="0"/>
          </a:p>
        </p:txBody>
      </p:sp>
    </p:spTree>
    <p:extLst>
      <p:ext uri="{BB962C8B-B14F-4D97-AF65-F5344CB8AC3E}">
        <p14:creationId xmlns:p14="http://schemas.microsoft.com/office/powerpoint/2010/main" val="1527255053"/>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1527</TotalTime>
  <Words>945</Words>
  <Application>Microsoft Office PowerPoint</Application>
  <PresentationFormat>Breedbeeld</PresentationFormat>
  <Paragraphs>39</Paragraphs>
  <Slides>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8</vt:i4>
      </vt:variant>
    </vt:vector>
  </HeadingPairs>
  <TitlesOfParts>
    <vt:vector size="12" baseType="lpstr">
      <vt:lpstr>Aptos</vt:lpstr>
      <vt:lpstr>Aptos Display</vt:lpstr>
      <vt:lpstr>Arial</vt:lpstr>
      <vt:lpstr>Kantoorthema</vt:lpstr>
      <vt:lpstr>Drielagen model</vt:lpstr>
      <vt:lpstr>Software: toepassingenlaag</vt:lpstr>
      <vt:lpstr>Software: logischelaag</vt:lpstr>
      <vt:lpstr>Software: fysiekelaag</vt:lpstr>
      <vt:lpstr>Smartphone Lagen Quiz</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Juliette Leih</dc:creator>
  <cp:lastModifiedBy>Dominique Arensman</cp:lastModifiedBy>
  <cp:revision>4</cp:revision>
  <dcterms:created xsi:type="dcterms:W3CDTF">2024-11-26T11:02:39Z</dcterms:created>
  <dcterms:modified xsi:type="dcterms:W3CDTF">2025-01-07T11:02:01Z</dcterms:modified>
</cp:coreProperties>
</file>