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5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9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70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8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5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03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3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6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8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0B6C-BA70-40BB-ABCA-83B04D0185D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72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A4055145-27CC-4E2C-94DE-B1D958028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6991" y="5087983"/>
            <a:ext cx="1770017" cy="177001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CD545-FCC1-4815-AD7F-3AC512A18C48}"/>
              </a:ext>
            </a:extLst>
          </p:cNvPr>
          <p:cNvGrpSpPr/>
          <p:nvPr/>
        </p:nvGrpSpPr>
        <p:grpSpPr>
          <a:xfrm>
            <a:off x="111034" y="1776548"/>
            <a:ext cx="2050868" cy="2050868"/>
            <a:chOff x="947057" y="1750421"/>
            <a:chExt cx="2050868" cy="2050868"/>
          </a:xfrm>
        </p:grpSpPr>
        <p:pic>
          <p:nvPicPr>
            <p:cNvPr id="7" name="Graphic 6" descr="Monitor with solid fill">
              <a:extLst>
                <a:ext uri="{FF2B5EF4-FFF2-40B4-BE49-F238E27FC236}">
                  <a16:creationId xmlns:a16="http://schemas.microsoft.com/office/drawing/2014/main" id="{5DD3D299-8B03-446D-84B2-F13C4C92A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7057" y="1750421"/>
              <a:ext cx="2050868" cy="2050868"/>
            </a:xfrm>
            <a:prstGeom prst="rect">
              <a:avLst/>
            </a:prstGeom>
          </p:spPr>
        </p:pic>
        <p:pic>
          <p:nvPicPr>
            <p:cNvPr id="10" name="Graphic 9" descr="Heart with pulse with solid fill">
              <a:extLst>
                <a:ext uri="{FF2B5EF4-FFF2-40B4-BE49-F238E27FC236}">
                  <a16:creationId xmlns:a16="http://schemas.microsoft.com/office/drawing/2014/main" id="{A6026286-8C49-44AB-B1D0-F197DCD7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7725" y="2090057"/>
              <a:ext cx="1149532" cy="114953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38644B-4B88-4F8E-981E-74CE328623ED}"/>
              </a:ext>
            </a:extLst>
          </p:cNvPr>
          <p:cNvGrpSpPr/>
          <p:nvPr/>
        </p:nvGrpSpPr>
        <p:grpSpPr>
          <a:xfrm>
            <a:off x="6982098" y="1776548"/>
            <a:ext cx="2050868" cy="2050868"/>
            <a:chOff x="6311537" y="1776548"/>
            <a:chExt cx="2050868" cy="2050868"/>
          </a:xfrm>
        </p:grpSpPr>
        <p:pic>
          <p:nvPicPr>
            <p:cNvPr id="8" name="Graphic 7" descr="Monitor with solid fill">
              <a:extLst>
                <a:ext uri="{FF2B5EF4-FFF2-40B4-BE49-F238E27FC236}">
                  <a16:creationId xmlns:a16="http://schemas.microsoft.com/office/drawing/2014/main" id="{6A6ACB28-9A10-43F2-A5FC-9985DFD89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11537" y="1776548"/>
              <a:ext cx="2050868" cy="2050868"/>
            </a:xfrm>
            <a:prstGeom prst="rect">
              <a:avLst/>
            </a:prstGeom>
          </p:spPr>
        </p:pic>
        <p:pic>
          <p:nvPicPr>
            <p:cNvPr id="12" name="Graphic 11" descr="Neutral face with solid fill with solid fill">
              <a:extLst>
                <a:ext uri="{FF2B5EF4-FFF2-40B4-BE49-F238E27FC236}">
                  <a16:creationId xmlns:a16="http://schemas.microsoft.com/office/drawing/2014/main" id="{2B5C745E-4D36-44DC-83EC-EF496EDEE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47114" y="2188029"/>
              <a:ext cx="971006" cy="971006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4D99A-EB2A-40FF-B260-93555F02778A}"/>
              </a:ext>
            </a:extLst>
          </p:cNvPr>
          <p:cNvSpPr/>
          <p:nvPr/>
        </p:nvSpPr>
        <p:spPr>
          <a:xfrm>
            <a:off x="3585754" y="300446"/>
            <a:ext cx="1580606" cy="7903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Confidence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A22FF-D408-4E4F-A916-D12B4E4D7B96}"/>
              </a:ext>
            </a:extLst>
          </p:cNvPr>
          <p:cNvSpPr/>
          <p:nvPr/>
        </p:nvSpPr>
        <p:spPr>
          <a:xfrm>
            <a:off x="5266508" y="300445"/>
            <a:ext cx="1580606" cy="7903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Speed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F5EB6E-EF2A-4A16-9012-1C5E70CAD267}"/>
              </a:ext>
            </a:extLst>
          </p:cNvPr>
          <p:cNvSpPr/>
          <p:nvPr/>
        </p:nvSpPr>
        <p:spPr>
          <a:xfrm>
            <a:off x="3781697" y="2073727"/>
            <a:ext cx="1580606" cy="790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Lie Trait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C19EF-345D-4DEF-9163-6AAA4B79BA5D}"/>
              </a:ext>
            </a:extLst>
          </p:cNvPr>
          <p:cNvSpPr/>
          <p:nvPr/>
        </p:nvSpPr>
        <p:spPr>
          <a:xfrm>
            <a:off x="1918062" y="300444"/>
            <a:ext cx="1580606" cy="7903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Physio</a:t>
            </a:r>
            <a:endParaRPr lang="en-GB" dirty="0"/>
          </a:p>
        </p:txBody>
      </p:sp>
      <p:pic>
        <p:nvPicPr>
          <p:cNvPr id="20" name="Graphic 19" descr="Users with solid fill">
            <a:extLst>
              <a:ext uri="{FF2B5EF4-FFF2-40B4-BE49-F238E27FC236}">
                <a16:creationId xmlns:a16="http://schemas.microsoft.com/office/drawing/2014/main" id="{F8404629-76B6-420D-A064-001CE560CD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32714" y="4343398"/>
            <a:ext cx="914400" cy="914400"/>
          </a:xfrm>
          <a:prstGeom prst="rect">
            <a:avLst/>
          </a:prstGeom>
        </p:spPr>
      </p:pic>
      <p:pic>
        <p:nvPicPr>
          <p:cNvPr id="22" name="Graphic 21" descr="Heart organ with solid fill">
            <a:extLst>
              <a:ext uri="{FF2B5EF4-FFF2-40B4-BE49-F238E27FC236}">
                <a16:creationId xmlns:a16="http://schemas.microsoft.com/office/drawing/2014/main" id="{6A66C8E0-948E-445E-9D34-87696B8BE3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77538" y="4343398"/>
            <a:ext cx="914400" cy="914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95BF0-49E0-4354-AF7A-DA52B4A20CD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129098" y="2801980"/>
            <a:ext cx="2803616" cy="199861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B88E0-5537-4A59-8FC8-4ACFB726246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129097" y="1090749"/>
            <a:ext cx="1246960" cy="17427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FE270B-D39F-4FC6-835C-3265EBF9BC53}"/>
              </a:ext>
            </a:extLst>
          </p:cNvPr>
          <p:cNvCxnSpPr>
            <a:cxnSpLocks/>
          </p:cNvCxnSpPr>
          <p:nvPr/>
        </p:nvCxnSpPr>
        <p:spPr>
          <a:xfrm flipH="1" flipV="1">
            <a:off x="3325041" y="2754632"/>
            <a:ext cx="2607674" cy="18206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364872-8B37-417C-9DCA-FB4ADEFD4D4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332118" y="1090749"/>
            <a:ext cx="1043939" cy="16796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B38D37-E9B4-459C-8A41-6C54C562668A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534738" y="2817763"/>
            <a:ext cx="346981" cy="152563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B56DD9-C614-4391-8B50-67D5F4D2EB39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881719" y="1090749"/>
            <a:ext cx="1494338" cy="17264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94C3EB-E2E7-470C-88BF-EBCEC257B3A9}"/>
              </a:ext>
            </a:extLst>
          </p:cNvPr>
          <p:cNvCxnSpPr>
            <a:cxnSpLocks/>
          </p:cNvCxnSpPr>
          <p:nvPr/>
        </p:nvCxnSpPr>
        <p:spPr>
          <a:xfrm flipV="1">
            <a:off x="2390434" y="2754630"/>
            <a:ext cx="317794" cy="15882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DAB808-351D-4A07-948B-B56DB00540C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697479" y="1090749"/>
            <a:ext cx="1678578" cy="16638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058E331-DA9F-46C2-AE70-7B0B358F3924}"/>
              </a:ext>
            </a:extLst>
          </p:cNvPr>
          <p:cNvSpPr/>
          <p:nvPr/>
        </p:nvSpPr>
        <p:spPr>
          <a:xfrm>
            <a:off x="5252086" y="4153446"/>
            <a:ext cx="1836147" cy="565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BES (total)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C8CDFA-A9F2-4982-94D1-45FF0B9C7789}"/>
              </a:ext>
            </a:extLst>
          </p:cNvPr>
          <p:cNvSpPr/>
          <p:nvPr/>
        </p:nvSpPr>
        <p:spPr>
          <a:xfrm>
            <a:off x="4621259" y="4645207"/>
            <a:ext cx="1836147" cy="565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Yoni (total)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FB802A-62F9-4AF3-8709-DFC7A3A780BC}"/>
              </a:ext>
            </a:extLst>
          </p:cNvPr>
          <p:cNvSpPr/>
          <p:nvPr/>
        </p:nvSpPr>
        <p:spPr>
          <a:xfrm>
            <a:off x="2039031" y="4151543"/>
            <a:ext cx="1836147" cy="565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Accuracy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E06408-5840-4CDC-BC81-CAC80A75C711}"/>
              </a:ext>
            </a:extLst>
          </p:cNvPr>
          <p:cNvSpPr/>
          <p:nvPr/>
        </p:nvSpPr>
        <p:spPr>
          <a:xfrm>
            <a:off x="1055780" y="4193316"/>
            <a:ext cx="1836147" cy="565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Awareness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1FE6D3-5584-4427-9330-D8396F5C68CB}"/>
              </a:ext>
            </a:extLst>
          </p:cNvPr>
          <p:cNvCxnSpPr>
            <a:cxnSpLocks/>
          </p:cNvCxnSpPr>
          <p:nvPr/>
        </p:nvCxnSpPr>
        <p:spPr>
          <a:xfrm flipV="1">
            <a:off x="2106997" y="2802806"/>
            <a:ext cx="346981" cy="152563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647516-A519-4B69-BD72-7F79B92491E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453978" y="1090749"/>
            <a:ext cx="1922079" cy="17112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AF424D6-4E8D-4B4D-ABF2-4E5FE9A775F2}"/>
              </a:ext>
            </a:extLst>
          </p:cNvPr>
          <p:cNvSpPr/>
          <p:nvPr/>
        </p:nvSpPr>
        <p:spPr>
          <a:xfrm>
            <a:off x="479925" y="4048943"/>
            <a:ext cx="1836147" cy="565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MAIA (total)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4BA8F1-9CF3-4140-BC6B-35372F25158B}"/>
              </a:ext>
            </a:extLst>
          </p:cNvPr>
          <p:cNvCxnSpPr>
            <a:cxnSpLocks/>
          </p:cNvCxnSpPr>
          <p:nvPr/>
        </p:nvCxnSpPr>
        <p:spPr>
          <a:xfrm flipV="1">
            <a:off x="2077537" y="2864030"/>
            <a:ext cx="4612487" cy="145624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226011-A1D8-4EEC-BDDE-F2E04FE35C53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4376057" y="1090749"/>
            <a:ext cx="2313968" cy="176648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AD7359-255A-4C62-BD9B-F30EDBF7A427}"/>
              </a:ext>
            </a:extLst>
          </p:cNvPr>
          <p:cNvSpPr/>
          <p:nvPr/>
        </p:nvSpPr>
        <p:spPr>
          <a:xfrm>
            <a:off x="166930" y="3530643"/>
            <a:ext cx="1946635" cy="848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Physio-feedback Condition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« </a:t>
            </a:r>
            <a:r>
              <a:rPr lang="fr-FR" sz="1200" dirty="0" err="1">
                <a:solidFill>
                  <a:schemeClr val="tx1"/>
                </a:solidFill>
              </a:rPr>
              <a:t>polygraph</a:t>
            </a:r>
            <a:r>
              <a:rPr lang="fr-FR" sz="1200" dirty="0">
                <a:solidFill>
                  <a:schemeClr val="tx1"/>
                </a:solidFill>
              </a:rPr>
              <a:t> »</a:t>
            </a:r>
          </a:p>
          <a:p>
            <a:r>
              <a:rPr lang="fr-FR" sz="1200" b="1" i="1" dirty="0">
                <a:solidFill>
                  <a:schemeClr val="tx1"/>
                </a:solidFill>
              </a:rPr>
              <a:t>+ </a:t>
            </a:r>
            <a:r>
              <a:rPr lang="fr-FR" sz="1200" b="1" i="1" dirty="0" err="1">
                <a:solidFill>
                  <a:schemeClr val="tx1"/>
                </a:solidFill>
              </a:rPr>
              <a:t>Interoception</a:t>
            </a:r>
            <a:endParaRPr lang="fr-FR" sz="1200" b="1" i="1" dirty="0">
              <a:solidFill>
                <a:schemeClr val="tx1"/>
              </a:solidFill>
            </a:endParaRPr>
          </a:p>
          <a:p>
            <a:r>
              <a:rPr lang="fr-FR" sz="1200" b="1" i="1" dirty="0">
                <a:solidFill>
                  <a:schemeClr val="tx1"/>
                </a:solidFill>
              </a:rPr>
              <a:t>- </a:t>
            </a:r>
            <a:r>
              <a:rPr lang="fr-FR" sz="1200" b="1" i="1" dirty="0" err="1">
                <a:solidFill>
                  <a:schemeClr val="tx1"/>
                </a:solidFill>
              </a:rPr>
              <a:t>ToM</a:t>
            </a:r>
            <a:endParaRPr lang="en-GB" sz="1200" b="1" i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333FA-B439-4824-B5F7-66F69D5D76C5}"/>
              </a:ext>
            </a:extLst>
          </p:cNvPr>
          <p:cNvSpPr/>
          <p:nvPr/>
        </p:nvSpPr>
        <p:spPr>
          <a:xfrm>
            <a:off x="7027990" y="3530643"/>
            <a:ext cx="1946635" cy="848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Social-feedback Condition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« interrogation »</a:t>
            </a:r>
          </a:p>
          <a:p>
            <a:r>
              <a:rPr lang="fr-FR" sz="1200" b="1" i="1" dirty="0">
                <a:solidFill>
                  <a:schemeClr val="tx1"/>
                </a:solidFill>
              </a:rPr>
              <a:t>+ </a:t>
            </a:r>
            <a:r>
              <a:rPr lang="fr-FR" sz="1200" b="1" i="1" dirty="0" err="1">
                <a:solidFill>
                  <a:schemeClr val="tx1"/>
                </a:solidFill>
              </a:rPr>
              <a:t>ToM</a:t>
            </a:r>
            <a:endParaRPr lang="en-GB" sz="1200" b="1" i="1" dirty="0">
              <a:solidFill>
                <a:schemeClr val="tx1"/>
              </a:solidFill>
            </a:endParaRPr>
          </a:p>
          <a:p>
            <a:r>
              <a:rPr lang="fr-FR" sz="1200" b="1" i="1" dirty="0">
                <a:solidFill>
                  <a:schemeClr val="tx1"/>
                </a:solidFill>
              </a:rPr>
              <a:t>- </a:t>
            </a:r>
            <a:r>
              <a:rPr lang="fr-FR" sz="1200" b="1" i="1" dirty="0" err="1">
                <a:solidFill>
                  <a:schemeClr val="tx1"/>
                </a:solidFill>
              </a:rPr>
              <a:t>Interoception</a:t>
            </a:r>
            <a:endParaRPr lang="fr-FR" sz="1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37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3</cp:revision>
  <dcterms:created xsi:type="dcterms:W3CDTF">2021-11-11T11:15:12Z</dcterms:created>
  <dcterms:modified xsi:type="dcterms:W3CDTF">2021-11-22T03:28:01Z</dcterms:modified>
</cp:coreProperties>
</file>