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310" autoAdjust="0"/>
  </p:normalViewPr>
  <p:slideViewPr>
    <p:cSldViewPr snapToGrid="0">
      <p:cViewPr varScale="1">
        <p:scale>
          <a:sx n="99" d="100"/>
          <a:sy n="99" d="100"/>
        </p:scale>
        <p:origin x="26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A6808-09E5-4B08-83CA-8EFEC5F0185D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804DF-0523-495D-AAD2-8D83308E1F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0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Tests are </a:t>
            </a:r>
            <a:r>
              <a:rPr lang="fr-FR" dirty="0" err="1"/>
              <a:t>actually</a:t>
            </a:r>
            <a:r>
              <a:rPr lang="fr-FR" dirty="0"/>
              <a:t> « </a:t>
            </a:r>
            <a:r>
              <a:rPr lang="fr-FR" dirty="0" err="1"/>
              <a:t>simplified</a:t>
            </a:r>
            <a:r>
              <a:rPr lang="fr-FR" dirty="0"/>
              <a:t> » version of </a:t>
            </a:r>
            <a:r>
              <a:rPr lang="fr-FR" dirty="0" err="1"/>
              <a:t>models</a:t>
            </a:r>
            <a:r>
              <a:rPr lang="fr-FR" dirty="0"/>
              <a:t> (cf. « all tests are </a:t>
            </a:r>
            <a:r>
              <a:rPr lang="fr-FR" dirty="0" err="1"/>
              <a:t>regressions</a:t>
            </a:r>
            <a:r>
              <a:rPr lang="fr-FR" dirty="0"/>
              <a:t>) »)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804DF-0523-495D-AAD2-8D83308E1F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5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D351-3DF2-892E-C1FE-A75D1FC4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71FF8-C428-B3EF-C2D3-88755FA1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9D7B-7FF3-7369-360C-D371CC35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F7FF2-0004-525C-85FC-1B9026A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DBF2-5031-7593-15BC-72E3384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2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0FDB-E5E3-D6AA-1F8A-28065820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1456A-9E40-71F1-E588-E9594B0C3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9506-8927-33B3-90BA-26C35888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2CD4-640D-56CE-E642-50EE6C06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8936B-D225-664F-1133-320A5837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7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E09EE-1E5A-076C-0DC7-F5F0551AA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48B3B-2F8E-34A7-BFAA-F41F9728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5854-BDFB-8944-F1E4-7B28EA46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20156-152F-10E4-4893-9E8DAAB2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4570-502D-790C-4757-5BFBFC43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09FF-BF9D-7691-822F-4765AB83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9F49-B985-EF40-68A9-F1F5A713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CC3ED-5D6E-DB52-0907-F48A5C88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BE243-8123-520F-FE88-FE2C956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1FFE2-549F-0B4A-094A-3E5EADEB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FFAD-2573-317B-1E77-F12CD58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8A78-8BC3-76D6-18AA-3CAFFF94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A752D-9A85-6F40-176C-68D6294C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E6AB-6B55-7E90-3588-154258C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8AA49-293F-F498-89AE-4754F2F9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2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2406-9834-0EF0-2D99-D26D0AC7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57F7-272D-7A6E-09F8-4CE1295AC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076D0-1ED5-3714-FDD1-31BDBC4C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011C1-E660-58C6-C0CB-95124CBB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5DFCD-8F9E-0272-DBB9-F6D8C5B1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8A82F-DE2C-8B8F-AA0F-EAC554CF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97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7B4F-6D2D-BCD8-88DC-DAD7CD94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9BB5-D0DA-0963-01A6-66DBAA26F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DF927-E4E9-FB34-3B0E-561FF4F9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CFC5C-5665-F945-9F33-9480C12F7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3D97C-5BEB-A589-102A-7DBBE4FF3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BE1A9-E16B-9CB8-0206-035BBFE3C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DF85-17AA-9B2E-CD2E-110AF5E9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9E54C-3FE1-0A00-AF4E-EB3E3C04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7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525D-A004-3CEB-E55B-31F6C93E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C4F9C-B607-11E0-B963-9CEB13D1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05CD-7AA6-31EF-00A1-E36F84C7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9B24-4513-7539-25A8-89216809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43D4C-DA66-ABC1-7DA9-97F2545C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284BA-4792-4BF4-3156-8250ABF6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0B0A-8B55-C08E-F97F-4688FDC9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6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AF1-A142-60E0-54EB-D40D9D6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71B0-ADC2-E566-6E82-E737B74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1E97-CF02-FDF7-E230-17E8CBAA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0F54D-BD69-6120-CA19-4908E6EE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84602-EC6F-8B8C-7DCC-5C4FDE4C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50A4A-8C51-9C78-F7DE-313F1C25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6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DB81-87EA-7252-7366-FB0E152D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134AE-10AD-CD73-2F04-7EA16BBCE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BE460-FAAE-700D-3A61-CBBC79A56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4F9BA-AD60-0EA6-5430-2A41BC4B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B356-E0BF-C8CC-3F6A-DAB6DB27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6B5-3D73-23E5-DA1B-A0ABD235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2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13AA6-CDA5-88A3-1740-4E6C282B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48D30-5737-B6FF-3480-6CE43ED2A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E87C-0BA2-54CC-227E-91BBD96A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22F74-A88C-476E-815E-4BD155723CFB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8937-C657-5848-9692-6CD81994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96CB-1B25-E5A2-1F07-BA302DDDC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B9933-371E-49AC-99C5-82906A6E7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84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E2CE-7EB8-8F60-972F-6E5D823DB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91E8-F037-C841-5399-74503ABA1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3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16D51-1C16-BF0D-885F-60BAC6ED58BB}"/>
              </a:ext>
            </a:extLst>
          </p:cNvPr>
          <p:cNvSpPr/>
          <p:nvPr/>
        </p:nvSpPr>
        <p:spPr>
          <a:xfrm>
            <a:off x="838200" y="1270000"/>
            <a:ext cx="4292600" cy="19431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b="1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Correlation</a:t>
            </a:r>
            <a:r>
              <a:rPr lang="fr-FR" sz="1400" dirty="0"/>
              <a:t> tests, t-tests, tests, </a:t>
            </a:r>
            <a:r>
              <a:rPr lang="fr-FR" sz="1400" dirty="0" err="1"/>
              <a:t>anovas</a:t>
            </a:r>
            <a:r>
              <a:rPr lang="fr-FR" sz="1400" dirty="0"/>
              <a:t>, Chi² tests,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 err="1"/>
              <a:t>They</a:t>
            </a:r>
            <a:r>
              <a:rPr lang="fr-FR" sz="1400" dirty="0"/>
              <a:t> are (simple) </a:t>
            </a:r>
            <a:r>
              <a:rPr lang="fr-FR" sz="1400" dirty="0" err="1"/>
              <a:t>algorithms</a:t>
            </a:r>
            <a:r>
              <a:rPr lang="fr-FR" sz="1400" dirty="0"/>
              <a:t> </a:t>
            </a:r>
            <a:r>
              <a:rPr lang="fr-FR" sz="1400" dirty="0" err="1"/>
              <a:t>allowing</a:t>
            </a:r>
            <a:r>
              <a:rPr lang="fr-FR" sz="1400" dirty="0"/>
              <a:t> to </a:t>
            </a:r>
            <a:r>
              <a:rPr lang="fr-FR" sz="1400" dirty="0" err="1"/>
              <a:t>compute</a:t>
            </a:r>
            <a:r>
              <a:rPr lang="fr-FR" sz="1400" dirty="0"/>
              <a:t> </a:t>
            </a:r>
            <a:r>
              <a:rPr lang="fr-FR" sz="1400" dirty="0" err="1"/>
              <a:t>specific</a:t>
            </a:r>
            <a:r>
              <a:rPr lang="fr-FR" sz="1400" dirty="0"/>
              <a:t> « </a:t>
            </a:r>
            <a:r>
              <a:rPr lang="fr-FR" sz="1400" b="1" dirty="0" err="1"/>
              <a:t>effects</a:t>
            </a:r>
            <a:r>
              <a:rPr lang="fr-FR" sz="1400" dirty="0"/>
              <a:t> » of </a:t>
            </a:r>
            <a:r>
              <a:rPr lang="fr-FR" sz="1400" dirty="0" err="1"/>
              <a:t>interest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e.g., </a:t>
            </a:r>
            <a:r>
              <a:rPr lang="fr-FR" sz="1400" dirty="0" err="1"/>
              <a:t>difference</a:t>
            </a:r>
            <a:r>
              <a:rPr lang="fr-FR" sz="1400" dirty="0"/>
              <a:t>, </a:t>
            </a:r>
            <a:r>
              <a:rPr lang="fr-FR" sz="1400" dirty="0" err="1"/>
              <a:t>linear</a:t>
            </a:r>
            <a:r>
              <a:rPr lang="fr-FR" sz="1400" dirty="0"/>
              <a:t> relation, …</a:t>
            </a:r>
            <a:endParaRPr lang="en-GB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A43C8-F569-BE43-B0B9-ABFF784A454D}"/>
              </a:ext>
            </a:extLst>
          </p:cNvPr>
          <p:cNvSpPr/>
          <p:nvPr/>
        </p:nvSpPr>
        <p:spPr>
          <a:xfrm>
            <a:off x="5956300" y="1270000"/>
            <a:ext cx="4292600" cy="1943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b="1" dirty="0" err="1"/>
              <a:t>Models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Regression</a:t>
            </a:r>
            <a:r>
              <a:rPr lang="fr-FR" sz="1400" dirty="0"/>
              <a:t> </a:t>
            </a:r>
            <a:r>
              <a:rPr lang="fr-FR" sz="1400" dirty="0" err="1"/>
              <a:t>models</a:t>
            </a:r>
            <a:r>
              <a:rPr lang="fr-FR" sz="1400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 err="1"/>
              <a:t>Models</a:t>
            </a:r>
            <a:r>
              <a:rPr lang="fr-FR" sz="1400" dirty="0"/>
              <a:t> a </a:t>
            </a:r>
            <a:r>
              <a:rPr lang="fr-FR" sz="1400" dirty="0" err="1"/>
              <a:t>response</a:t>
            </a:r>
            <a:r>
              <a:rPr lang="fr-FR" sz="1400" dirty="0"/>
              <a:t> variable as an </a:t>
            </a:r>
            <a:r>
              <a:rPr lang="fr-FR" sz="1400" dirty="0" err="1"/>
              <a:t>equation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a set of </a:t>
            </a:r>
            <a:r>
              <a:rPr lang="fr-FR" sz="1400" dirty="0" err="1"/>
              <a:t>predictors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 err="1"/>
              <a:t>Estimate</a:t>
            </a:r>
            <a:r>
              <a:rPr lang="fr-FR" sz="1400" dirty="0"/>
              <a:t> </a:t>
            </a:r>
            <a:r>
              <a:rPr lang="fr-FR" sz="1400" b="1" dirty="0" err="1"/>
              <a:t>parameters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Some</a:t>
            </a:r>
            <a:r>
              <a:rPr lang="fr-FR" sz="1400" dirty="0"/>
              <a:t> of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 correspond to « </a:t>
            </a:r>
            <a:r>
              <a:rPr lang="fr-FR" sz="1400" dirty="0" err="1"/>
              <a:t>effects</a:t>
            </a:r>
            <a:r>
              <a:rPr lang="fr-FR" sz="1400" dirty="0"/>
              <a:t> » of </a:t>
            </a:r>
            <a:r>
              <a:rPr lang="fr-FR" sz="1400" dirty="0" err="1"/>
              <a:t>interest</a:t>
            </a:r>
            <a:endParaRPr lang="en-GB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6B40C7-449F-1D6B-C705-20C5A041DBC4}"/>
              </a:ext>
            </a:extLst>
          </p:cNvPr>
          <p:cNvCxnSpPr/>
          <p:nvPr/>
        </p:nvCxnSpPr>
        <p:spPr>
          <a:xfrm flipH="1">
            <a:off x="2825750" y="2997200"/>
            <a:ext cx="38798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8F399D-7988-50E3-BD73-A1596CCA10C9}"/>
              </a:ext>
            </a:extLst>
          </p:cNvPr>
          <p:cNvSpPr/>
          <p:nvPr/>
        </p:nvSpPr>
        <p:spPr>
          <a:xfrm>
            <a:off x="5130800" y="1955800"/>
            <a:ext cx="825500" cy="6159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ommon statistical tests are linear models (or: how to teach stats)">
            <a:extLst>
              <a:ext uri="{FF2B5EF4-FFF2-40B4-BE49-F238E27FC236}">
                <a16:creationId xmlns:a16="http://schemas.microsoft.com/office/drawing/2014/main" id="{A37EFBDC-80C4-B612-5C02-A5A8CE85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564" y="3357060"/>
            <a:ext cx="4784224" cy="3192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on statistical tests are linear models (or: how to teach stats)">
            <a:extLst>
              <a:ext uri="{FF2B5EF4-FFF2-40B4-BE49-F238E27FC236}">
                <a16:creationId xmlns:a16="http://schemas.microsoft.com/office/drawing/2014/main" id="{176A2D68-ADCA-CF73-2DAF-F357BB20B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3956050"/>
            <a:ext cx="287655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on statistical tests are linear models (or: how to teach stats)">
            <a:extLst>
              <a:ext uri="{FF2B5EF4-FFF2-40B4-BE49-F238E27FC236}">
                <a16:creationId xmlns:a16="http://schemas.microsoft.com/office/drawing/2014/main" id="{DD78A66B-D458-CC22-C15E-BBCD1402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94" y="4107826"/>
            <a:ext cx="2648886" cy="176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ABE8DA-CE97-5387-2BAD-D75CD7E82EF8}"/>
              </a:ext>
            </a:extLst>
          </p:cNvPr>
          <p:cNvCxnSpPr/>
          <p:nvPr/>
        </p:nvCxnSpPr>
        <p:spPr>
          <a:xfrm flipH="1" flipV="1">
            <a:off x="3282215" y="3089709"/>
            <a:ext cx="1694046" cy="95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2E7B49-8EF4-E501-4A97-CE41F3C2DFCB}"/>
              </a:ext>
            </a:extLst>
          </p:cNvPr>
          <p:cNvCxnSpPr/>
          <p:nvPr/>
        </p:nvCxnSpPr>
        <p:spPr>
          <a:xfrm flipV="1">
            <a:off x="1809549" y="3108124"/>
            <a:ext cx="1016201" cy="752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9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8B34E8-6BA6-E501-2064-3D42B8B7E4B0}"/>
              </a:ext>
            </a:extLst>
          </p:cNvPr>
          <p:cNvSpPr/>
          <p:nvPr/>
        </p:nvSpPr>
        <p:spPr>
          <a:xfrm>
            <a:off x="365759" y="490887"/>
            <a:ext cx="10019899" cy="4109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OLS and </a:t>
            </a:r>
            <a:r>
              <a:rPr lang="fr-FR" dirty="0" err="1"/>
              <a:t>Boostrapping</a:t>
            </a:r>
            <a:endParaRPr lang="fr-FR" dirty="0"/>
          </a:p>
          <a:p>
            <a:pPr algn="ctr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estimate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(e.g., the spread of </a:t>
            </a:r>
            <a:r>
              <a:rPr lang="fr-FR" dirty="0" err="1"/>
              <a:t>errors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compute</a:t>
            </a:r>
            <a:r>
              <a:rPr lang="fr-FR" dirty="0"/>
              <a:t> the SE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complicated</a:t>
            </a:r>
            <a:r>
              <a:rPr lang="fr-FR" dirty="0"/>
              <a:t> </a:t>
            </a:r>
            <a:r>
              <a:rPr lang="fr-FR" dirty="0" err="1"/>
              <a:t>procedure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The SE </a:t>
            </a:r>
            <a:r>
              <a:rPr lang="fr-FR" dirty="0" err="1"/>
              <a:t>is</a:t>
            </a:r>
            <a:r>
              <a:rPr lang="fr-FR" dirty="0"/>
              <a:t> the standard </a:t>
            </a:r>
            <a:r>
              <a:rPr lang="fr-FR" dirty="0" err="1"/>
              <a:t>deviation</a:t>
            </a:r>
            <a:r>
              <a:rPr lang="fr-FR" dirty="0"/>
              <a:t> of the « </a:t>
            </a:r>
            <a:r>
              <a:rPr lang="fr-FR" dirty="0" err="1"/>
              <a:t>mean</a:t>
            </a:r>
            <a:r>
              <a:rPr lang="fr-FR" dirty="0"/>
              <a:t> »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the </a:t>
            </a:r>
            <a:r>
              <a:rPr lang="fr-FR" dirty="0" err="1"/>
              <a:t>experiment</a:t>
            </a:r>
            <a:r>
              <a:rPr lang="fr-FR" dirty="0"/>
              <a:t> an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This </a:t>
            </a:r>
            <a:r>
              <a:rPr lang="fr-FR" dirty="0" err="1"/>
              <a:t>follows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Frequentist</a:t>
            </a:r>
            <a:r>
              <a:rPr lang="fr-FR" dirty="0"/>
              <a:t> </a:t>
            </a:r>
            <a:r>
              <a:rPr lang="fr-FR" dirty="0" err="1"/>
              <a:t>assumption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« data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b="1" dirty="0" err="1"/>
              <a:t>random</a:t>
            </a:r>
            <a:r>
              <a:rPr lang="fr-FR" b="1" dirty="0"/>
              <a:t> </a:t>
            </a:r>
            <a:r>
              <a:rPr lang="fr-FR" b="1" dirty="0" err="1"/>
              <a:t>draw</a:t>
            </a:r>
            <a:r>
              <a:rPr lang="fr-FR" b="1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true</a:t>
            </a:r>
            <a:r>
              <a:rPr lang="fr-FR" dirty="0"/>
              <a:t> population of </a:t>
            </a:r>
            <a:r>
              <a:rPr lang="fr-FR" dirty="0" err="1"/>
              <a:t>interest</a:t>
            </a:r>
            <a:r>
              <a:rPr lang="fr-FR" dirty="0"/>
              <a:t> »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estimate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SE, one can </a:t>
            </a:r>
            <a:r>
              <a:rPr lang="fr-FR" dirty="0" err="1"/>
              <a:t>compute</a:t>
            </a:r>
            <a:r>
              <a:rPr lang="fr-FR" dirty="0"/>
              <a:t> a </a:t>
            </a:r>
            <a:r>
              <a:rPr lang="fr-FR" dirty="0" err="1"/>
              <a:t>standardized</a:t>
            </a:r>
            <a:r>
              <a:rPr lang="fr-FR" dirty="0"/>
              <a:t> index of </a:t>
            </a:r>
            <a:r>
              <a:rPr lang="fr-FR" dirty="0" err="1"/>
              <a:t>precision</a:t>
            </a:r>
            <a:r>
              <a:rPr lang="fr-FR" dirty="0"/>
              <a:t> (e.g., t-value)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assumption</a:t>
            </a:r>
            <a:r>
              <a:rPr lang="fr-FR" dirty="0"/>
              <a:t> about how the </a:t>
            </a:r>
            <a:r>
              <a:rPr lang="fr-FR" dirty="0" err="1"/>
              <a:t>parameters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null</a:t>
            </a:r>
            <a:r>
              <a:rPr lang="fr-FR" dirty="0"/>
              <a:t> </a:t>
            </a:r>
            <a:r>
              <a:rPr lang="fr-FR" dirty="0" err="1"/>
              <a:t>hypthesis</a:t>
            </a:r>
            <a:r>
              <a:rPr lang="fr-FR" dirty="0"/>
              <a:t>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are 0)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repeated</a:t>
            </a:r>
            <a:r>
              <a:rPr lang="fr-FR" dirty="0"/>
              <a:t> the </a:t>
            </a:r>
            <a:r>
              <a:rPr lang="fr-FR" dirty="0" err="1"/>
              <a:t>experiment</a:t>
            </a:r>
            <a:r>
              <a:rPr lang="fr-FR" dirty="0"/>
              <a:t> an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As a t-distribution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degrees</a:t>
            </a:r>
            <a:r>
              <a:rPr lang="fr-FR" dirty="0"/>
              <a:t> of </a:t>
            </a:r>
            <a:r>
              <a:rPr lang="fr-FR" dirty="0" err="1"/>
              <a:t>freedom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This t-value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</a:t>
            </a:r>
            <a:r>
              <a:rPr lang="fr-FR" dirty="0" err="1"/>
              <a:t>probability</a:t>
            </a:r>
            <a:r>
              <a:rPr lang="fr-FR" dirty="0"/>
              <a:t> of </a:t>
            </a:r>
            <a:r>
              <a:rPr lang="fr-FR" dirty="0" err="1"/>
              <a:t>observing</a:t>
            </a:r>
            <a:r>
              <a:rPr lang="fr-FR" dirty="0"/>
              <a:t> an </a:t>
            </a:r>
            <a:r>
              <a:rPr lang="fr-FR" dirty="0" err="1"/>
              <a:t>effect</a:t>
            </a:r>
            <a:r>
              <a:rPr lang="fr-FR" dirty="0"/>
              <a:t> as large or </a:t>
            </a:r>
            <a:r>
              <a:rPr lang="fr-FR" dirty="0" err="1"/>
              <a:t>larger</a:t>
            </a:r>
            <a:r>
              <a:rPr lang="fr-FR" dirty="0"/>
              <a:t> </a:t>
            </a:r>
            <a:r>
              <a:rPr lang="fr-FR" dirty="0" err="1"/>
              <a:t>under</a:t>
            </a:r>
            <a:r>
              <a:rPr lang="fr-FR" dirty="0"/>
              <a:t> the </a:t>
            </a:r>
            <a:r>
              <a:rPr lang="fr-FR" dirty="0" err="1"/>
              <a:t>null</a:t>
            </a:r>
            <a:r>
              <a:rPr lang="fr-FR" dirty="0"/>
              <a:t>, the p-value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r>
              <a:rPr lang="en-GB" dirty="0"/>
              <a:t>Many problems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Computation of SE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Frequentist philosophy (repeating infinite amount of times)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Data is random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Estimation of properties (degrees of freedom)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Assumption of parameter distribution under the null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Interpretation of p-value and of confidence intervals</a:t>
            </a:r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lvl="1"/>
            <a:r>
              <a:rPr lang="en-GB" dirty="0"/>
              <a:t>Solution? </a:t>
            </a:r>
            <a:r>
              <a:rPr lang="en-GB" dirty="0" err="1"/>
              <a:t>Boostrapping</a:t>
            </a:r>
            <a:endParaRPr lang="en-GB" dirty="0"/>
          </a:p>
          <a:p>
            <a:pPr lvl="1"/>
            <a:r>
              <a:rPr lang="en-GB" dirty="0"/>
              <a:t>- Makes use of </a:t>
            </a:r>
            <a:r>
              <a:rPr lang="en-GB"/>
              <a:t>the assumption that data is at random</a:t>
            </a:r>
            <a:endParaRPr lang="en-GB" dirty="0"/>
          </a:p>
          <a:p>
            <a:pPr marL="742950" lvl="1" indent="-285750">
              <a:buFontTx/>
              <a:buChar char="-"/>
            </a:pPr>
            <a:endParaRPr lang="en-GB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22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300</Words>
  <Application>Microsoft Office PowerPoint</Application>
  <PresentationFormat>Widescreen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2</cp:revision>
  <dcterms:created xsi:type="dcterms:W3CDTF">2024-05-23T10:55:27Z</dcterms:created>
  <dcterms:modified xsi:type="dcterms:W3CDTF">2024-05-23T11:19:28Z</dcterms:modified>
</cp:coreProperties>
</file>