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0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9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7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41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93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94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3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7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4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3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C60CA-A9CE-466E-A082-CE3F07DB65D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2C868-F06F-4533-ABFA-E782F0C82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5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B80913B-E6B0-C979-D5C5-F78B6878A4C0}"/>
              </a:ext>
            </a:extLst>
          </p:cNvPr>
          <p:cNvGrpSpPr/>
          <p:nvPr/>
        </p:nvGrpSpPr>
        <p:grpSpPr>
          <a:xfrm>
            <a:off x="1113577" y="1933844"/>
            <a:ext cx="6916846" cy="2559255"/>
            <a:chOff x="914402" y="467183"/>
            <a:chExt cx="6916846" cy="25592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59D6D0-17F5-DA06-AF43-5BFDB79F7F94}"/>
                </a:ext>
              </a:extLst>
            </p:cNvPr>
            <p:cNvSpPr txBox="1"/>
            <p:nvPr/>
          </p:nvSpPr>
          <p:spPr>
            <a:xfrm>
              <a:off x="914402" y="467183"/>
              <a:ext cx="69168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(</a:t>
              </a:r>
              <a:r>
                <a:rPr lang="pt-BR" sz="3200" b="1" i="0" u="none" strike="noStrike" dirty="0">
                  <a:solidFill>
                    <a:srgbClr val="FF0000"/>
                  </a:solidFill>
                  <a:effectLst/>
                  <a:latin typeface="MathJax_Math-italic"/>
                </a:rPr>
                <a:t>H</a:t>
              </a:r>
              <a:r>
                <a:rPr lang="pt-BR" sz="3200" b="1" u="none" strike="noStrike" dirty="0">
                  <a:solidFill>
                    <a:srgbClr val="FF0000"/>
                  </a:solidFill>
                  <a:effectLst/>
                  <a:latin typeface="Script MT Bold" panose="03040602040607080904" pitchFamily="66" charset="0"/>
                </a:rPr>
                <a:t>x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|</a:t>
              </a:r>
              <a:r>
                <a:rPr lang="pt-BR" sz="3200" b="1" i="0" u="none" strike="noStrike" dirty="0">
                  <a:solidFill>
                    <a:srgbClr val="0070C0"/>
                  </a:solidFill>
                  <a:effectLst/>
                  <a:latin typeface="MathJax_Math-italic"/>
                </a:rPr>
                <a:t>data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)    =     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th-italic"/>
                </a:rPr>
                <a:t>P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(</a:t>
              </a:r>
              <a:r>
                <a:rPr lang="pt-BR" sz="3200" b="1" i="0" u="none" strike="noStrike" dirty="0">
                  <a:solidFill>
                    <a:srgbClr val="FF0000"/>
                  </a:solidFill>
                  <a:effectLst/>
                  <a:latin typeface="MathJax_Math-italic"/>
                </a:rPr>
                <a:t>H</a:t>
              </a:r>
              <a:r>
                <a:rPr lang="pt-BR" sz="3200" b="1" u="none" strike="noStrike" dirty="0">
                  <a:solidFill>
                    <a:srgbClr val="FF0000"/>
                  </a:solidFill>
                  <a:effectLst/>
                  <a:latin typeface="Script MT Bold" panose="03040602040607080904" pitchFamily="66" charset="0"/>
                </a:rPr>
                <a:t>x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) 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th-italic"/>
                </a:rPr>
                <a:t>P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(</a:t>
              </a:r>
              <a:r>
                <a:rPr lang="pt-BR" sz="3200" b="1" i="0" u="none" strike="noStrike" dirty="0">
                  <a:solidFill>
                    <a:srgbClr val="0070C0"/>
                  </a:solidFill>
                  <a:effectLst/>
                  <a:latin typeface="MathJax_Math-italic"/>
                </a:rPr>
                <a:t>data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|</a:t>
              </a:r>
              <a:r>
                <a:rPr lang="pt-BR" sz="3200" b="1" i="0" u="none" strike="noStrike" dirty="0">
                  <a:solidFill>
                    <a:srgbClr val="FF0000"/>
                  </a:solidFill>
                  <a:effectLst/>
                  <a:latin typeface="MathJax_Math-italic"/>
                </a:rPr>
                <a:t>H</a:t>
              </a:r>
              <a:r>
                <a:rPr lang="pt-BR" sz="3200" b="1" u="none" strike="noStrike" dirty="0">
                  <a:solidFill>
                    <a:srgbClr val="FF0000"/>
                  </a:solidFill>
                  <a:effectLst/>
                  <a:latin typeface="Script MT Bold" panose="03040602040607080904" pitchFamily="66" charset="0"/>
                </a:rPr>
                <a:t>x</a:t>
              </a:r>
              <a:r>
                <a:rPr lang="pt-BR" sz="3200" b="0" i="0" u="none" strike="noStrike" dirty="0">
                  <a:solidFill>
                    <a:srgbClr val="222222"/>
                  </a:solidFill>
                  <a:effectLst/>
                  <a:latin typeface="MathJax_Main"/>
                </a:rPr>
                <a:t>)</a:t>
              </a:r>
              <a:endParaRPr lang="en-GB" sz="3200" dirty="0"/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99CA1FE-35BE-FC20-2DF9-8CD97D46875A}"/>
                </a:ext>
              </a:extLst>
            </p:cNvPr>
            <p:cNvSpPr/>
            <p:nvPr/>
          </p:nvSpPr>
          <p:spPr>
            <a:xfrm rot="5400000">
              <a:off x="4014831" y="740747"/>
              <a:ext cx="307817" cy="866868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91568F-9913-3C77-9AB8-94A0798C7E6B}"/>
                </a:ext>
              </a:extLst>
            </p:cNvPr>
            <p:cNvGrpSpPr/>
            <p:nvPr/>
          </p:nvGrpSpPr>
          <p:grpSpPr>
            <a:xfrm>
              <a:off x="3284148" y="1134264"/>
              <a:ext cx="2059663" cy="1892174"/>
              <a:chOff x="2544023" y="1405869"/>
              <a:chExt cx="2059663" cy="1892174"/>
            </a:xfrm>
          </p:grpSpPr>
          <p:pic>
            <p:nvPicPr>
              <p:cNvPr id="1030" name="Picture 6" descr="Normal distribution | Properties, proofs, exercises">
                <a:extLst>
                  <a:ext uri="{FF2B5EF4-FFF2-40B4-BE49-F238E27FC236}">
                    <a16:creationId xmlns:a16="http://schemas.microsoft.com/office/drawing/2014/main" id="{B281E407-265D-D39A-84FD-69B800AFA8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1512" y="1848216"/>
                <a:ext cx="1791077" cy="1007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A1B288-E2C6-8754-3D4B-615718923AA9}"/>
                  </a:ext>
                </a:extLst>
              </p:cNvPr>
              <p:cNvSpPr/>
              <p:nvPr/>
            </p:nvSpPr>
            <p:spPr>
              <a:xfrm>
                <a:off x="2711512" y="2769242"/>
                <a:ext cx="1892174" cy="334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rgbClr val="FF0000"/>
                    </a:solidFill>
                    <a:latin typeface="Script MT Bold" panose="03040602040607080904" pitchFamily="66" charset="0"/>
                  </a:rPr>
                  <a:t>x</a:t>
                </a:r>
                <a:endParaRPr lang="en-GB" sz="2400" b="1" dirty="0">
                  <a:solidFill>
                    <a:srgbClr val="FF0000"/>
                  </a:solidFill>
                  <a:latin typeface="Script MT Bold" panose="03040602040607080904" pitchFamily="66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950F22-CBD1-C33B-3B02-3A67EBCE82B0}"/>
                  </a:ext>
                </a:extLst>
              </p:cNvPr>
              <p:cNvSpPr/>
              <p:nvPr/>
            </p:nvSpPr>
            <p:spPr>
              <a:xfrm rot="16200000">
                <a:off x="1765425" y="2184467"/>
                <a:ext cx="1892174" cy="334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 err="1">
                    <a:solidFill>
                      <a:srgbClr val="FF0000"/>
                    </a:solidFill>
                    <a:latin typeface="MathJax_Main"/>
                  </a:rPr>
                  <a:t>Credibility</a:t>
                </a:r>
                <a:endParaRPr lang="en-GB" sz="1600" dirty="0">
                  <a:solidFill>
                    <a:srgbClr val="FF0000"/>
                  </a:solidFill>
                  <a:latin typeface="MathJax_Main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347935-545D-6DE0-4DE5-C1323C0ED8F4}"/>
                </a:ext>
              </a:extLst>
            </p:cNvPr>
            <p:cNvGrpSpPr/>
            <p:nvPr/>
          </p:nvGrpSpPr>
          <p:grpSpPr>
            <a:xfrm>
              <a:off x="5081258" y="1134264"/>
              <a:ext cx="1892174" cy="1892174"/>
              <a:chOff x="4608214" y="1096780"/>
              <a:chExt cx="1892174" cy="1892174"/>
            </a:xfrm>
          </p:grpSpPr>
          <p:pic>
            <p:nvPicPr>
              <p:cNvPr id="1032" name="Picture 8" descr="Writing linear equations using the slope-intercept form - Mathplanet">
                <a:extLst>
                  <a:ext uri="{FF2B5EF4-FFF2-40B4-BE49-F238E27FC236}">
                    <a16:creationId xmlns:a16="http://schemas.microsoft.com/office/drawing/2014/main" id="{9845B2E3-F466-9530-3B41-F0CBFCA33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047" y="1576613"/>
                <a:ext cx="932508" cy="9325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5CCDE2-1008-24B9-F58F-6150D05EF620}"/>
                  </a:ext>
                </a:extLst>
              </p:cNvPr>
              <p:cNvSpPr/>
              <p:nvPr/>
            </p:nvSpPr>
            <p:spPr>
              <a:xfrm>
                <a:off x="4608214" y="2509121"/>
                <a:ext cx="1892174" cy="334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rgbClr val="FF0000"/>
                    </a:solidFill>
                    <a:latin typeface="Script MT Bold" panose="03040602040607080904" pitchFamily="66" charset="0"/>
                  </a:rPr>
                  <a:t>x</a:t>
                </a:r>
                <a:endParaRPr lang="en-GB" sz="2400" b="1" dirty="0">
                  <a:solidFill>
                    <a:srgbClr val="FF0000"/>
                  </a:solidFill>
                  <a:latin typeface="Script MT Bold" panose="03040602040607080904" pitchFamily="66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6B7AA5-D62A-55E3-8073-5AF84AD13E89}"/>
                  </a:ext>
                </a:extLst>
              </p:cNvPr>
              <p:cNvSpPr/>
              <p:nvPr/>
            </p:nvSpPr>
            <p:spPr>
              <a:xfrm rot="16200000">
                <a:off x="4040862" y="1875378"/>
                <a:ext cx="1892174" cy="3349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rgbClr val="0070C0"/>
                    </a:solidFill>
                    <a:latin typeface="MathJax_Main"/>
                  </a:rPr>
                  <a:t>Data</a:t>
                </a:r>
                <a:endParaRPr lang="en-GB" sz="1600" dirty="0">
                  <a:solidFill>
                    <a:srgbClr val="0070C0"/>
                  </a:solidFill>
                  <a:latin typeface="MathJax_Main"/>
                </a:endParaRPr>
              </a:p>
            </p:txBody>
          </p:sp>
        </p:grp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099A74E9-9608-7ADA-AD0B-3CD63977B99D}"/>
                </a:ext>
              </a:extLst>
            </p:cNvPr>
            <p:cNvSpPr/>
            <p:nvPr/>
          </p:nvSpPr>
          <p:spPr>
            <a:xfrm rot="5400000">
              <a:off x="5484141" y="228093"/>
              <a:ext cx="307817" cy="1892174"/>
            </a:xfrm>
            <a:prstGeom prst="rightBrace">
              <a:avLst>
                <a:gd name="adj1" fmla="val 0"/>
                <a:gd name="adj2" fmla="val 3325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5071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357A8-2012-66F9-3560-79EACF48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27D49-A007-63F5-3791-2CFBEB500E0F}"/>
              </a:ext>
            </a:extLst>
          </p:cNvPr>
          <p:cNvSpPr txBox="1"/>
          <p:nvPr/>
        </p:nvSpPr>
        <p:spPr>
          <a:xfrm>
            <a:off x="1268621" y="860691"/>
            <a:ext cx="7350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(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  <a:latin typeface="MathJax_Math-italic"/>
              </a:rPr>
              <a:t>H </a:t>
            </a:r>
            <a:r>
              <a:rPr lang="pt-BR" sz="2400" b="1" i="0" dirty="0">
                <a:solidFill>
                  <a:srgbClr val="FF0000"/>
                </a:solidFill>
                <a:latin typeface="Script MT Bold" panose="03040602040607080904" pitchFamily="66" charset="0"/>
              </a:rPr>
              <a:t>true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|</a:t>
            </a:r>
            <a:r>
              <a:rPr lang="pt-BR" sz="3200" b="1" i="0" u="none" strike="noStrike" dirty="0">
                <a:solidFill>
                  <a:srgbClr val="0070C0"/>
                </a:solidFill>
                <a:effectLst/>
                <a:latin typeface="MathJax_Math-italic"/>
              </a:rPr>
              <a:t>data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)    =     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th-italic"/>
              </a:rPr>
              <a:t>P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(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  <a:latin typeface="MathJax_Math-italic"/>
              </a:rPr>
              <a:t>H</a:t>
            </a:r>
            <a:r>
              <a:rPr lang="pt-BR" sz="3200" b="1" u="none" strike="noStrike" dirty="0">
                <a:solidFill>
                  <a:srgbClr val="FF0000"/>
                </a:solidFill>
                <a:effectLst/>
                <a:latin typeface="Script MT Bold" panose="03040602040607080904" pitchFamily="66" charset="0"/>
              </a:rPr>
              <a:t> </a:t>
            </a:r>
            <a:r>
              <a:rPr lang="pt-BR" sz="2400" b="1" i="0" dirty="0">
                <a:solidFill>
                  <a:srgbClr val="FF0000"/>
                </a:solidFill>
                <a:latin typeface="Script MT Bold" panose="03040602040607080904" pitchFamily="66" charset="0"/>
              </a:rPr>
              <a:t>true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) 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th-italic"/>
              </a:rPr>
              <a:t>P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(</a:t>
            </a:r>
            <a:r>
              <a:rPr lang="pt-BR" sz="3200" b="1" i="0" u="none" strike="noStrike" dirty="0">
                <a:solidFill>
                  <a:srgbClr val="0070C0"/>
                </a:solidFill>
                <a:effectLst/>
                <a:latin typeface="MathJax_Math-italic"/>
              </a:rPr>
              <a:t>data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|</a:t>
            </a:r>
            <a:r>
              <a:rPr lang="pt-BR" sz="3200" b="1" i="0" u="none" strike="noStrike" dirty="0">
                <a:solidFill>
                  <a:srgbClr val="FF0000"/>
                </a:solidFill>
                <a:effectLst/>
                <a:latin typeface="MathJax_Math-italic"/>
              </a:rPr>
              <a:t>H</a:t>
            </a:r>
            <a:r>
              <a:rPr lang="pt-BR" sz="3200" b="1" u="none" strike="noStrike" dirty="0">
                <a:solidFill>
                  <a:srgbClr val="FF0000"/>
                </a:solidFill>
                <a:effectLst/>
                <a:latin typeface="Script MT Bold" panose="03040602040607080904" pitchFamily="66" charset="0"/>
              </a:rPr>
              <a:t> </a:t>
            </a:r>
            <a:r>
              <a:rPr lang="pt-BR" sz="2400" b="1" i="0" dirty="0">
                <a:solidFill>
                  <a:srgbClr val="FF0000"/>
                </a:solidFill>
                <a:latin typeface="Script MT Bold" panose="03040602040607080904" pitchFamily="66" charset="0"/>
              </a:rPr>
              <a:t>true</a:t>
            </a:r>
            <a:r>
              <a:rPr lang="pt-BR" sz="3200" b="0" i="0" u="none" strike="noStrike" dirty="0">
                <a:solidFill>
                  <a:srgbClr val="222222"/>
                </a:solidFill>
                <a:effectLst/>
                <a:latin typeface="MathJax_Main"/>
              </a:rPr>
              <a:t>)</a:t>
            </a:r>
            <a:endParaRPr lang="en-GB" sz="3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3373025-7050-63AA-1693-8249EFB07EB4}"/>
              </a:ext>
            </a:extLst>
          </p:cNvPr>
          <p:cNvSpPr/>
          <p:nvPr/>
        </p:nvSpPr>
        <p:spPr>
          <a:xfrm rot="5400000">
            <a:off x="6589195" y="616538"/>
            <a:ext cx="584776" cy="2210945"/>
          </a:xfrm>
          <a:prstGeom prst="rightBrace">
            <a:avLst>
              <a:gd name="adj1" fmla="val 0"/>
              <a:gd name="adj2" fmla="val 70516"/>
            </a:avLst>
          </a:prstGeom>
          <a:ln>
            <a:solidFill>
              <a:srgbClr val="0070C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D6200-2869-9A26-9B66-0FDB39FC144F}"/>
              </a:ext>
            </a:extLst>
          </p:cNvPr>
          <p:cNvGrpSpPr/>
          <p:nvPr/>
        </p:nvGrpSpPr>
        <p:grpSpPr>
          <a:xfrm>
            <a:off x="2317687" y="1931640"/>
            <a:ext cx="6916846" cy="2839534"/>
            <a:chOff x="1240326" y="196465"/>
            <a:chExt cx="6916846" cy="28395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9794F1-8BC4-7C4E-7140-06783B3EC4AC}"/>
                </a:ext>
              </a:extLst>
            </p:cNvPr>
            <p:cNvSpPr/>
            <p:nvPr/>
          </p:nvSpPr>
          <p:spPr>
            <a:xfrm>
              <a:off x="2588156" y="196465"/>
              <a:ext cx="3967688" cy="27794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0FF170-A9B5-8447-4104-5870B21B04B1}"/>
                </a:ext>
              </a:extLst>
            </p:cNvPr>
            <p:cNvGrpSpPr/>
            <p:nvPr/>
          </p:nvGrpSpPr>
          <p:grpSpPr>
            <a:xfrm>
              <a:off x="1240326" y="476744"/>
              <a:ext cx="6916846" cy="2559255"/>
              <a:chOff x="914402" y="467183"/>
              <a:chExt cx="6916846" cy="25592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147C64-84EC-0DD6-7FAE-5B0AA97E5A44}"/>
                  </a:ext>
                </a:extLst>
              </p:cNvPr>
              <p:cNvSpPr txBox="1"/>
              <p:nvPr/>
            </p:nvSpPr>
            <p:spPr>
              <a:xfrm>
                <a:off x="914402" y="467183"/>
                <a:ext cx="69168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th-italic"/>
                  </a:rPr>
                  <a:t>P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in"/>
                  </a:rPr>
                  <a:t>(</a:t>
                </a:r>
                <a:r>
                  <a:rPr lang="pt-BR" sz="3200" b="1" i="0" u="none" strike="noStrike" dirty="0">
                    <a:solidFill>
                      <a:srgbClr val="FF0000"/>
                    </a:solidFill>
                    <a:effectLst/>
                    <a:latin typeface="MathJax_Math-italic"/>
                  </a:rPr>
                  <a:t>H</a:t>
                </a:r>
                <a:r>
                  <a:rPr lang="pt-BR" sz="3200" b="1" u="none" strike="noStrike" dirty="0">
                    <a:solidFill>
                      <a:srgbClr val="FF0000"/>
                    </a:solidFill>
                    <a:effectLst/>
                    <a:latin typeface="Script MT Bold" panose="03040602040607080904" pitchFamily="66" charset="0"/>
                  </a:rPr>
                  <a:t>x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in"/>
                  </a:rPr>
                  <a:t>) 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th-italic"/>
                  </a:rPr>
                  <a:t>P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in"/>
                  </a:rPr>
                  <a:t>(</a:t>
                </a:r>
                <a:r>
                  <a:rPr lang="pt-BR" sz="3200" b="1" i="0" u="none" strike="noStrike" dirty="0">
                    <a:solidFill>
                      <a:srgbClr val="0070C0"/>
                    </a:solidFill>
                    <a:effectLst/>
                    <a:latin typeface="MathJax_Math-italic"/>
                  </a:rPr>
                  <a:t>data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in"/>
                  </a:rPr>
                  <a:t>|</a:t>
                </a:r>
                <a:r>
                  <a:rPr lang="pt-BR" sz="3200" b="1" i="0" u="none" strike="noStrike" dirty="0">
                    <a:solidFill>
                      <a:srgbClr val="FF0000"/>
                    </a:solidFill>
                    <a:effectLst/>
                    <a:latin typeface="MathJax_Math-italic"/>
                  </a:rPr>
                  <a:t>H</a:t>
                </a:r>
                <a:r>
                  <a:rPr lang="pt-BR" sz="3200" b="1" u="none" strike="noStrike" dirty="0">
                    <a:solidFill>
                      <a:srgbClr val="FF0000"/>
                    </a:solidFill>
                    <a:effectLst/>
                    <a:latin typeface="Script MT Bold" panose="03040602040607080904" pitchFamily="66" charset="0"/>
                  </a:rPr>
                  <a:t>x</a:t>
                </a:r>
                <a:r>
                  <a:rPr lang="pt-BR" sz="3200" b="0" i="0" u="none" strike="noStrike" dirty="0">
                    <a:solidFill>
                      <a:srgbClr val="222222"/>
                    </a:solidFill>
                    <a:effectLst/>
                    <a:latin typeface="MathJax_Main"/>
                  </a:rPr>
                  <a:t>)</a:t>
                </a:r>
                <a:endParaRPr lang="en-GB" sz="3200" dirty="0"/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6CCA5A53-37CF-7F6F-8EFD-11F2FA6F9B63}"/>
                  </a:ext>
                </a:extLst>
              </p:cNvPr>
              <p:cNvSpPr/>
              <p:nvPr/>
            </p:nvSpPr>
            <p:spPr>
              <a:xfrm rot="5400000">
                <a:off x="3236240" y="740747"/>
                <a:ext cx="307817" cy="866868"/>
              </a:xfrm>
              <a:prstGeom prst="rightBrace">
                <a:avLst>
                  <a:gd name="adj1" fmla="val 0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D9D258-30A4-013F-DDE3-9068E452E520}"/>
                  </a:ext>
                </a:extLst>
              </p:cNvPr>
              <p:cNvGrpSpPr/>
              <p:nvPr/>
            </p:nvGrpSpPr>
            <p:grpSpPr>
              <a:xfrm>
                <a:off x="2505557" y="1134264"/>
                <a:ext cx="2059663" cy="1892174"/>
                <a:chOff x="1765432" y="1405869"/>
                <a:chExt cx="2059663" cy="1892174"/>
              </a:xfrm>
            </p:grpSpPr>
            <p:pic>
              <p:nvPicPr>
                <p:cNvPr id="1030" name="Picture 6" descr="Normal distribution | Properties, proofs, exercises">
                  <a:extLst>
                    <a:ext uri="{FF2B5EF4-FFF2-40B4-BE49-F238E27FC236}">
                      <a16:creationId xmlns:a16="http://schemas.microsoft.com/office/drawing/2014/main" id="{30CD3DF0-679B-E878-F179-C86145906B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32921" y="1848216"/>
                  <a:ext cx="1791077" cy="10074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05AB425-CBE3-ECE7-432F-518FE86D0BF4}"/>
                    </a:ext>
                  </a:extLst>
                </p:cNvPr>
                <p:cNvSpPr/>
                <p:nvPr/>
              </p:nvSpPr>
              <p:spPr>
                <a:xfrm>
                  <a:off x="1932921" y="2769242"/>
                  <a:ext cx="1892174" cy="334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b="1" dirty="0">
                      <a:solidFill>
                        <a:srgbClr val="FF0000"/>
                      </a:solidFill>
                      <a:latin typeface="Script MT Bold" panose="03040602040607080904" pitchFamily="66" charset="0"/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  <a:latin typeface="Script MT Bold" panose="03040602040607080904" pitchFamily="66" charset="0"/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314F2A-E667-7B37-9C8A-7A2F7965BEF2}"/>
                    </a:ext>
                  </a:extLst>
                </p:cNvPr>
                <p:cNvSpPr/>
                <p:nvPr/>
              </p:nvSpPr>
              <p:spPr>
                <a:xfrm rot="16200000">
                  <a:off x="986834" y="2184467"/>
                  <a:ext cx="1892174" cy="334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solidFill>
                        <a:srgbClr val="FF0000"/>
                      </a:solidFill>
                      <a:latin typeface="MathJax_Main"/>
                    </a:rPr>
                    <a:t>Credibility</a:t>
                  </a:r>
                  <a:endParaRPr lang="en-GB" sz="1600" dirty="0">
                    <a:solidFill>
                      <a:srgbClr val="FF0000"/>
                    </a:solidFill>
                    <a:latin typeface="MathJax_Main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CD5D8FB-ABDB-BBA2-0709-E8FB34E27883}"/>
                  </a:ext>
                </a:extLst>
              </p:cNvPr>
              <p:cNvGrpSpPr/>
              <p:nvPr/>
            </p:nvGrpSpPr>
            <p:grpSpPr>
              <a:xfrm>
                <a:off x="4302667" y="1134264"/>
                <a:ext cx="1892174" cy="1892174"/>
                <a:chOff x="3829623" y="1096780"/>
                <a:chExt cx="1892174" cy="1892174"/>
              </a:xfrm>
            </p:grpSpPr>
            <p:pic>
              <p:nvPicPr>
                <p:cNvPr id="1032" name="Picture 8" descr="Writing linear equations using the slope-intercept form - Mathplanet">
                  <a:extLst>
                    <a:ext uri="{FF2B5EF4-FFF2-40B4-BE49-F238E27FC236}">
                      <a16:creationId xmlns:a16="http://schemas.microsoft.com/office/drawing/2014/main" id="{FC18C49B-AD31-79D2-1DCD-870B8678EE6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09456" y="1576613"/>
                  <a:ext cx="932508" cy="9325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6AF79FC-80D9-04E9-0126-1F6CA9DCBBAB}"/>
                    </a:ext>
                  </a:extLst>
                </p:cNvPr>
                <p:cNvSpPr/>
                <p:nvPr/>
              </p:nvSpPr>
              <p:spPr>
                <a:xfrm>
                  <a:off x="3829623" y="2509121"/>
                  <a:ext cx="1892174" cy="334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400" b="1" dirty="0">
                      <a:solidFill>
                        <a:srgbClr val="FF0000"/>
                      </a:solidFill>
                      <a:latin typeface="Script MT Bold" panose="03040602040607080904" pitchFamily="66" charset="0"/>
                    </a:rPr>
                    <a:t>x</a:t>
                  </a:r>
                  <a:endParaRPr lang="en-GB" sz="2400" b="1" dirty="0">
                    <a:solidFill>
                      <a:srgbClr val="FF0000"/>
                    </a:solidFill>
                    <a:latin typeface="Script MT Bold" panose="03040602040607080904" pitchFamily="66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31002B8-E86C-167C-DB81-529DB830E056}"/>
                    </a:ext>
                  </a:extLst>
                </p:cNvPr>
                <p:cNvSpPr/>
                <p:nvPr/>
              </p:nvSpPr>
              <p:spPr>
                <a:xfrm rot="16200000">
                  <a:off x="3262271" y="1875378"/>
                  <a:ext cx="1892174" cy="33497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>
                      <a:solidFill>
                        <a:srgbClr val="0070C0"/>
                      </a:solidFill>
                      <a:latin typeface="MathJax_Main"/>
                    </a:rPr>
                    <a:t>Data</a:t>
                  </a:r>
                  <a:endParaRPr lang="en-GB" sz="1600" dirty="0">
                    <a:solidFill>
                      <a:srgbClr val="0070C0"/>
                    </a:solidFill>
                    <a:latin typeface="MathJax_Main"/>
                  </a:endParaRPr>
                </a:p>
              </p:txBody>
            </p:sp>
          </p:grpSp>
          <p:sp>
            <p:nvSpPr>
              <p:cNvPr id="16" name="Right Brace 15">
                <a:extLst>
                  <a:ext uri="{FF2B5EF4-FFF2-40B4-BE49-F238E27FC236}">
                    <a16:creationId xmlns:a16="http://schemas.microsoft.com/office/drawing/2014/main" id="{30E91FDC-4506-2C59-8A83-6C16DE301973}"/>
                  </a:ext>
                </a:extLst>
              </p:cNvPr>
              <p:cNvSpPr/>
              <p:nvPr/>
            </p:nvSpPr>
            <p:spPr>
              <a:xfrm rot="5400000">
                <a:off x="4705550" y="228093"/>
                <a:ext cx="307817" cy="1892174"/>
              </a:xfrm>
              <a:prstGeom prst="rightBrace">
                <a:avLst>
                  <a:gd name="adj1" fmla="val 0"/>
                  <a:gd name="adj2" fmla="val 3325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891D23B-2FEC-597D-834F-D8B0F7B19D48}"/>
              </a:ext>
            </a:extLst>
          </p:cNvPr>
          <p:cNvSpPr/>
          <p:nvPr/>
        </p:nvSpPr>
        <p:spPr>
          <a:xfrm>
            <a:off x="3763983" y="1821562"/>
            <a:ext cx="3883937" cy="441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i="1" dirty="0">
                <a:solidFill>
                  <a:schemeClr val="tx1"/>
                </a:solidFill>
              </a:rPr>
              <a:t>A model </a:t>
            </a:r>
            <a:r>
              <a:rPr lang="fr-FR" sz="1200" i="1" dirty="0" err="1">
                <a:solidFill>
                  <a:schemeClr val="tx1"/>
                </a:solidFill>
              </a:rPr>
              <a:t>with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unknown</a:t>
            </a:r>
            <a:r>
              <a:rPr lang="fr-FR" sz="1200" i="1" dirty="0">
                <a:solidFill>
                  <a:schemeClr val="tx1"/>
                </a:solidFill>
              </a:rPr>
              <a:t> </a:t>
            </a:r>
            <a:r>
              <a:rPr lang="fr-FR" sz="1200" i="1" dirty="0" err="1">
                <a:solidFill>
                  <a:schemeClr val="tx1"/>
                </a:solidFill>
              </a:rPr>
              <a:t>parameters</a:t>
            </a:r>
            <a:endParaRPr lang="en-GB" sz="1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0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58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MathJax_Main</vt:lpstr>
      <vt:lpstr>MathJax_Math-italic</vt:lpstr>
      <vt:lpstr>Script MT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Dominique Makowski</dc:creator>
  <cp:lastModifiedBy>Dominique Makowski</cp:lastModifiedBy>
  <cp:revision>2</cp:revision>
  <dcterms:created xsi:type="dcterms:W3CDTF">2025-02-25T14:55:52Z</dcterms:created>
  <dcterms:modified xsi:type="dcterms:W3CDTF">2025-02-25T15:21:17Z</dcterms:modified>
</cp:coreProperties>
</file>