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63" r:id="rId3"/>
    <p:sldId id="364" r:id="rId4"/>
    <p:sldId id="3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4937-4E2A-2ABF-86AC-FA0A52BAC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84230-5DBD-8016-F386-37D455006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517D1-5F9A-493A-DBAE-A7B2A7EF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D79-D545-4AAB-9A90-E349BDE6D096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81E7-6AC9-32DC-C966-F9275750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CAE94-E0CD-7CAF-E887-64E4610C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AB0B-90F7-45B8-908D-B91B7620B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56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93319-FCCF-57AB-26F2-4D481F1D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6A873-794C-5CBF-3277-EEB184FD2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8371-B5A8-D2B0-A33F-60D18118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D79-D545-4AAB-9A90-E349BDE6D096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335A4-14E5-8348-E79D-2B6413C6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E0CE-8CA8-743D-858D-53744A7E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AB0B-90F7-45B8-908D-B91B7620B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61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E2317-B3EE-6E1B-A1EF-172D16918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8D259-E5DE-1773-F043-A1AC234B0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DE203-2740-2C41-7EF3-E5F009DB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D79-D545-4AAB-9A90-E349BDE6D096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772ED-2ADB-E0A7-E665-A189D6233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F927-06CD-20F9-E5B3-E1F88413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AB0B-90F7-45B8-908D-B91B7620B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8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2AFA-DA2A-C93E-2E07-3F9F4C0A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34FF-4A7D-592B-8458-98770FC7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A63D5-416C-8403-A458-8F932E3C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D79-D545-4AAB-9A90-E349BDE6D096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1D66-E02E-A732-67EF-6147CD84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73D09-AF07-015D-FF61-521660E2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AB0B-90F7-45B8-908D-B91B7620B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76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543DE-ED71-7ABA-7FE9-96D10A4E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4E782-0561-1594-2BD5-650658DE2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88AF7-DD55-90C6-A8AD-6AFE076E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D79-D545-4AAB-9A90-E349BDE6D096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0188D-1756-A0EC-70A8-75C1DB74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2307-13AC-3B5A-1033-3208AE44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AB0B-90F7-45B8-908D-B91B7620B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25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8961-7147-D213-090C-0356C590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97244-24FE-068E-08D1-8EBCAC0E7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B2C73-243F-98C9-11D9-9078C1D3D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8A6894-D135-1EB0-6415-C8344651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D79-D545-4AAB-9A90-E349BDE6D096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B7EC3-1DC9-825E-0052-0E162C7A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CFE1-D84C-26E7-1279-ACCF1BB2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AB0B-90F7-45B8-908D-B91B7620B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7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FB2F-558F-0C9D-D2AB-514CF99A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CFA3A-76F8-F5A4-ADF2-541BBF7D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93230-C654-698C-D858-5F908C66E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9E09F2-6288-0E94-68DC-889ABFC29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4F787-402D-0D14-CF37-7DBF45AFB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2786F-B2F9-75D4-6A02-86977C043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D79-D545-4AAB-9A90-E349BDE6D096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8A682-7C81-315F-5626-AC062F56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ED31E-B740-3589-6585-1DE59083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AB0B-90F7-45B8-908D-B91B7620B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99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84F-732D-FDF0-A827-C9D945A7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A45B22-4EC2-96F9-5F4F-6957D2D6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D79-D545-4AAB-9A90-E349BDE6D096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6883B-BE4E-50D6-B094-9E8A8DD3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7AEF7C-DC1D-E56F-50DE-7F77D0DF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AB0B-90F7-45B8-908D-B91B7620B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7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3C60F-965D-8149-B229-FCD086B3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D79-D545-4AAB-9A90-E349BDE6D096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488F9-B50E-ED1B-E254-1904CD52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2D972-9404-A305-97F8-740C4FB8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AB0B-90F7-45B8-908D-B91B7620B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994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675D-5113-D975-89A6-BDEC3BBE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0773-9220-682C-D32B-65FE0CEDE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1A8AF-DD4B-B5B9-A4E5-5958CDFAA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ADA9C-A8C6-7E9E-F1B5-0A662910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D79-D545-4AAB-9A90-E349BDE6D096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56632-357C-7B9F-833A-9DF16C51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17C28-C216-D646-C0F3-FC84AB22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AB0B-90F7-45B8-908D-B91B7620B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08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B852-8194-70EC-0EDE-A980D36CC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DAAEB9-9343-A9B7-BEDF-E15E7ADBD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93E8-5045-B55C-E73F-83D873A69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E5F0A-6C03-F395-A0B9-91CACA404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57D79-D545-4AAB-9A90-E349BDE6D096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8D7AA-A4C3-407C-BE8C-4862CBB1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A1848-BD97-60B0-C6DA-6C4DFC3CA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FAB0B-90F7-45B8-908D-B91B7620B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40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E12E-432C-4CC5-3F3C-2C1BD3974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D3E98-59CA-13E4-3ADD-92EA8C81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47F62-3E23-B421-A0D7-B0390E339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57D79-D545-4AAB-9A90-E349BDE6D096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2407-5C1B-F619-4425-CD7CB46AB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54D6E-295E-E0B5-7A18-4D2E76884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FAB0B-90F7-45B8-908D-B91B7620B6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08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lityBending/FakeFace3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github.com/RealityBending/FakeFace3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RealityBending/FakeFace3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ealityBending/FakeFace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B63DA-232F-5FB0-A496-D0AEDFD8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918D-FFAF-A2EE-1A09-3CA5CC74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667" y="759210"/>
            <a:ext cx="9464667" cy="377524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4572" b="1" dirty="0">
                <a:solidFill>
                  <a:srgbClr val="467886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Study</a:t>
            </a:r>
            <a:r>
              <a:rPr lang="en-GB" sz="4572" b="1" dirty="0">
                <a:solidFill>
                  <a:srgbClr val="4678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pPr marL="0" indent="0" algn="ctr">
              <a:buNone/>
            </a:pPr>
            <a:endParaRPr lang="en-GB" sz="4572" b="1" dirty="0">
              <a:solidFill>
                <a:srgbClr val="4678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4572" b="1" dirty="0">
              <a:solidFill>
                <a:srgbClr val="4678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sz="4572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FACE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F6948-913F-0613-81DD-D4A54C1DF7C6}"/>
              </a:ext>
            </a:extLst>
          </p:cNvPr>
          <p:cNvSpPr txBox="1"/>
          <p:nvPr/>
        </p:nvSpPr>
        <p:spPr>
          <a:xfrm>
            <a:off x="4650382" y="4534457"/>
            <a:ext cx="3249346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72" b="1" dirty="0">
                <a:solidFill>
                  <a:schemeClr val="bg1"/>
                </a:solidFill>
              </a:rPr>
              <a:t>Makowski et al., in preparation</a:t>
            </a:r>
          </a:p>
        </p:txBody>
      </p:sp>
    </p:spTree>
    <p:extLst>
      <p:ext uri="{BB962C8B-B14F-4D97-AF65-F5344CB8AC3E}">
        <p14:creationId xmlns:p14="http://schemas.microsoft.com/office/powerpoint/2010/main" val="152137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7B12A-AF24-B5AF-1643-7A19053AA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BADF023-EA44-53E3-F120-08D95E0BBDC1}"/>
              </a:ext>
            </a:extLst>
          </p:cNvPr>
          <p:cNvSpPr/>
          <p:nvPr/>
        </p:nvSpPr>
        <p:spPr>
          <a:xfrm>
            <a:off x="0" y="0"/>
            <a:ext cx="12192000" cy="692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353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 –Task                                                           </a:t>
            </a:r>
            <a:r>
              <a:rPr lang="en-GB" sz="1829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FakeFace3</a:t>
            </a:r>
            <a:endParaRPr lang="en-GB" sz="1829" i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54E54-1E04-736A-7D85-9456DCD8AABC}"/>
              </a:ext>
            </a:extLst>
          </p:cNvPr>
          <p:cNvSpPr txBox="1"/>
          <p:nvPr/>
        </p:nvSpPr>
        <p:spPr>
          <a:xfrm>
            <a:off x="906774" y="791369"/>
            <a:ext cx="1742718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72" b="1" dirty="0"/>
              <a:t>PHASE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43EFD15-3F21-10D0-4F67-D56A30FDCC93}"/>
              </a:ext>
            </a:extLst>
          </p:cNvPr>
          <p:cNvGrpSpPr/>
          <p:nvPr/>
        </p:nvGrpSpPr>
        <p:grpSpPr>
          <a:xfrm>
            <a:off x="906774" y="983309"/>
            <a:ext cx="10099814" cy="5678749"/>
            <a:chOff x="906774" y="983309"/>
            <a:chExt cx="10099814" cy="567874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28CF65-748E-D82E-8257-6F5259D352C6}"/>
                </a:ext>
              </a:extLst>
            </p:cNvPr>
            <p:cNvSpPr/>
            <p:nvPr/>
          </p:nvSpPr>
          <p:spPr>
            <a:xfrm>
              <a:off x="1972472" y="983309"/>
              <a:ext cx="1842470" cy="91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EB23A6E-253B-CE1F-7927-3412D60FF391}"/>
                </a:ext>
              </a:extLst>
            </p:cNvPr>
            <p:cNvSpPr/>
            <p:nvPr/>
          </p:nvSpPr>
          <p:spPr>
            <a:xfrm>
              <a:off x="2830287" y="1362862"/>
              <a:ext cx="1842470" cy="91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b="1" dirty="0">
                  <a:solidFill>
                    <a:schemeClr val="accent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PHOTOGRAPH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4971B9-B31B-8B2E-1036-A7929DC24DB4}"/>
                </a:ext>
              </a:extLst>
            </p:cNvPr>
            <p:cNvSpPr/>
            <p:nvPr/>
          </p:nvSpPr>
          <p:spPr>
            <a:xfrm>
              <a:off x="3676833" y="1771191"/>
              <a:ext cx="1842470" cy="91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4E2B0B7-2F62-F743-6165-2D2CCE3485A7}"/>
                </a:ext>
              </a:extLst>
            </p:cNvPr>
            <p:cNvSpPr/>
            <p:nvPr/>
          </p:nvSpPr>
          <p:spPr>
            <a:xfrm>
              <a:off x="4553679" y="2163954"/>
              <a:ext cx="1842470" cy="91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9A83E6-E074-8DD0-9EC6-F07FE660A815}"/>
                </a:ext>
              </a:extLst>
            </p:cNvPr>
            <p:cNvSpPr/>
            <p:nvPr/>
          </p:nvSpPr>
          <p:spPr>
            <a:xfrm>
              <a:off x="2935384" y="2374682"/>
              <a:ext cx="715864" cy="213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D3A98D5-2ECA-B20F-B7BE-89A529F9AFA6}"/>
                </a:ext>
              </a:extLst>
            </p:cNvPr>
            <p:cNvSpPr/>
            <p:nvPr/>
          </p:nvSpPr>
          <p:spPr>
            <a:xfrm>
              <a:off x="3751522" y="2775234"/>
              <a:ext cx="750986" cy="176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500ms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A6FDFE-2E6D-36EC-D89D-3CC98D270A2F}"/>
                </a:ext>
              </a:extLst>
            </p:cNvPr>
            <p:cNvSpPr/>
            <p:nvPr/>
          </p:nvSpPr>
          <p:spPr>
            <a:xfrm>
              <a:off x="8261649" y="4869415"/>
              <a:ext cx="938838" cy="213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500ms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F37A67B-C287-B5DF-00A3-0A313CF7745E}"/>
                </a:ext>
              </a:extLst>
            </p:cNvPr>
            <p:cNvSpPr/>
            <p:nvPr/>
          </p:nvSpPr>
          <p:spPr>
            <a:xfrm>
              <a:off x="7401891" y="4315023"/>
              <a:ext cx="715864" cy="213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D6B64B-005A-55F1-DF65-1CBE51F68E51}"/>
                </a:ext>
              </a:extLst>
            </p:cNvPr>
            <p:cNvSpPr/>
            <p:nvPr/>
          </p:nvSpPr>
          <p:spPr>
            <a:xfrm>
              <a:off x="2121395" y="1944370"/>
              <a:ext cx="764858" cy="2195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500ms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C7B1F23-290D-E274-78BB-0B1A16F846A5}"/>
                </a:ext>
              </a:extLst>
            </p:cNvPr>
            <p:cNvSpPr/>
            <p:nvPr/>
          </p:nvSpPr>
          <p:spPr>
            <a:xfrm>
              <a:off x="4590073" y="3175648"/>
              <a:ext cx="1345041" cy="213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372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750ms – 3.75s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BCB9B80-5B3A-D802-2640-EAFAAFF5C19D}"/>
                </a:ext>
              </a:extLst>
            </p:cNvPr>
            <p:cNvSpPr/>
            <p:nvPr/>
          </p:nvSpPr>
          <p:spPr>
            <a:xfrm>
              <a:off x="6431849" y="3951144"/>
              <a:ext cx="888962" cy="213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500ms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E6DF66-0F2A-0B4B-1D16-CAA3697AA81F}"/>
                </a:ext>
              </a:extLst>
            </p:cNvPr>
            <p:cNvSpPr/>
            <p:nvPr/>
          </p:nvSpPr>
          <p:spPr>
            <a:xfrm>
              <a:off x="1866781" y="3504552"/>
              <a:ext cx="1842470" cy="903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729AA5-D800-7DB5-E792-FA944FB4DFE9}"/>
                </a:ext>
              </a:extLst>
            </p:cNvPr>
            <p:cNvSpPr/>
            <p:nvPr/>
          </p:nvSpPr>
          <p:spPr>
            <a:xfrm>
              <a:off x="3600631" y="4398875"/>
              <a:ext cx="715864" cy="21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2B89C4-91D1-3C4F-0217-F039D661915F}"/>
                </a:ext>
              </a:extLst>
            </p:cNvPr>
            <p:cNvSpPr/>
            <p:nvPr/>
          </p:nvSpPr>
          <p:spPr>
            <a:xfrm>
              <a:off x="4130629" y="5906765"/>
              <a:ext cx="938838" cy="21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500ms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4C2AF22-3619-D8F4-E251-4F68127551DC}"/>
                </a:ext>
              </a:extLst>
            </p:cNvPr>
            <p:cNvSpPr/>
            <p:nvPr/>
          </p:nvSpPr>
          <p:spPr>
            <a:xfrm>
              <a:off x="2670993" y="4965518"/>
              <a:ext cx="715864" cy="21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1.5s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2DA4F85-3EAE-83A0-8A79-1B692F59DEC7}"/>
                </a:ext>
              </a:extLst>
            </p:cNvPr>
            <p:cNvSpPr/>
            <p:nvPr/>
          </p:nvSpPr>
          <p:spPr>
            <a:xfrm>
              <a:off x="2670993" y="3964879"/>
              <a:ext cx="1842470" cy="903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72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24246CB-5F0D-BD5A-C12D-0D270FD72C5B}"/>
                </a:ext>
              </a:extLst>
            </p:cNvPr>
            <p:cNvSpPr/>
            <p:nvPr/>
          </p:nvSpPr>
          <p:spPr>
            <a:xfrm>
              <a:off x="1778133" y="4505257"/>
              <a:ext cx="938838" cy="21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500ms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8AD85F-ACF1-B2D5-464B-EA16E9D8117E}"/>
                </a:ext>
              </a:extLst>
            </p:cNvPr>
            <p:cNvSpPr/>
            <p:nvPr/>
          </p:nvSpPr>
          <p:spPr>
            <a:xfrm>
              <a:off x="5180955" y="6288915"/>
              <a:ext cx="715864" cy="210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1.5s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24389AB-86FA-6126-6CF7-D7B8161F57E6}"/>
                </a:ext>
              </a:extLst>
            </p:cNvPr>
            <p:cNvCxnSpPr>
              <a:cxnSpLocks/>
            </p:cNvCxnSpPr>
            <p:nvPr/>
          </p:nvCxnSpPr>
          <p:spPr>
            <a:xfrm>
              <a:off x="937983" y="1828245"/>
              <a:ext cx="10068605" cy="480745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5D575E-09B3-01C3-5983-AA759C31D62F}"/>
                </a:ext>
              </a:extLst>
            </p:cNvPr>
            <p:cNvSpPr txBox="1"/>
            <p:nvPr/>
          </p:nvSpPr>
          <p:spPr>
            <a:xfrm>
              <a:off x="906774" y="3352255"/>
              <a:ext cx="1742718" cy="3034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372" b="1" dirty="0"/>
                <a:t>PHASE 2</a:t>
              </a:r>
            </a:p>
          </p:txBody>
        </p:sp>
        <p:pic>
          <p:nvPicPr>
            <p:cNvPr id="3" name="Picture 2" descr="A person in a white shirt&#10;&#10;AI-generated content may be incorrect.">
              <a:extLst>
                <a:ext uri="{FF2B5EF4-FFF2-40B4-BE49-F238E27FC236}">
                  <a16:creationId xmlns:a16="http://schemas.microsoft.com/office/drawing/2014/main" id="{95536838-F860-A82D-3D7C-331BC619A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09828" y="2276517"/>
              <a:ext cx="784261" cy="71301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69048DC-B819-AC74-1B21-3AD32DAD364D}"/>
                </a:ext>
              </a:extLst>
            </p:cNvPr>
            <p:cNvSpPr/>
            <p:nvPr/>
          </p:nvSpPr>
          <p:spPr>
            <a:xfrm>
              <a:off x="5449480" y="2556715"/>
              <a:ext cx="1842470" cy="91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Attractiveness</a:t>
              </a:r>
            </a:p>
            <a:p>
              <a:pPr algn="ctr"/>
              <a:r>
                <a:rPr lang="en-GB" sz="1372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Beauty</a:t>
              </a:r>
            </a:p>
            <a:p>
              <a:pPr algn="ctr"/>
              <a:r>
                <a:rPr lang="en-GB" sz="1372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Symmetry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BE2CE7-C5B2-5258-400A-57AE136ACE5E}"/>
                </a:ext>
              </a:extLst>
            </p:cNvPr>
            <p:cNvSpPr/>
            <p:nvPr/>
          </p:nvSpPr>
          <p:spPr>
            <a:xfrm>
              <a:off x="6389703" y="2951416"/>
              <a:ext cx="1842470" cy="91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EB1AFB-0A3F-6E39-8D7E-026EFAC3BA7A}"/>
                </a:ext>
              </a:extLst>
            </p:cNvPr>
            <p:cNvSpPr/>
            <p:nvPr/>
          </p:nvSpPr>
          <p:spPr>
            <a:xfrm>
              <a:off x="7421598" y="3344485"/>
              <a:ext cx="1842470" cy="91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AI-GENERATED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7A660FF-2263-9112-0654-9B8BC04C9BC4}"/>
                </a:ext>
              </a:extLst>
            </p:cNvPr>
            <p:cNvSpPr/>
            <p:nvPr/>
          </p:nvSpPr>
          <p:spPr>
            <a:xfrm>
              <a:off x="8292858" y="3856414"/>
              <a:ext cx="1842470" cy="91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92FC806-DFA5-262F-DD4F-3654E8B47A9F}"/>
                </a:ext>
              </a:extLst>
            </p:cNvPr>
            <p:cNvSpPr/>
            <p:nvPr/>
          </p:nvSpPr>
          <p:spPr>
            <a:xfrm>
              <a:off x="9164118" y="4261702"/>
              <a:ext cx="1842470" cy="91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72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4" name="Picture 13" descr="A person with blonde hair and blue eyes&#10;&#10;AI-generated content may be incorrect.">
              <a:extLst>
                <a:ext uri="{FF2B5EF4-FFF2-40B4-BE49-F238E27FC236}">
                  <a16:creationId xmlns:a16="http://schemas.microsoft.com/office/drawing/2014/main" id="{5359669F-8F1E-4411-D9B4-5AECC154D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359" y="4361652"/>
              <a:ext cx="779939" cy="70908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1BD5C1-B3BE-8746-77AC-71E2C42396A8}"/>
                </a:ext>
              </a:extLst>
            </p:cNvPr>
            <p:cNvSpPr/>
            <p:nvPr/>
          </p:nvSpPr>
          <p:spPr>
            <a:xfrm>
              <a:off x="9072069" y="5420448"/>
              <a:ext cx="1193960" cy="499073"/>
            </a:xfrm>
            <a:prstGeom prst="rect">
              <a:avLst/>
            </a:prstGeom>
            <a:noFill/>
            <a:ln>
              <a:noFill/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750ms -3.75s</a:t>
              </a:r>
            </a:p>
            <a:p>
              <a:pPr algn="ctr"/>
              <a:endParaRPr lang="en-GB" sz="1372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endParaRPr lang="en-GB" sz="1372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22" name="Picture 21" descr="A person in a white shirt&#10;&#10;AI-generated content may be incorrect.">
              <a:extLst>
                <a:ext uri="{FF2B5EF4-FFF2-40B4-BE49-F238E27FC236}">
                  <a16:creationId xmlns:a16="http://schemas.microsoft.com/office/drawing/2014/main" id="{B7C958ED-F9F1-EE7F-7C91-4854E0AA9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9443" y="4100664"/>
              <a:ext cx="777633" cy="70698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94F536B-0951-426E-BCAA-7336E451A85C}"/>
                </a:ext>
              </a:extLst>
            </p:cNvPr>
            <p:cNvSpPr/>
            <p:nvPr/>
          </p:nvSpPr>
          <p:spPr>
            <a:xfrm>
              <a:off x="3471599" y="4417348"/>
              <a:ext cx="1842470" cy="903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REALITY ASSESSMENT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F856A9-23DC-E066-F199-D37130CFA519}"/>
                </a:ext>
              </a:extLst>
            </p:cNvPr>
            <p:cNvSpPr/>
            <p:nvPr/>
          </p:nvSpPr>
          <p:spPr>
            <a:xfrm>
              <a:off x="4251713" y="4901578"/>
              <a:ext cx="1842470" cy="903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BBF4B86-4BB5-EB25-EA6A-4E069AA84000}"/>
                </a:ext>
              </a:extLst>
            </p:cNvPr>
            <p:cNvSpPr/>
            <p:nvPr/>
          </p:nvSpPr>
          <p:spPr>
            <a:xfrm>
              <a:off x="5109828" y="5316172"/>
              <a:ext cx="1842470" cy="903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72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" name="Picture 3" descr="A person with dark hair wearing a white shirt&#10;&#10;AI-generated content may be incorrect.">
              <a:extLst>
                <a:ext uri="{FF2B5EF4-FFF2-40B4-BE49-F238E27FC236}">
                  <a16:creationId xmlns:a16="http://schemas.microsoft.com/office/drawing/2014/main" id="{D2EF7DA3-B346-3F7E-78F3-2EF9443F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0817" y="5403067"/>
              <a:ext cx="711768" cy="711768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1084ED-D1AA-5AF8-1A15-B5AFBD910E05}"/>
                </a:ext>
              </a:extLst>
            </p:cNvPr>
            <p:cNvSpPr/>
            <p:nvPr/>
          </p:nvSpPr>
          <p:spPr>
            <a:xfrm>
              <a:off x="5967945" y="5758951"/>
              <a:ext cx="1842470" cy="903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72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REALITY ASSESSMENT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7795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27736-F529-A8C6-233D-841657E7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AC22665-5824-2003-26AA-F11027F53DE7}"/>
              </a:ext>
            </a:extLst>
          </p:cNvPr>
          <p:cNvSpPr/>
          <p:nvPr/>
        </p:nvSpPr>
        <p:spPr>
          <a:xfrm>
            <a:off x="0" y="0"/>
            <a:ext cx="12192000" cy="692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353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Paradigm – Ratings                                                     </a:t>
            </a:r>
            <a:r>
              <a:rPr lang="en-GB" sz="1829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FakeFace3</a:t>
            </a:r>
            <a:endParaRPr lang="en-GB" sz="1829" i="1" dirty="0">
              <a:solidFill>
                <a:schemeClr val="bg1">
                  <a:lumMod val="9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78A4691-3547-0FE8-83E7-C8F263A3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50" y="1669925"/>
            <a:ext cx="4844276" cy="493719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0B1F56-4633-F1ED-9CDA-2CAFDFFC5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840" y="2201609"/>
            <a:ext cx="5916440" cy="28529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0462A0-3A9E-A804-CF3B-01B6976D9BB9}"/>
              </a:ext>
            </a:extLst>
          </p:cNvPr>
          <p:cNvSpPr/>
          <p:nvPr/>
        </p:nvSpPr>
        <p:spPr>
          <a:xfrm>
            <a:off x="664029" y="888502"/>
            <a:ext cx="4474027" cy="45623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72" b="1" dirty="0">
                <a:solidFill>
                  <a:schemeClr val="tx1"/>
                </a:solidFill>
              </a:rPr>
              <a:t>PHASE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8A1F8-2B52-DB28-0B84-F91205BAFD1D}"/>
              </a:ext>
            </a:extLst>
          </p:cNvPr>
          <p:cNvSpPr/>
          <p:nvPr/>
        </p:nvSpPr>
        <p:spPr>
          <a:xfrm>
            <a:off x="5998029" y="874717"/>
            <a:ext cx="5333999" cy="456239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72" b="1" dirty="0">
                <a:solidFill>
                  <a:schemeClr val="tx1"/>
                </a:solidFill>
              </a:rPr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02969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516A-CF9F-AC74-9B94-1DE7AE11A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101FC682-5088-D924-0A61-7FE79A0E38C2}"/>
              </a:ext>
            </a:extLst>
          </p:cNvPr>
          <p:cNvSpPr/>
          <p:nvPr/>
        </p:nvSpPr>
        <p:spPr>
          <a:xfrm>
            <a:off x="0" y="0"/>
            <a:ext cx="12192000" cy="6925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353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Paradigm – All                                                                                       </a:t>
            </a:r>
            <a:r>
              <a:rPr lang="en-GB" sz="1829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FakeFace3</a:t>
            </a:r>
            <a:endParaRPr lang="en-GB" sz="1829" i="1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0DD4AD1-E4F3-2BF4-2BD5-8FF47E779DAF}"/>
              </a:ext>
            </a:extLst>
          </p:cNvPr>
          <p:cNvGrpSpPr/>
          <p:nvPr/>
        </p:nvGrpSpPr>
        <p:grpSpPr>
          <a:xfrm>
            <a:off x="486458" y="916062"/>
            <a:ext cx="4806286" cy="5608355"/>
            <a:chOff x="171484" y="1091677"/>
            <a:chExt cx="6307138" cy="735966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CCB91D5-4910-8FE5-3461-EE044D3A8DE2}"/>
                </a:ext>
              </a:extLst>
            </p:cNvPr>
            <p:cNvSpPr/>
            <p:nvPr/>
          </p:nvSpPr>
          <p:spPr>
            <a:xfrm>
              <a:off x="171484" y="1091677"/>
              <a:ext cx="6307138" cy="735966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72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8C968DA-0126-C870-BD8A-1A5900420ECD}"/>
                </a:ext>
              </a:extLst>
            </p:cNvPr>
            <p:cNvGrpSpPr/>
            <p:nvPr/>
          </p:nvGrpSpPr>
          <p:grpSpPr>
            <a:xfrm>
              <a:off x="286483" y="1294665"/>
              <a:ext cx="6041841" cy="6796029"/>
              <a:chOff x="720488" y="1044465"/>
              <a:chExt cx="5770010" cy="8157493"/>
            </a:xfrm>
            <a:solidFill>
              <a:schemeClr val="bg1"/>
            </a:solidFill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DD7790E-BD63-C92D-1C19-B1A68FEBE326}"/>
                  </a:ext>
                </a:extLst>
              </p:cNvPr>
              <p:cNvGrpSpPr/>
              <p:nvPr/>
            </p:nvGrpSpPr>
            <p:grpSpPr>
              <a:xfrm>
                <a:off x="720488" y="1044465"/>
                <a:ext cx="5756512" cy="7086009"/>
                <a:chOff x="5016716" y="1029951"/>
                <a:chExt cx="5756512" cy="7086009"/>
              </a:xfrm>
              <a:grpFill/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75840B5-E05F-1E5A-E49C-51C617AC0F15}"/>
                    </a:ext>
                  </a:extLst>
                </p:cNvPr>
                <p:cNvSpPr/>
                <p:nvPr/>
              </p:nvSpPr>
              <p:spPr>
                <a:xfrm>
                  <a:off x="5030214" y="1029951"/>
                  <a:ext cx="5743014" cy="758144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372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INFORMATION SHEET </a:t>
                  </a:r>
                  <a:r>
                    <a:rPr lang="en-GB" sz="1372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and</a:t>
                  </a:r>
                  <a:r>
                    <a:rPr lang="en-GB" sz="1372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 CONSENT FORM</a:t>
                  </a:r>
                </a:p>
              </p:txBody>
            </p:sp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A319D163-EC44-AD6A-21BE-5217B3F58A88}"/>
                    </a:ext>
                  </a:extLst>
                </p:cNvPr>
                <p:cNvSpPr/>
                <p:nvPr/>
              </p:nvSpPr>
              <p:spPr>
                <a:xfrm>
                  <a:off x="5030214" y="1971577"/>
                  <a:ext cx="5743014" cy="758143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372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DEMOGRAPHICS</a:t>
                  </a:r>
                  <a:br>
                    <a:rPr lang="en-GB" sz="1372" b="1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</a:br>
                  <a:r>
                    <a:rPr lang="en-GB" sz="1372" dirty="0">
                      <a:solidFill>
                        <a:schemeClr val="bg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(age, sexual orientation…)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640806B-E2BC-3E44-58E1-0ECBD29DDA30}"/>
                    </a:ext>
                  </a:extLst>
                </p:cNvPr>
                <p:cNvSpPr/>
                <p:nvPr/>
              </p:nvSpPr>
              <p:spPr>
                <a:xfrm>
                  <a:off x="5016716" y="4131837"/>
                  <a:ext cx="5756512" cy="7581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372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PHASE 1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FA73D3B-B5E8-1768-7CA2-F915E6E197B2}"/>
                    </a:ext>
                  </a:extLst>
                </p:cNvPr>
                <p:cNvSpPr/>
                <p:nvPr/>
              </p:nvSpPr>
              <p:spPr>
                <a:xfrm>
                  <a:off x="6138743" y="3048825"/>
                  <a:ext cx="3512457" cy="758143"/>
                </a:xfrm>
                <a:prstGeom prst="rect">
                  <a:avLst/>
                </a:prstGeom>
                <a:solidFill>
                  <a:srgbClr val="ED8855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372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QUESTIONNAIRE 1</a:t>
                  </a: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DD309AE-953D-037E-EC7D-6F2DFB99D732}"/>
                    </a:ext>
                  </a:extLst>
                </p:cNvPr>
                <p:cNvSpPr/>
                <p:nvPr/>
              </p:nvSpPr>
              <p:spPr>
                <a:xfrm>
                  <a:off x="6138742" y="5203321"/>
                  <a:ext cx="3512457" cy="758143"/>
                </a:xfrm>
                <a:prstGeom prst="rect">
                  <a:avLst/>
                </a:prstGeom>
                <a:solidFill>
                  <a:srgbClr val="ED8855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372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QUESTIONNAIRE 2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AB75965-AA4E-0121-C82C-6AD9492B3FC7}"/>
                    </a:ext>
                  </a:extLst>
                </p:cNvPr>
                <p:cNvSpPr/>
                <p:nvPr/>
              </p:nvSpPr>
              <p:spPr>
                <a:xfrm>
                  <a:off x="5016716" y="6286333"/>
                  <a:ext cx="5756512" cy="758143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372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PHASE 2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715D7499-B0E2-DAA4-B1E0-E545A844C244}"/>
                    </a:ext>
                  </a:extLst>
                </p:cNvPr>
                <p:cNvSpPr/>
                <p:nvPr/>
              </p:nvSpPr>
              <p:spPr>
                <a:xfrm>
                  <a:off x="6138741" y="7357817"/>
                  <a:ext cx="3512457" cy="758143"/>
                </a:xfrm>
                <a:prstGeom prst="rect">
                  <a:avLst/>
                </a:prstGeom>
                <a:solidFill>
                  <a:srgbClr val="ED8855"/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372" b="1" dirty="0">
                      <a:solidFill>
                        <a:schemeClr val="tx1"/>
                      </a:solidFill>
                      <a:latin typeface="Calibri" panose="020F0502020204030204" pitchFamily="34" charset="0"/>
                      <a:ea typeface="Calibri" panose="020F0502020204030204" pitchFamily="34" charset="0"/>
                      <a:cs typeface="Calibri" panose="020F0502020204030204" pitchFamily="34" charset="0"/>
                    </a:rPr>
                    <a:t>QUESTIONNAIRE 3</a:t>
                  </a:r>
                </a:p>
              </p:txBody>
            </p: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64BCCF7-C2F6-FB81-DAF4-71AAC1B7BB2E}"/>
                  </a:ext>
                </a:extLst>
              </p:cNvPr>
              <p:cNvSpPr/>
              <p:nvPr/>
            </p:nvSpPr>
            <p:spPr>
              <a:xfrm>
                <a:off x="733986" y="8443815"/>
                <a:ext cx="5756512" cy="75814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372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FEEDBACK </a:t>
                </a:r>
                <a:r>
                  <a:rPr lang="en-GB" sz="1372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GB" sz="1372" b="1" dirty="0">
                    <a:solidFill>
                      <a:schemeClr val="bg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DEBRIEF</a:t>
                </a:r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84EF8B4-983A-6C33-0D9D-3475AAEA16E1}"/>
              </a:ext>
            </a:extLst>
          </p:cNvPr>
          <p:cNvSpPr/>
          <p:nvPr/>
        </p:nvSpPr>
        <p:spPr>
          <a:xfrm>
            <a:off x="6899258" y="2263323"/>
            <a:ext cx="5053620" cy="3354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38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QUESTIONNAIRES:</a:t>
            </a:r>
            <a:br>
              <a:rPr lang="en-GB" sz="2438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438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9676" lvl="1" indent="-261290">
              <a:buFont typeface="+mj-lt"/>
              <a:buAutoNum type="arabicPeriod"/>
            </a:pPr>
            <a:r>
              <a:rPr lang="en-GB" sz="1829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Misinformation Susceptibility Test</a:t>
            </a:r>
            <a:r>
              <a:rPr lang="en-GB" sz="182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(MIST</a:t>
            </a:r>
          </a:p>
          <a:p>
            <a:pPr marL="609676" lvl="1" indent="-261290">
              <a:buFont typeface="+mj-lt"/>
              <a:buAutoNum type="arabicPeriod"/>
            </a:pPr>
            <a:r>
              <a:rPr lang="en-GB" sz="1829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Bullshit receptive scale </a:t>
            </a:r>
            <a:r>
              <a:rPr lang="en-GB" sz="182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(BRS)</a:t>
            </a:r>
          </a:p>
          <a:p>
            <a:pPr marL="609676" lvl="1" indent="-261290">
              <a:buFont typeface="+mj-lt"/>
              <a:buAutoNum type="arabicPeriod"/>
            </a:pPr>
            <a:r>
              <a:rPr lang="en-GB" sz="1829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Beliefs about Artificial Images Technology </a:t>
            </a:r>
            <a:r>
              <a:rPr lang="en-GB" sz="1829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(BAIT)</a:t>
            </a:r>
          </a:p>
          <a:p>
            <a:endParaRPr lang="en-GB" sz="1829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GB" sz="2438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Questionnaires are </a:t>
            </a:r>
            <a:r>
              <a:rPr lang="en-GB" sz="2438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randomised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4E0B1D-EF64-715F-85BA-F84925E25C37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4272130" y="2593099"/>
            <a:ext cx="2627128" cy="1347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9FAA02-CF81-10ED-B1BF-032BEBDF4895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4272129" y="3940793"/>
            <a:ext cx="2627129" cy="20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45D6C8-0BF6-2648-DD89-D151E0F25331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272128" y="3940793"/>
            <a:ext cx="2627130" cy="1387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08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116</Words>
  <Application>Microsoft Office PowerPoint</Application>
  <PresentationFormat>Widescreen</PresentationFormat>
  <Paragraphs>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Neves</dc:creator>
  <cp:lastModifiedBy>Dominique Makowski</cp:lastModifiedBy>
  <cp:revision>1</cp:revision>
  <dcterms:created xsi:type="dcterms:W3CDTF">2025-10-07T20:20:49Z</dcterms:created>
  <dcterms:modified xsi:type="dcterms:W3CDTF">2025-10-10T07:12:26Z</dcterms:modified>
</cp:coreProperties>
</file>