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264" r:id="rId4"/>
    <p:sldId id="266" r:id="rId5"/>
    <p:sldId id="267" r:id="rId6"/>
    <p:sldId id="269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 showGuides="1">
      <p:cViewPr>
        <p:scale>
          <a:sx n="92" d="100"/>
          <a:sy n="92" d="100"/>
        </p:scale>
        <p:origin x="1320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A1BFE-EB0C-9347-987F-211D69F06F81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B0CDC-E453-2F47-9E63-6F709D4B6A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8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racle.com/technetwork/java/javase/downloads/jdk8-downloads-2133151.html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wnloads.html" TargetMode="Externa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Pyspark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This presentation will explain how to install </a:t>
            </a:r>
            <a:r>
              <a:rPr lang="en-GB" dirty="0" err="1" smtClean="0"/>
              <a:t>PySpark</a:t>
            </a:r>
            <a:r>
              <a:rPr lang="en-GB" dirty="0" smtClean="0"/>
              <a:t> on </a:t>
            </a:r>
            <a:r>
              <a:rPr lang="en-GB" dirty="0" err="1" smtClean="0"/>
              <a:t>MacOS</a:t>
            </a:r>
            <a:r>
              <a:rPr lang="en-GB" dirty="0" smtClean="0"/>
              <a:t> and automatically connect it to </a:t>
            </a:r>
            <a:r>
              <a:rPr lang="en-GB" dirty="0" err="1" smtClean="0"/>
              <a:t>Jupyter</a:t>
            </a:r>
            <a:r>
              <a:rPr lang="en-GB" dirty="0" smtClean="0"/>
              <a:t> Notebooks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44981" y="6497782"/>
            <a:ext cx="590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Created by Dominique Paul for </a:t>
            </a:r>
            <a:r>
              <a:rPr lang="en-GB" sz="1000" dirty="0" err="1" smtClean="0"/>
              <a:t>Prof.</a:t>
            </a:r>
            <a:r>
              <a:rPr lang="en-GB" sz="1000" dirty="0" smtClean="0"/>
              <a:t> Johannes Binswanger (SIAW </a:t>
            </a:r>
            <a:r>
              <a:rPr lang="mr-IN" sz="1000" dirty="0" smtClean="0"/>
              <a:t>–</a:t>
            </a:r>
            <a:r>
              <a:rPr lang="en-GB" sz="1000" dirty="0" smtClean="0"/>
              <a:t> University of St. </a:t>
            </a:r>
            <a:r>
              <a:rPr lang="en-GB" sz="1000" dirty="0" err="1" smtClean="0"/>
              <a:t>Gallen</a:t>
            </a:r>
            <a:r>
              <a:rPr lang="en-GB" sz="1000" smtClean="0"/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476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1.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</a:rPr>
              <a:t>We assume that you have python installed</a:t>
            </a:r>
          </a:p>
          <a:p>
            <a:pPr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</a:rPr>
              <a:t>If you are not sure, open Terminal and enter: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	</a:t>
            </a:r>
            <a:r>
              <a:rPr lang="en-GB" sz="1600" i="1" dirty="0">
                <a:solidFill>
                  <a:schemeClr val="tx1"/>
                </a:solidFill>
              </a:rPr>
              <a:t>python </a:t>
            </a:r>
            <a:r>
              <a:rPr lang="mr-IN" sz="1600" i="1" dirty="0">
                <a:solidFill>
                  <a:schemeClr val="tx1"/>
                </a:solidFill>
              </a:rPr>
              <a:t>–</a:t>
            </a:r>
            <a:r>
              <a:rPr lang="en-GB" sz="1600" i="1" dirty="0">
                <a:solidFill>
                  <a:schemeClr val="tx1"/>
                </a:solidFill>
              </a:rPr>
              <a:t>version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GB" sz="1600" dirty="0">
                <a:solidFill>
                  <a:schemeClr val="tx1"/>
                </a:solidFill>
              </a:rPr>
              <a:t>If nothing shows up, install python from </a:t>
            </a:r>
            <a:r>
              <a:rPr lang="en-GB" sz="1600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/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  <a:hlinkClick r:id="rId2"/>
              </a:rPr>
              <a:t>https://www.python.org/downloads/</a:t>
            </a:r>
            <a:endParaRPr lang="en-GB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009" y="2377607"/>
            <a:ext cx="5728828" cy="390992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66" y="1408348"/>
            <a:ext cx="643677" cy="6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0" y="3874742"/>
            <a:ext cx="4005924" cy="27340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/>
              <a:t>2. Jupyter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0" y="1317734"/>
            <a:ext cx="4005924" cy="27340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>
                <a:solidFill>
                  <a:schemeClr val="tx1"/>
                </a:solidFill>
              </a:rPr>
              <a:t>We also assume that you have </a:t>
            </a:r>
            <a:r>
              <a:rPr lang="en-GB" sz="1500" dirty="0" err="1">
                <a:solidFill>
                  <a:schemeClr val="tx1"/>
                </a:solidFill>
              </a:rPr>
              <a:t>Jupyter</a:t>
            </a:r>
            <a:r>
              <a:rPr lang="en-GB" sz="1500" dirty="0">
                <a:solidFill>
                  <a:schemeClr val="tx1"/>
                </a:solidFill>
              </a:rPr>
              <a:t> Notebooks installed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>
                <a:solidFill>
                  <a:schemeClr val="tx1"/>
                </a:solidFill>
              </a:rPr>
              <a:t>If you are not sure, open Terminal and enter one of the following:</a:t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dirty="0">
                <a:solidFill>
                  <a:schemeClr val="tx1"/>
                </a:solidFill>
              </a:rPr>
              <a:t>	</a:t>
            </a:r>
            <a:r>
              <a:rPr lang="de-DE" sz="1500" i="1" dirty="0" err="1">
                <a:solidFill>
                  <a:schemeClr val="tx1"/>
                </a:solidFill>
              </a:rPr>
              <a:t>conda</a:t>
            </a:r>
            <a:r>
              <a:rPr lang="de-DE" sz="1500" i="1" dirty="0">
                <a:solidFill>
                  <a:schemeClr val="tx1"/>
                </a:solidFill>
              </a:rPr>
              <a:t> </a:t>
            </a:r>
            <a:r>
              <a:rPr lang="de-DE" sz="1500" i="1" dirty="0" err="1">
                <a:solidFill>
                  <a:schemeClr val="tx1"/>
                </a:solidFill>
              </a:rPr>
              <a:t>list</a:t>
            </a:r>
            <a:r>
              <a:rPr lang="de-DE" sz="1500" i="1" dirty="0">
                <a:solidFill>
                  <a:schemeClr val="tx1"/>
                </a:solidFill>
              </a:rPr>
              <a:t> </a:t>
            </a:r>
            <a:br>
              <a:rPr lang="de-DE" sz="1500" i="1" dirty="0">
                <a:solidFill>
                  <a:schemeClr val="tx1"/>
                </a:solidFill>
              </a:rPr>
            </a:br>
            <a:r>
              <a:rPr lang="de-DE" sz="1500" i="1" dirty="0">
                <a:solidFill>
                  <a:schemeClr val="tx1"/>
                </a:solidFill>
              </a:rPr>
              <a:t>	</a:t>
            </a:r>
            <a:r>
              <a:rPr lang="de-DE" sz="1500" i="1" dirty="0" err="1">
                <a:solidFill>
                  <a:schemeClr val="tx1"/>
                </a:solidFill>
              </a:rPr>
              <a:t>pip</a:t>
            </a:r>
            <a:r>
              <a:rPr lang="de-DE" sz="1500" i="1" dirty="0">
                <a:solidFill>
                  <a:schemeClr val="tx1"/>
                </a:solidFill>
              </a:rPr>
              <a:t> </a:t>
            </a:r>
            <a:r>
              <a:rPr lang="de-DE" sz="1500" i="1" dirty="0" err="1">
                <a:solidFill>
                  <a:schemeClr val="tx1"/>
                </a:solidFill>
              </a:rPr>
              <a:t>list</a:t>
            </a:r>
            <a:endParaRPr lang="de-DE" sz="15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sz="1500" dirty="0" err="1">
                <a:solidFill>
                  <a:schemeClr val="tx1"/>
                </a:solidFill>
              </a:rPr>
              <a:t>Jupyter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should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be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one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of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the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packages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listed</a:t>
            </a:r>
            <a:endParaRPr lang="de-DE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sz="1500" dirty="0" err="1">
                <a:solidFill>
                  <a:schemeClr val="tx1"/>
                </a:solidFill>
              </a:rPr>
              <a:t>Anaconda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comes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with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Jupyter</a:t>
            </a:r>
            <a:r>
              <a:rPr lang="de-DE" sz="1500" dirty="0">
                <a:solidFill>
                  <a:schemeClr val="tx1"/>
                </a:solidFill>
              </a:rPr>
              <a:t> Notebooks </a:t>
            </a:r>
            <a:r>
              <a:rPr lang="de-DE" sz="1500" dirty="0" err="1">
                <a:solidFill>
                  <a:schemeClr val="tx1"/>
                </a:solidFill>
              </a:rPr>
              <a:t>pre-installed</a:t>
            </a:r>
            <a:endParaRPr lang="de-DE" sz="1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de-DE" sz="1500" dirty="0" err="1">
                <a:solidFill>
                  <a:schemeClr val="tx1"/>
                </a:solidFill>
              </a:rPr>
              <a:t>If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you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are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working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with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pip</a:t>
            </a:r>
            <a:r>
              <a:rPr lang="de-DE" sz="1500" dirty="0">
                <a:solidFill>
                  <a:schemeClr val="tx1"/>
                </a:solidFill>
              </a:rPr>
              <a:t>, </a:t>
            </a:r>
            <a:r>
              <a:rPr lang="de-DE" sz="1500" dirty="0" err="1">
                <a:solidFill>
                  <a:schemeClr val="tx1"/>
                </a:solidFill>
              </a:rPr>
              <a:t>you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can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install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Jupyter</a:t>
            </a:r>
            <a:r>
              <a:rPr lang="de-DE" sz="1500" dirty="0">
                <a:solidFill>
                  <a:schemeClr val="tx1"/>
                </a:solidFill>
              </a:rPr>
              <a:t> Notebooks </a:t>
            </a:r>
            <a:r>
              <a:rPr lang="de-DE" sz="1500" dirty="0" err="1">
                <a:solidFill>
                  <a:schemeClr val="tx1"/>
                </a:solidFill>
              </a:rPr>
              <a:t>with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br>
              <a:rPr lang="de-DE" sz="1500" dirty="0">
                <a:solidFill>
                  <a:schemeClr val="tx1"/>
                </a:solidFill>
              </a:rPr>
            </a:br>
            <a:r>
              <a:rPr lang="de-DE" sz="1500" dirty="0">
                <a:solidFill>
                  <a:schemeClr val="tx1"/>
                </a:solidFill>
              </a:rPr>
              <a:t>	</a:t>
            </a:r>
            <a:r>
              <a:rPr lang="de-DE" sz="1500" i="1" dirty="0" err="1">
                <a:solidFill>
                  <a:schemeClr val="tx1"/>
                </a:solidFill>
              </a:rPr>
              <a:t>pip</a:t>
            </a:r>
            <a:r>
              <a:rPr lang="de-DE" sz="1500" i="1" dirty="0">
                <a:solidFill>
                  <a:schemeClr val="tx1"/>
                </a:solidFill>
              </a:rPr>
              <a:t> </a:t>
            </a:r>
            <a:r>
              <a:rPr lang="de-DE" sz="1500" i="1" dirty="0" err="1">
                <a:solidFill>
                  <a:schemeClr val="tx1"/>
                </a:solidFill>
              </a:rPr>
              <a:t>install</a:t>
            </a:r>
            <a:r>
              <a:rPr lang="de-DE" sz="1500" i="1" dirty="0">
                <a:solidFill>
                  <a:schemeClr val="tx1"/>
                </a:solidFill>
              </a:rPr>
              <a:t> </a:t>
            </a:r>
            <a:r>
              <a:rPr lang="de-DE" sz="1500" i="1" dirty="0" err="1">
                <a:solidFill>
                  <a:schemeClr val="tx1"/>
                </a:solidFill>
              </a:rPr>
              <a:t>jupyter</a:t>
            </a:r>
            <a:endParaRPr lang="en-GB" sz="15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GB" sz="15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7" y="356661"/>
            <a:ext cx="730929" cy="7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3. Java </a:t>
            </a:r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To use </a:t>
            </a:r>
            <a:r>
              <a:rPr lang="en-GB" sz="1500" dirty="0" err="1" smtClean="0">
                <a:solidFill>
                  <a:schemeClr val="tx1"/>
                </a:solidFill>
              </a:rPr>
              <a:t>PySpark</a:t>
            </a:r>
            <a:r>
              <a:rPr lang="en-GB" sz="1500" dirty="0" smtClean="0">
                <a:solidFill>
                  <a:schemeClr val="tx1"/>
                </a:solidFill>
              </a:rPr>
              <a:t>, we will need the Java Developer Kit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b="1" dirty="0" smtClean="0">
                <a:solidFill>
                  <a:schemeClr val="tx1"/>
                </a:solidFill>
              </a:rPr>
              <a:t>Make sure that </a:t>
            </a:r>
            <a:r>
              <a:rPr lang="en-GB" sz="1500" b="1" dirty="0" smtClean="0">
                <a:solidFill>
                  <a:schemeClr val="tx1"/>
                </a:solidFill>
              </a:rPr>
              <a:t>you are using version 8.</a:t>
            </a:r>
            <a:r>
              <a:rPr lang="en-GB" sz="1500" dirty="0" smtClean="0">
                <a:solidFill>
                  <a:schemeClr val="tx1"/>
                </a:solidFill>
              </a:rPr>
              <a:t> </a:t>
            </a:r>
            <a:r>
              <a:rPr lang="en-GB" sz="1500" dirty="0" err="1" smtClean="0">
                <a:solidFill>
                  <a:schemeClr val="tx1"/>
                </a:solidFill>
              </a:rPr>
              <a:t>PySpark</a:t>
            </a:r>
            <a:r>
              <a:rPr lang="en-GB" sz="1500" dirty="0" smtClean="0">
                <a:solidFill>
                  <a:schemeClr val="tx1"/>
                </a:solidFill>
              </a:rPr>
              <a:t> may not work with other versions such as 10.0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>
                <a:solidFill>
                  <a:schemeClr val="tx1"/>
                </a:solidFill>
              </a:rPr>
              <a:t>Go to </a:t>
            </a:r>
            <a:r>
              <a:rPr lang="en-GB" sz="15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GB" sz="1500" dirty="0" smtClean="0">
                <a:solidFill>
                  <a:schemeClr val="tx1"/>
                </a:solidFill>
                <a:hlinkClick r:id="rId2"/>
              </a:rPr>
              <a:t>www.oracle.com/technetwork/java/javase/downloads/jdk8-downloads-2133151.html</a:t>
            </a:r>
            <a:r>
              <a:rPr lang="en-GB" sz="1500" dirty="0">
                <a:solidFill>
                  <a:schemeClr val="tx1"/>
                </a:solidFill>
              </a:rPr>
              <a:t/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dirty="0" smtClean="0">
                <a:solidFill>
                  <a:schemeClr val="tx1"/>
                </a:solidFill>
              </a:rPr>
              <a:t>and download the version for your system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Once the download has completed, open the installer and follow the instructions</a:t>
            </a:r>
            <a:endParaRPr lang="en-GB" sz="15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761" y="1266983"/>
            <a:ext cx="5588001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4. Download Spark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>
                <a:solidFill>
                  <a:schemeClr val="tx1"/>
                </a:solidFill>
              </a:rPr>
              <a:t>Go to </a:t>
            </a:r>
            <a:r>
              <a:rPr lang="en-GB" sz="15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GB" sz="1500" dirty="0" smtClean="0">
                <a:solidFill>
                  <a:schemeClr val="tx1"/>
                </a:solidFill>
                <a:hlinkClick r:id="rId2"/>
              </a:rPr>
              <a:t>spark.apache.org/downloads.html </a:t>
            </a:r>
            <a:endParaRPr lang="en-GB" sz="15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Download the latest stable version of </a:t>
            </a:r>
            <a:r>
              <a:rPr lang="en-GB" sz="1500" dirty="0">
                <a:solidFill>
                  <a:schemeClr val="tx1"/>
                </a:solidFill>
              </a:rPr>
              <a:t>S</a:t>
            </a:r>
            <a:r>
              <a:rPr lang="en-GB" sz="1500" dirty="0" smtClean="0">
                <a:solidFill>
                  <a:schemeClr val="tx1"/>
                </a:solidFill>
              </a:rPr>
              <a:t>park based on a pre-built version for Apache 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0" y="1456186"/>
            <a:ext cx="4973133" cy="39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4. Installing Spark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44511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1500" dirty="0" smtClean="0">
                <a:solidFill>
                  <a:schemeClr val="tx1"/>
                </a:solidFill>
              </a:rPr>
              <a:t>In your finder home directory, press (command + shift + .) This will reveal all hidden folders and files. You can reverse this by using the same keyboard shortcut again.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1500" dirty="0" smtClean="0">
                <a:solidFill>
                  <a:schemeClr val="tx1"/>
                </a:solidFill>
              </a:rPr>
              <a:t>create a folder called “.spark” and move the unzipped Spark folder into it.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1500" dirty="0" smtClean="0">
                <a:solidFill>
                  <a:schemeClr val="tx1"/>
                </a:solidFill>
              </a:rPr>
              <a:t>Right click (ctrl + click) onto the spark folder and click on “copy spark as pathname)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1500" dirty="0" smtClean="0">
                <a:solidFill>
                  <a:schemeClr val="tx1"/>
                </a:solidFill>
              </a:rPr>
              <a:t>Go back to your </a:t>
            </a:r>
            <a:r>
              <a:rPr lang="en-GB" sz="1500" dirty="0" err="1" smtClean="0">
                <a:solidFill>
                  <a:schemeClr val="tx1"/>
                </a:solidFill>
              </a:rPr>
              <a:t>homedirectory</a:t>
            </a:r>
            <a:r>
              <a:rPr lang="en-GB" sz="1500" dirty="0" smtClean="0">
                <a:solidFill>
                  <a:schemeClr val="tx1"/>
                </a:solidFill>
              </a:rPr>
              <a:t> and open the file called “.</a:t>
            </a:r>
            <a:r>
              <a:rPr lang="en-GB" sz="1500" dirty="0" err="1" smtClean="0">
                <a:solidFill>
                  <a:schemeClr val="tx1"/>
                </a:solidFill>
              </a:rPr>
              <a:t>bash_profile</a:t>
            </a:r>
            <a:r>
              <a:rPr lang="en-GB" sz="1500" dirty="0" smtClean="0">
                <a:solidFill>
                  <a:schemeClr val="tx1"/>
                </a:solidFill>
              </a:rPr>
              <a:t>”. This will open the file in </a:t>
            </a:r>
            <a:r>
              <a:rPr lang="en-GB" sz="1500" dirty="0" err="1" smtClean="0">
                <a:solidFill>
                  <a:schemeClr val="tx1"/>
                </a:solidFill>
              </a:rPr>
              <a:t>textedit</a:t>
            </a:r>
            <a:r>
              <a:rPr lang="en-GB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7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1500" dirty="0" smtClean="0">
                <a:solidFill>
                  <a:schemeClr val="tx1"/>
                </a:solidFill>
              </a:rPr>
              <a:t>In the file, add the following lines, thereby replacing “YOUR_FILEPATH” with the </a:t>
            </a:r>
            <a:r>
              <a:rPr lang="en-GB" sz="1500" dirty="0" err="1" smtClean="0">
                <a:solidFill>
                  <a:schemeClr val="tx1"/>
                </a:solidFill>
              </a:rPr>
              <a:t>filepath</a:t>
            </a:r>
            <a:r>
              <a:rPr lang="en-GB" sz="1500" dirty="0" smtClean="0">
                <a:solidFill>
                  <a:schemeClr val="tx1"/>
                </a:solidFill>
              </a:rPr>
              <a:t> of </a:t>
            </a:r>
            <a:r>
              <a:rPr lang="en-GB" sz="1500" dirty="0">
                <a:solidFill>
                  <a:schemeClr val="tx1"/>
                </a:solidFill>
              </a:rPr>
              <a:t>the spark folder you just </a:t>
            </a:r>
            <a:r>
              <a:rPr lang="en-GB" sz="1500" dirty="0" smtClean="0">
                <a:solidFill>
                  <a:schemeClr val="tx1"/>
                </a:solidFill>
              </a:rPr>
              <a:t>copied:</a:t>
            </a:r>
            <a:br>
              <a:rPr lang="en-GB" sz="1500" dirty="0" smtClean="0">
                <a:solidFill>
                  <a:schemeClr val="tx1"/>
                </a:solidFill>
              </a:rPr>
            </a:br>
            <a:r>
              <a:rPr lang="en-GB" sz="1300" i="1" dirty="0"/>
              <a:t>export </a:t>
            </a:r>
            <a:r>
              <a:rPr lang="en-GB" sz="1300" i="1" dirty="0" smtClean="0"/>
              <a:t>SPARK_HOME=</a:t>
            </a:r>
            <a:r>
              <a:rPr lang="en-GB" sz="1300" b="1" i="1" dirty="0" smtClean="0"/>
              <a:t>YOUR_FILEPATH</a:t>
            </a:r>
            <a:r>
              <a:rPr lang="en-GB" sz="1300" i="1" dirty="0" smtClean="0"/>
              <a:t/>
            </a:r>
            <a:br>
              <a:rPr lang="en-GB" sz="1300" i="1" dirty="0" smtClean="0"/>
            </a:br>
            <a:r>
              <a:rPr lang="en-GB" sz="1300" i="1" dirty="0" smtClean="0"/>
              <a:t>export </a:t>
            </a:r>
            <a:r>
              <a:rPr lang="en-GB" sz="1300" i="1" dirty="0"/>
              <a:t>PATH=$PATH:$SPARK_HOME/bin</a:t>
            </a:r>
            <a:endParaRPr lang="en-GB" sz="13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8" y="452398"/>
            <a:ext cx="4826622" cy="2863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3" y="3428999"/>
            <a:ext cx="4949712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 smtClean="0"/>
              <a:t>4. Making the </a:t>
            </a:r>
            <a:r>
              <a:rPr lang="en-GB" dirty="0" err="1" smtClean="0"/>
              <a:t>Jupyter</a:t>
            </a:r>
            <a:r>
              <a:rPr lang="en-GB" dirty="0" smtClean="0"/>
              <a:t> 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In the same .</a:t>
            </a:r>
            <a:r>
              <a:rPr lang="en-GB" sz="1500" dirty="0" err="1" smtClean="0">
                <a:solidFill>
                  <a:schemeClr val="tx1"/>
                </a:solidFill>
              </a:rPr>
              <a:t>bash_profile</a:t>
            </a:r>
            <a:r>
              <a:rPr lang="en-GB" sz="1500" dirty="0" smtClean="0">
                <a:solidFill>
                  <a:schemeClr val="tx1"/>
                </a:solidFill>
              </a:rPr>
              <a:t> file, add </a:t>
            </a:r>
            <a:r>
              <a:rPr lang="en-GB" sz="1500" dirty="0">
                <a:solidFill>
                  <a:schemeClr val="tx1"/>
                </a:solidFill>
              </a:rPr>
              <a:t>the following two lines</a:t>
            </a:r>
            <a:r>
              <a:rPr lang="en-GB" sz="1500" dirty="0" smtClean="0">
                <a:solidFill>
                  <a:schemeClr val="tx1"/>
                </a:solidFill>
              </a:rPr>
              <a:t>:</a:t>
            </a:r>
            <a:br>
              <a:rPr lang="en-GB" sz="1500" dirty="0" smtClean="0">
                <a:solidFill>
                  <a:schemeClr val="tx1"/>
                </a:solidFill>
              </a:rPr>
            </a:br>
            <a:r>
              <a:rPr lang="en-GB" sz="1200" i="1" dirty="0" smtClean="0">
                <a:solidFill>
                  <a:schemeClr val="tx1"/>
                </a:solidFill>
              </a:rPr>
              <a:t>export PYSPARK_DRIVER_PYTHON=</a:t>
            </a:r>
            <a:r>
              <a:rPr lang="en-GB" sz="1200" i="1" dirty="0" err="1" smtClean="0">
                <a:solidFill>
                  <a:schemeClr val="tx1"/>
                </a:solidFill>
              </a:rPr>
              <a:t>jupyter</a:t>
            </a:r>
            <a:r>
              <a:rPr lang="en-GB" sz="1200" i="1" dirty="0">
                <a:solidFill>
                  <a:schemeClr val="tx1"/>
                </a:solidFill>
              </a:rPr>
              <a:t/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smtClean="0">
                <a:solidFill>
                  <a:schemeClr val="tx1"/>
                </a:solidFill>
              </a:rPr>
              <a:t>export </a:t>
            </a:r>
            <a:r>
              <a:rPr lang="en-GB" sz="1200" i="1" dirty="0">
                <a:solidFill>
                  <a:schemeClr val="tx1"/>
                </a:solidFill>
              </a:rPr>
              <a:t>PYSPARK_DRIVER_PYTHON_OPTS=</a:t>
            </a:r>
            <a:r>
              <a:rPr lang="en-GB" sz="1200" i="1" dirty="0" smtClean="0">
                <a:solidFill>
                  <a:schemeClr val="tx1"/>
                </a:solidFill>
              </a:rPr>
              <a:t>'notebook’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Save the .</a:t>
            </a:r>
            <a:r>
              <a:rPr lang="en-GB" sz="1500" dirty="0" err="1" smtClean="0">
                <a:solidFill>
                  <a:schemeClr val="tx1"/>
                </a:solidFill>
              </a:rPr>
              <a:t>bash_profile</a:t>
            </a:r>
            <a:r>
              <a:rPr lang="en-GB" sz="1500" dirty="0" smtClean="0">
                <a:solidFill>
                  <a:schemeClr val="tx1"/>
                </a:solidFill>
              </a:rPr>
              <a:t> file and open terminal. If you had it open already, quit it (command + Q) and re-open it so it can re-load the .</a:t>
            </a:r>
            <a:r>
              <a:rPr lang="en-GB" sz="1500" dirty="0" err="1" smtClean="0">
                <a:solidFill>
                  <a:schemeClr val="tx1"/>
                </a:solidFill>
              </a:rPr>
              <a:t>bash_profile</a:t>
            </a:r>
            <a:r>
              <a:rPr lang="en-GB" sz="1500" dirty="0" smtClean="0">
                <a:solidFill>
                  <a:schemeClr val="tx1"/>
                </a:solidFill>
              </a:rPr>
              <a:t> file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Enter </a:t>
            </a:r>
            <a:r>
              <a:rPr lang="en-GB" sz="1500" i="1" dirty="0" err="1" smtClean="0">
                <a:solidFill>
                  <a:schemeClr val="tx1"/>
                </a:solidFill>
              </a:rPr>
              <a:t>pyspark</a:t>
            </a:r>
            <a:r>
              <a:rPr lang="en-GB" sz="1500" dirty="0" smtClean="0">
                <a:solidFill>
                  <a:schemeClr val="tx1"/>
                </a:solidFill>
              </a:rPr>
              <a:t> in the terminal, this opens a new </a:t>
            </a:r>
            <a:r>
              <a:rPr lang="en-GB" sz="1500" dirty="0" err="1" smtClean="0">
                <a:solidFill>
                  <a:schemeClr val="tx1"/>
                </a:solidFill>
              </a:rPr>
              <a:t>Jupyter</a:t>
            </a:r>
            <a:r>
              <a:rPr lang="en-GB" sz="1500" dirty="0" smtClean="0">
                <a:solidFill>
                  <a:schemeClr val="tx1"/>
                </a:solidFill>
              </a:rPr>
              <a:t> Notebook with a spark connection.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500" dirty="0" smtClean="0">
                <a:solidFill>
                  <a:schemeClr val="tx1"/>
                </a:solidFill>
              </a:rPr>
              <a:t>Test whether the installation is successful by running the code on the next slide</a:t>
            </a:r>
            <a:endParaRPr lang="en-GB" sz="15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" y="242202"/>
            <a:ext cx="4975431" cy="331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0" y="3501297"/>
            <a:ext cx="4616931" cy="28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snippet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smtClean="0"/>
              <a:t>random</a:t>
            </a:r>
          </a:p>
          <a:p>
            <a:pPr marL="0" indent="0">
              <a:buNone/>
            </a:pPr>
            <a:r>
              <a:rPr lang="en-GB" dirty="0" err="1" smtClean="0"/>
              <a:t>num_samples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10000000</a:t>
            </a:r>
          </a:p>
          <a:p>
            <a:pPr marL="0" indent="0">
              <a:buNone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inside(p):     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x</a:t>
            </a:r>
            <a:r>
              <a:rPr lang="en-GB" dirty="0"/>
              <a:t>, y = </a:t>
            </a:r>
            <a:r>
              <a:rPr lang="en-GB" dirty="0" err="1"/>
              <a:t>random.random</a:t>
            </a:r>
            <a:r>
              <a:rPr lang="en-GB" dirty="0"/>
              <a:t>(), </a:t>
            </a:r>
            <a:r>
              <a:rPr lang="en-GB" dirty="0" err="1"/>
              <a:t>random.random</a:t>
            </a:r>
            <a:r>
              <a:rPr lang="en-GB" dirty="0"/>
              <a:t>() 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return </a:t>
            </a:r>
            <a:r>
              <a:rPr lang="en-GB" dirty="0"/>
              <a:t>x*x + y*y &lt; </a:t>
            </a:r>
            <a:r>
              <a:rPr lang="en-GB" dirty="0" smtClean="0"/>
              <a:t>1</a:t>
            </a:r>
          </a:p>
          <a:p>
            <a:pPr marL="0" indent="0">
              <a:buNone/>
            </a:pPr>
            <a:r>
              <a:rPr lang="en-GB" dirty="0" smtClean="0"/>
              <a:t>count </a:t>
            </a:r>
            <a:r>
              <a:rPr lang="en-GB" dirty="0"/>
              <a:t>= </a:t>
            </a:r>
            <a:r>
              <a:rPr lang="en-GB" dirty="0" err="1"/>
              <a:t>sc.parallelize</a:t>
            </a:r>
            <a:r>
              <a:rPr lang="en-GB" dirty="0"/>
              <a:t>(range(0, </a:t>
            </a:r>
            <a:r>
              <a:rPr lang="en-GB" dirty="0" err="1"/>
              <a:t>num_samples</a:t>
            </a:r>
            <a:r>
              <a:rPr lang="en-GB" dirty="0"/>
              <a:t>)).filter(inside).count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pi </a:t>
            </a:r>
            <a:r>
              <a:rPr lang="en-GB" dirty="0"/>
              <a:t>= 4 * count / </a:t>
            </a:r>
            <a:r>
              <a:rPr lang="en-GB" dirty="0" err="1" smtClean="0"/>
              <a:t>num_samples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print(pi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126</TotalTime>
  <Words>297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Mangal</vt:lpstr>
      <vt:lpstr>Arial</vt:lpstr>
      <vt:lpstr>Parcel</vt:lpstr>
      <vt:lpstr>Installing Pyspark</vt:lpstr>
      <vt:lpstr>1. Python</vt:lpstr>
      <vt:lpstr>2. Jupyter</vt:lpstr>
      <vt:lpstr>3. Java installation</vt:lpstr>
      <vt:lpstr>4. Download Spark</vt:lpstr>
      <vt:lpstr>4. Installing Spark</vt:lpstr>
      <vt:lpstr>4. Making the Jupyter connection</vt:lpstr>
      <vt:lpstr>Code snippet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ƒ</dc:title>
  <dc:creator>Dominique Paul</dc:creator>
  <cp:lastModifiedBy>Dominique Paul</cp:lastModifiedBy>
  <cp:revision>13</cp:revision>
  <dcterms:created xsi:type="dcterms:W3CDTF">2018-09-23T20:23:13Z</dcterms:created>
  <dcterms:modified xsi:type="dcterms:W3CDTF">2018-09-23T22:30:07Z</dcterms:modified>
</cp:coreProperties>
</file>