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3"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42"/>
    <p:restoredTop sz="94674"/>
  </p:normalViewPr>
  <p:slideViewPr>
    <p:cSldViewPr snapToGrid="0" snapToObjects="1" showGuides="1">
      <p:cViewPr>
        <p:scale>
          <a:sx n="114" d="100"/>
          <a:sy n="114" d="100"/>
        </p:scale>
        <p:origin x="144" y="3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B70A02-FD9D-5B43-8D00-4D5443B6A2A2}" type="datetimeFigureOut">
              <a:rPr lang="en-GB" smtClean="0"/>
              <a:t>28/10/2018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E80269-7E87-0740-9FA0-0F97F55C8CFC}" type="slidenum">
              <a:rPr lang="en-GB" smtClean="0"/>
              <a:t>‹#›</a:t>
            </a:fld>
            <a:endParaRPr lang="en-GB"/>
          </a:p>
        </p:txBody>
      </p:sp>
    </p:spTree>
    <p:extLst>
      <p:ext uri="{BB962C8B-B14F-4D97-AF65-F5344CB8AC3E}">
        <p14:creationId xmlns:p14="http://schemas.microsoft.com/office/powerpoint/2010/main" val="1119902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error message</a:t>
            </a:r>
            <a:endParaRPr lang="en-GB" dirty="0"/>
          </a:p>
        </p:txBody>
      </p:sp>
      <p:sp>
        <p:nvSpPr>
          <p:cNvPr id="4" name="Slide Number Placeholder 3"/>
          <p:cNvSpPr>
            <a:spLocks noGrp="1"/>
          </p:cNvSpPr>
          <p:nvPr>
            <p:ph type="sldNum" sz="quarter" idx="10"/>
          </p:nvPr>
        </p:nvSpPr>
        <p:spPr/>
        <p:txBody>
          <a:bodyPr/>
          <a:lstStyle/>
          <a:p>
            <a:fld id="{AAE80269-7E87-0740-9FA0-0F97F55C8CFC}" type="slidenum">
              <a:rPr lang="en-GB" smtClean="0"/>
              <a:t>5</a:t>
            </a:fld>
            <a:endParaRPr lang="en-GB"/>
          </a:p>
        </p:txBody>
      </p:sp>
    </p:spTree>
    <p:extLst>
      <p:ext uri="{BB962C8B-B14F-4D97-AF65-F5344CB8AC3E}">
        <p14:creationId xmlns:p14="http://schemas.microsoft.com/office/powerpoint/2010/main" val="1818807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error message</a:t>
            </a:r>
          </a:p>
        </p:txBody>
      </p:sp>
      <p:sp>
        <p:nvSpPr>
          <p:cNvPr id="4" name="Slide Number Placeholder 3"/>
          <p:cNvSpPr>
            <a:spLocks noGrp="1"/>
          </p:cNvSpPr>
          <p:nvPr>
            <p:ph type="sldNum" sz="quarter" idx="10"/>
          </p:nvPr>
        </p:nvSpPr>
        <p:spPr/>
        <p:txBody>
          <a:bodyPr/>
          <a:lstStyle/>
          <a:p>
            <a:fld id="{AAE80269-7E87-0740-9FA0-0F97F55C8CFC}" type="slidenum">
              <a:rPr lang="en-GB" smtClean="0"/>
              <a:t>6</a:t>
            </a:fld>
            <a:endParaRPr lang="en-GB"/>
          </a:p>
        </p:txBody>
      </p:sp>
    </p:spTree>
    <p:extLst>
      <p:ext uri="{BB962C8B-B14F-4D97-AF65-F5344CB8AC3E}">
        <p14:creationId xmlns:p14="http://schemas.microsoft.com/office/powerpoint/2010/main" val="50178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A1CC28E-3EE7-5E44-A001-6066E957B45D}" type="datetimeFigureOut">
              <a:rPr lang="en-GB" smtClean="0"/>
              <a:t>28/10/2018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687F688-11B8-964D-90C3-C1501B8A5BFF}"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1CC28E-3EE7-5E44-A001-6066E957B45D}" type="datetimeFigureOut">
              <a:rPr lang="en-GB" smtClean="0"/>
              <a:t>28/10/2018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87F688-11B8-964D-90C3-C1501B8A5BFF}"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1CC28E-3EE7-5E44-A001-6066E957B45D}" type="datetimeFigureOut">
              <a:rPr lang="en-GB" smtClean="0"/>
              <a:t>28/10/2018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87F688-11B8-964D-90C3-C1501B8A5BFF}"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1CC28E-3EE7-5E44-A001-6066E957B45D}" type="datetimeFigureOut">
              <a:rPr lang="en-GB" smtClean="0"/>
              <a:t>28/10/2018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687F688-11B8-964D-90C3-C1501B8A5BFF}"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A1CC28E-3EE7-5E44-A001-6066E957B45D}" type="datetimeFigureOut">
              <a:rPr lang="en-GB" smtClean="0"/>
              <a:t>28/10/2018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687F688-11B8-964D-90C3-C1501B8A5BFF}"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DA1CC28E-3EE7-5E44-A001-6066E957B45D}" type="datetimeFigureOut">
              <a:rPr lang="en-GB" smtClean="0"/>
              <a:t>28/10/2018</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F687F688-11B8-964D-90C3-C1501B8A5BFF}"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A1CC28E-3EE7-5E44-A001-6066E957B45D}" type="datetimeFigureOut">
              <a:rPr lang="en-GB" smtClean="0"/>
              <a:t>28/10/2018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687F688-11B8-964D-90C3-C1501B8A5BFF}" type="slidenum">
              <a:rPr lang="en-GB" smtClean="0"/>
              <a:t>‹#›</a:t>
            </a:fld>
            <a:endParaRPr lang="en-GB"/>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1CC28E-3EE7-5E44-A001-6066E957B45D}" type="datetimeFigureOut">
              <a:rPr lang="en-GB" smtClean="0"/>
              <a:t>28/10/2018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687F688-11B8-964D-90C3-C1501B8A5BFF}"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CC28E-3EE7-5E44-A001-6066E957B45D}" type="datetimeFigureOut">
              <a:rPr lang="en-GB" smtClean="0"/>
              <a:t>28/10/2018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687F688-11B8-964D-90C3-C1501B8A5BFF}"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DA1CC28E-3EE7-5E44-A001-6066E957B45D}" type="datetimeFigureOut">
              <a:rPr lang="en-GB" smtClean="0"/>
              <a:t>28/10/2018</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F687F688-11B8-964D-90C3-C1501B8A5BFF}"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A1CC28E-3EE7-5E44-A001-6066E957B45D}" type="datetimeFigureOut">
              <a:rPr lang="en-GB" smtClean="0"/>
              <a:t>28/10/2018</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F687F688-11B8-964D-90C3-C1501B8A5BFF}"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A1CC28E-3EE7-5E44-A001-6066E957B45D}" type="datetimeFigureOut">
              <a:rPr lang="en-GB" smtClean="0"/>
              <a:t>28/10/2018</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687F688-11B8-964D-90C3-C1501B8A5BFF}" type="slidenum">
              <a:rPr lang="en-GB" smtClean="0"/>
              <a:t>‹#›</a:t>
            </a:fld>
            <a:endParaRPr lang="en-GB"/>
          </a:p>
        </p:txBody>
      </p:sp>
    </p:spTree>
    <p:extLst>
      <p:ext uri="{BB962C8B-B14F-4D97-AF65-F5344CB8AC3E}">
        <p14:creationId xmlns:p14="http://schemas.microsoft.com/office/powerpoint/2010/main" val="1407573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loud.google.com/" TargetMode="Externa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Running a </a:t>
            </a:r>
            <a:r>
              <a:rPr lang="en-GB" dirty="0" err="1" smtClean="0"/>
              <a:t>Pyspark</a:t>
            </a:r>
            <a:r>
              <a:rPr lang="en-GB" dirty="0" smtClean="0"/>
              <a:t> cluster on a server</a:t>
            </a:r>
            <a:endParaRPr lang="en-GB" dirty="0"/>
          </a:p>
        </p:txBody>
      </p:sp>
      <p:sp>
        <p:nvSpPr>
          <p:cNvPr id="3" name="Subtitle 2"/>
          <p:cNvSpPr>
            <a:spLocks noGrp="1"/>
          </p:cNvSpPr>
          <p:nvPr>
            <p:ph type="subTitle" idx="1"/>
          </p:nvPr>
        </p:nvSpPr>
        <p:spPr/>
        <p:txBody>
          <a:bodyPr/>
          <a:lstStyle/>
          <a:p>
            <a:r>
              <a:rPr lang="en-GB" dirty="0" smtClean="0"/>
              <a:t>This tutorial will show you how to set-up a server cluster with Apache Spark, how to load data into it, and interact with your cluster using a </a:t>
            </a:r>
            <a:r>
              <a:rPr lang="en-GB" dirty="0" err="1" smtClean="0"/>
              <a:t>Jupyter</a:t>
            </a:r>
            <a:r>
              <a:rPr lang="en-GB" dirty="0" smtClean="0"/>
              <a:t> Notebook </a:t>
            </a:r>
            <a:r>
              <a:rPr lang="en-GB" dirty="0" err="1" smtClean="0"/>
              <a:t>PySpark</a:t>
            </a:r>
            <a:r>
              <a:rPr lang="en-GB" dirty="0" smtClean="0"/>
              <a:t> interface</a:t>
            </a:r>
            <a:endParaRPr lang="en-GB" dirty="0"/>
          </a:p>
        </p:txBody>
      </p:sp>
    </p:spTree>
    <p:extLst>
      <p:ext uri="{BB962C8B-B14F-4D97-AF65-F5344CB8AC3E}">
        <p14:creationId xmlns:p14="http://schemas.microsoft.com/office/powerpoint/2010/main" val="2032581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660E788-AFA9-4A1B-9991-6AA74632A1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GB" dirty="0" smtClean="0">
                <a:solidFill>
                  <a:schemeClr val="bg1"/>
                </a:solidFill>
              </a:rPr>
              <a:t>4. Done</a:t>
            </a:r>
            <a:endParaRPr lang="en-GB" dirty="0">
              <a:solidFill>
                <a:schemeClr val="bg1"/>
              </a:solidFill>
            </a:endParaRPr>
          </a:p>
        </p:txBody>
      </p:sp>
      <p:sp>
        <p:nvSpPr>
          <p:cNvPr id="3" name="Content Placeholder 2"/>
          <p:cNvSpPr>
            <a:spLocks noGrp="1"/>
          </p:cNvSpPr>
          <p:nvPr>
            <p:ph idx="1"/>
          </p:nvPr>
        </p:nvSpPr>
        <p:spPr>
          <a:xfrm>
            <a:off x="643468" y="2638044"/>
            <a:ext cx="3363974" cy="3415622"/>
          </a:xfrm>
        </p:spPr>
        <p:txBody>
          <a:bodyPr>
            <a:normAutofit/>
          </a:bodyPr>
          <a:lstStyle/>
          <a:p>
            <a:r>
              <a:rPr lang="en-GB" dirty="0" smtClean="0">
                <a:solidFill>
                  <a:schemeClr val="bg1"/>
                </a:solidFill>
              </a:rPr>
              <a:t>You can now use a regular </a:t>
            </a:r>
            <a:r>
              <a:rPr lang="en-GB" dirty="0" err="1" smtClean="0">
                <a:solidFill>
                  <a:schemeClr val="bg1"/>
                </a:solidFill>
              </a:rPr>
              <a:t>Jupyter</a:t>
            </a:r>
            <a:r>
              <a:rPr lang="en-GB" dirty="0" smtClean="0">
                <a:solidFill>
                  <a:schemeClr val="bg1"/>
                </a:solidFill>
              </a:rPr>
              <a:t> Notebook interface for working with </a:t>
            </a:r>
            <a:r>
              <a:rPr lang="en-GB" dirty="0" err="1" smtClean="0">
                <a:solidFill>
                  <a:schemeClr val="bg1"/>
                </a:solidFill>
              </a:rPr>
              <a:t>PySpark</a:t>
            </a:r>
            <a:endParaRPr lang="en-GB" dirty="0" smtClean="0">
              <a:solidFill>
                <a:schemeClr val="bg1"/>
              </a:solidFill>
            </a:endParaRPr>
          </a:p>
          <a:p>
            <a:r>
              <a:rPr lang="en-GB" dirty="0" smtClean="0">
                <a:solidFill>
                  <a:schemeClr val="bg1"/>
                </a:solidFill>
              </a:rPr>
              <a:t>Note: even though not covered specifically your your cluster comes with a storage bucket upon instantiation. You can upload data into this bucket and load it in your notebook</a:t>
            </a:r>
            <a:endParaRPr lang="en-GB" dirty="0">
              <a:solidFill>
                <a:schemeClr val="bg1"/>
              </a:solidFill>
            </a:endParaRPr>
          </a:p>
        </p:txBody>
      </p:sp>
      <p:pic>
        <p:nvPicPr>
          <p:cNvPr id="4" name="Picture 3"/>
          <p:cNvPicPr>
            <a:picLocks noChangeAspect="1"/>
          </p:cNvPicPr>
          <p:nvPr/>
        </p:nvPicPr>
        <p:blipFill>
          <a:blip r:embed="rId2"/>
          <a:stretch>
            <a:fillRect/>
          </a:stretch>
        </p:blipFill>
        <p:spPr>
          <a:xfrm>
            <a:off x="5297763" y="1512403"/>
            <a:ext cx="6250769" cy="3672326"/>
          </a:xfrm>
          <a:prstGeom prst="rect">
            <a:avLst/>
          </a:prstGeom>
        </p:spPr>
      </p:pic>
    </p:spTree>
    <p:extLst>
      <p:ext uri="{BB962C8B-B14F-4D97-AF65-F5344CB8AC3E}">
        <p14:creationId xmlns:p14="http://schemas.microsoft.com/office/powerpoint/2010/main" val="3096890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 xmlns:a16="http://schemas.microsoft.com/office/drawing/2014/main" id="{1660E788-AFA9-4A1B-9991-6AA74632A1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867D4867-5BA7-4462-B2F6-A23F4A622A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GB">
                <a:solidFill>
                  <a:schemeClr val="bg1"/>
                </a:solidFill>
              </a:rPr>
              <a:t>4. Deletion</a:t>
            </a:r>
          </a:p>
        </p:txBody>
      </p:sp>
      <p:sp>
        <p:nvSpPr>
          <p:cNvPr id="3" name="Content Placeholder 2"/>
          <p:cNvSpPr>
            <a:spLocks noGrp="1"/>
          </p:cNvSpPr>
          <p:nvPr>
            <p:ph idx="1"/>
          </p:nvPr>
        </p:nvSpPr>
        <p:spPr>
          <a:xfrm>
            <a:off x="643468" y="2638044"/>
            <a:ext cx="3363974" cy="3415622"/>
          </a:xfrm>
        </p:spPr>
        <p:txBody>
          <a:bodyPr>
            <a:normAutofit/>
          </a:bodyPr>
          <a:lstStyle/>
          <a:p>
            <a:r>
              <a:rPr lang="en-GB">
                <a:solidFill>
                  <a:schemeClr val="bg1"/>
                </a:solidFill>
              </a:rPr>
              <a:t>Don’t remember to use your cluster when finished to avoid incurring high costs despite not using it. </a:t>
            </a:r>
          </a:p>
          <a:p>
            <a:r>
              <a:rPr lang="en-GB">
                <a:solidFill>
                  <a:schemeClr val="bg1"/>
                </a:solidFill>
              </a:rPr>
              <a:t>Open the menu and click on the Dataproc item</a:t>
            </a:r>
          </a:p>
          <a:p>
            <a:r>
              <a:rPr lang="en-GB">
                <a:solidFill>
                  <a:schemeClr val="bg1"/>
                </a:solidFill>
              </a:rPr>
              <a:t>Select your cluster on the left and press ”Delete” in the top menu</a:t>
            </a:r>
          </a:p>
          <a:p>
            <a:r>
              <a:rPr lang="en-GB">
                <a:solidFill>
                  <a:schemeClr val="bg1"/>
                </a:solidFill>
              </a:rPr>
              <a:t>Confirm</a:t>
            </a:r>
          </a:p>
        </p:txBody>
      </p:sp>
      <p:pic>
        <p:nvPicPr>
          <p:cNvPr id="5" name="Picture 4"/>
          <p:cNvPicPr>
            <a:picLocks noChangeAspect="1"/>
          </p:cNvPicPr>
          <p:nvPr/>
        </p:nvPicPr>
        <p:blipFill>
          <a:blip r:embed="rId2"/>
          <a:stretch>
            <a:fillRect/>
          </a:stretch>
        </p:blipFill>
        <p:spPr>
          <a:xfrm>
            <a:off x="5297763" y="1512403"/>
            <a:ext cx="6250769" cy="3672326"/>
          </a:xfrm>
          <a:prstGeom prst="rect">
            <a:avLst/>
          </a:prstGeom>
        </p:spPr>
      </p:pic>
    </p:spTree>
    <p:extLst>
      <p:ext uri="{BB962C8B-B14F-4D97-AF65-F5344CB8AC3E}">
        <p14:creationId xmlns:p14="http://schemas.microsoft.com/office/powerpoint/2010/main" val="124047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uploading data to </a:t>
            </a:r>
            <a:r>
              <a:rPr lang="en-GB" dirty="0" err="1" smtClean="0"/>
              <a:t>gcp</a:t>
            </a:r>
            <a:endParaRPr lang="en-GB" dirty="0"/>
          </a:p>
        </p:txBody>
      </p:sp>
      <p:sp>
        <p:nvSpPr>
          <p:cNvPr id="3" name="Subtitle 2"/>
          <p:cNvSpPr>
            <a:spLocks noGrp="1"/>
          </p:cNvSpPr>
          <p:nvPr>
            <p:ph type="subTitle" idx="1"/>
          </p:nvPr>
        </p:nvSpPr>
        <p:spPr/>
        <p:txBody>
          <a:bodyPr/>
          <a:lstStyle/>
          <a:p>
            <a:r>
              <a:rPr lang="en-GB" dirty="0" smtClean="0"/>
              <a:t>This section will explain how to upload data into a Google Cloud Platform storage bucket and read it from a </a:t>
            </a:r>
            <a:r>
              <a:rPr lang="en-GB" dirty="0" err="1" smtClean="0"/>
              <a:t>PySpark</a:t>
            </a:r>
            <a:r>
              <a:rPr lang="en-GB" dirty="0" smtClean="0"/>
              <a:t> script</a:t>
            </a:r>
            <a:endParaRPr lang="en-GB" dirty="0"/>
          </a:p>
        </p:txBody>
      </p:sp>
    </p:spTree>
    <p:extLst>
      <p:ext uri="{BB962C8B-B14F-4D97-AF65-F5344CB8AC3E}">
        <p14:creationId xmlns:p14="http://schemas.microsoft.com/office/powerpoint/2010/main" val="1308745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660E788-AFA9-4A1B-9991-6AA74632A1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GB" dirty="0" smtClean="0">
                <a:solidFill>
                  <a:schemeClr val="bg1"/>
                </a:solidFill>
              </a:rPr>
              <a:t>1. Uploading Data</a:t>
            </a:r>
            <a:endParaRPr lang="en-GB" dirty="0">
              <a:solidFill>
                <a:schemeClr val="bg1"/>
              </a:solidFill>
            </a:endParaRPr>
          </a:p>
        </p:txBody>
      </p:sp>
      <p:sp>
        <p:nvSpPr>
          <p:cNvPr id="3" name="Content Placeholder 2"/>
          <p:cNvSpPr>
            <a:spLocks noGrp="1"/>
          </p:cNvSpPr>
          <p:nvPr>
            <p:ph idx="1"/>
          </p:nvPr>
        </p:nvSpPr>
        <p:spPr>
          <a:xfrm>
            <a:off x="643468" y="2638044"/>
            <a:ext cx="3363974" cy="3415622"/>
          </a:xfrm>
        </p:spPr>
        <p:txBody>
          <a:bodyPr>
            <a:normAutofit/>
          </a:bodyPr>
          <a:lstStyle/>
          <a:p>
            <a:r>
              <a:rPr lang="en-GB" dirty="0" smtClean="0">
                <a:solidFill>
                  <a:schemeClr val="bg1"/>
                </a:solidFill>
              </a:rPr>
              <a:t>Open your GCP console, navigate to the hamburger menu and click on “Storage”</a:t>
            </a:r>
            <a:endParaRPr lang="en-GB" dirty="0">
              <a:solidFill>
                <a:schemeClr val="bg1"/>
              </a:solidFill>
            </a:endParaRPr>
          </a:p>
        </p:txBody>
      </p:sp>
      <p:pic>
        <p:nvPicPr>
          <p:cNvPr id="4" name="Picture 3"/>
          <p:cNvPicPr>
            <a:picLocks noChangeAspect="1"/>
          </p:cNvPicPr>
          <p:nvPr/>
        </p:nvPicPr>
        <p:blipFill>
          <a:blip r:embed="rId2"/>
          <a:stretch>
            <a:fillRect/>
          </a:stretch>
        </p:blipFill>
        <p:spPr>
          <a:xfrm>
            <a:off x="5893880" y="643467"/>
            <a:ext cx="5058535" cy="5410199"/>
          </a:xfrm>
          <a:prstGeom prst="rect">
            <a:avLst/>
          </a:prstGeom>
        </p:spPr>
      </p:pic>
    </p:spTree>
    <p:extLst>
      <p:ext uri="{BB962C8B-B14F-4D97-AF65-F5344CB8AC3E}">
        <p14:creationId xmlns:p14="http://schemas.microsoft.com/office/powerpoint/2010/main" val="1511981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660E788-AFA9-4A1B-9991-6AA74632A1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GB" dirty="0">
                <a:solidFill>
                  <a:schemeClr val="bg1"/>
                </a:solidFill>
              </a:rPr>
              <a:t>1. Uploading Data</a:t>
            </a:r>
            <a:endParaRPr lang="en-GB" dirty="0">
              <a:solidFill>
                <a:schemeClr val="bg1"/>
              </a:solidFill>
            </a:endParaRPr>
          </a:p>
        </p:txBody>
      </p:sp>
      <p:sp>
        <p:nvSpPr>
          <p:cNvPr id="3" name="Content Placeholder 2"/>
          <p:cNvSpPr>
            <a:spLocks noGrp="1"/>
          </p:cNvSpPr>
          <p:nvPr>
            <p:ph idx="1"/>
          </p:nvPr>
        </p:nvSpPr>
        <p:spPr>
          <a:xfrm>
            <a:off x="643468" y="2638044"/>
            <a:ext cx="3363974" cy="3415622"/>
          </a:xfrm>
        </p:spPr>
        <p:txBody>
          <a:bodyPr>
            <a:normAutofit fontScale="92500" lnSpcReduction="10000"/>
          </a:bodyPr>
          <a:lstStyle/>
          <a:p>
            <a:r>
              <a:rPr lang="en-GB" dirty="0" smtClean="0">
                <a:solidFill>
                  <a:schemeClr val="bg1"/>
                </a:solidFill>
              </a:rPr>
              <a:t>You should be seeing a storage bucket that was automatically created when you set up your Spark Cluster. Click on it.</a:t>
            </a:r>
          </a:p>
          <a:p>
            <a:r>
              <a:rPr lang="en-GB" dirty="0" smtClean="0">
                <a:solidFill>
                  <a:schemeClr val="bg1"/>
                </a:solidFill>
              </a:rPr>
              <a:t>As of now, only metafiles and a folder for </a:t>
            </a:r>
            <a:r>
              <a:rPr lang="en-GB" dirty="0" err="1" smtClean="0">
                <a:solidFill>
                  <a:schemeClr val="bg1"/>
                </a:solidFill>
              </a:rPr>
              <a:t>Jupyter</a:t>
            </a:r>
            <a:r>
              <a:rPr lang="en-GB" dirty="0" smtClean="0">
                <a:solidFill>
                  <a:schemeClr val="bg1"/>
                </a:solidFill>
              </a:rPr>
              <a:t> notebooks should be living in your notebook.</a:t>
            </a:r>
          </a:p>
          <a:p>
            <a:r>
              <a:rPr lang="en-GB" dirty="0" smtClean="0">
                <a:solidFill>
                  <a:schemeClr val="bg1"/>
                </a:solidFill>
              </a:rPr>
              <a:t>Click on “U</a:t>
            </a:r>
            <a:r>
              <a:rPr lang="en-GB" dirty="0" smtClean="0">
                <a:solidFill>
                  <a:schemeClr val="bg1"/>
                </a:solidFill>
              </a:rPr>
              <a:t>pload Files” in the top menu and select your file(s) to upload. In our case we will use a csv containing information on Avocado sales in the US</a:t>
            </a:r>
            <a:endParaRPr lang="en-GB" dirty="0">
              <a:solidFill>
                <a:schemeClr val="bg1"/>
              </a:solidFill>
            </a:endParaRPr>
          </a:p>
        </p:txBody>
      </p:sp>
      <p:pic>
        <p:nvPicPr>
          <p:cNvPr id="4" name="Picture 3"/>
          <p:cNvPicPr>
            <a:picLocks noChangeAspect="1"/>
          </p:cNvPicPr>
          <p:nvPr/>
        </p:nvPicPr>
        <p:blipFill>
          <a:blip r:embed="rId2"/>
          <a:stretch>
            <a:fillRect/>
          </a:stretch>
        </p:blipFill>
        <p:spPr>
          <a:xfrm>
            <a:off x="5297763" y="1246745"/>
            <a:ext cx="6250769" cy="4203642"/>
          </a:xfrm>
          <a:prstGeom prst="rect">
            <a:avLst/>
          </a:prstGeom>
        </p:spPr>
      </p:pic>
    </p:spTree>
    <p:extLst>
      <p:ext uri="{BB962C8B-B14F-4D97-AF65-F5344CB8AC3E}">
        <p14:creationId xmlns:p14="http://schemas.microsoft.com/office/powerpoint/2010/main" val="3569313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1660E788-AFA9-4A1B-9991-6AA74632A1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GB" dirty="0">
                <a:solidFill>
                  <a:schemeClr val="bg1"/>
                </a:solidFill>
              </a:rPr>
              <a:t>2. calling the data from a notebook</a:t>
            </a:r>
          </a:p>
        </p:txBody>
      </p:sp>
      <p:sp>
        <p:nvSpPr>
          <p:cNvPr id="3" name="Content Placeholder 2"/>
          <p:cNvSpPr>
            <a:spLocks noGrp="1"/>
          </p:cNvSpPr>
          <p:nvPr>
            <p:ph idx="1"/>
          </p:nvPr>
        </p:nvSpPr>
        <p:spPr>
          <a:xfrm>
            <a:off x="643468" y="2638044"/>
            <a:ext cx="3363974" cy="3415622"/>
          </a:xfrm>
        </p:spPr>
        <p:txBody>
          <a:bodyPr>
            <a:normAutofit/>
          </a:bodyPr>
          <a:lstStyle/>
          <a:p>
            <a:r>
              <a:rPr lang="en-GB" dirty="0">
                <a:solidFill>
                  <a:schemeClr val="bg1"/>
                </a:solidFill>
              </a:rPr>
              <a:t>Open a new </a:t>
            </a:r>
            <a:r>
              <a:rPr lang="en-GB" dirty="0" err="1">
                <a:solidFill>
                  <a:schemeClr val="bg1"/>
                </a:solidFill>
              </a:rPr>
              <a:t>PySpark</a:t>
            </a:r>
            <a:r>
              <a:rPr lang="en-GB" dirty="0">
                <a:solidFill>
                  <a:schemeClr val="bg1"/>
                </a:solidFill>
              </a:rPr>
              <a:t> </a:t>
            </a:r>
            <a:r>
              <a:rPr lang="en-GB" dirty="0" err="1">
                <a:solidFill>
                  <a:schemeClr val="bg1"/>
                </a:solidFill>
              </a:rPr>
              <a:t>Jupyter</a:t>
            </a:r>
            <a:r>
              <a:rPr lang="en-GB" dirty="0">
                <a:solidFill>
                  <a:schemeClr val="bg1"/>
                </a:solidFill>
              </a:rPr>
              <a:t> notebook</a:t>
            </a:r>
          </a:p>
          <a:p>
            <a:r>
              <a:rPr lang="en-GB" dirty="0">
                <a:solidFill>
                  <a:schemeClr val="bg1"/>
                </a:solidFill>
              </a:rPr>
              <a:t>You can access your data under the server file path which consists of the prefix ”</a:t>
            </a:r>
            <a:r>
              <a:rPr lang="en-GB" dirty="0" err="1">
                <a:solidFill>
                  <a:schemeClr val="bg1"/>
                </a:solidFill>
              </a:rPr>
              <a:t>gs</a:t>
            </a:r>
            <a:r>
              <a:rPr lang="en-GB" dirty="0">
                <a:solidFill>
                  <a:schemeClr val="bg1"/>
                </a:solidFill>
              </a:rPr>
              <a:t>://”, your server name and the path of the file in the bucket</a:t>
            </a:r>
          </a:p>
          <a:p>
            <a:r>
              <a:rPr lang="en-GB" dirty="0" smtClean="0">
                <a:solidFill>
                  <a:schemeClr val="bg1"/>
                </a:solidFill>
              </a:rPr>
              <a:t>You </a:t>
            </a:r>
            <a:r>
              <a:rPr lang="en-GB" dirty="0">
                <a:solidFill>
                  <a:schemeClr val="bg1"/>
                </a:solidFill>
              </a:rPr>
              <a:t>can copy your server name from the bucket menu in the “Uploading Data” section</a:t>
            </a:r>
          </a:p>
          <a:p>
            <a:endParaRPr lang="en-GB" dirty="0">
              <a:solidFill>
                <a:schemeClr val="bg1"/>
              </a:solidFill>
            </a:endParaRPr>
          </a:p>
          <a:p>
            <a:endParaRPr lang="en-GB" dirty="0">
              <a:solidFill>
                <a:schemeClr val="bg1"/>
              </a:solidFill>
            </a:endParaRPr>
          </a:p>
          <a:p>
            <a:endParaRPr lang="en-GB" dirty="0">
              <a:solidFill>
                <a:schemeClr val="bg1"/>
              </a:solidFill>
            </a:endParaRPr>
          </a:p>
        </p:txBody>
      </p:sp>
      <p:pic>
        <p:nvPicPr>
          <p:cNvPr id="5" name="Picture 4"/>
          <p:cNvPicPr>
            <a:picLocks noChangeAspect="1"/>
          </p:cNvPicPr>
          <p:nvPr/>
        </p:nvPicPr>
        <p:blipFill>
          <a:blip r:embed="rId2"/>
          <a:stretch>
            <a:fillRect/>
          </a:stretch>
        </p:blipFill>
        <p:spPr>
          <a:xfrm>
            <a:off x="5297763" y="965461"/>
            <a:ext cx="6250769" cy="4766211"/>
          </a:xfrm>
          <a:prstGeom prst="rect">
            <a:avLst/>
          </a:prstGeom>
        </p:spPr>
      </p:pic>
      <p:sp>
        <p:nvSpPr>
          <p:cNvPr id="4" name="Rectangle 3"/>
          <p:cNvSpPr/>
          <p:nvPr/>
        </p:nvSpPr>
        <p:spPr>
          <a:xfrm>
            <a:off x="8080086" y="2765502"/>
            <a:ext cx="1226011" cy="798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79529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660E788-AFA9-4A1B-9991-6AA74632A1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GB" dirty="0">
                <a:solidFill>
                  <a:schemeClr val="bg1"/>
                </a:solidFill>
              </a:rPr>
              <a:t>2. calling the data from a notebook</a:t>
            </a:r>
            <a:endParaRPr lang="en-GB" dirty="0">
              <a:solidFill>
                <a:schemeClr val="bg1"/>
              </a:solidFill>
            </a:endParaRPr>
          </a:p>
        </p:txBody>
      </p:sp>
      <p:sp>
        <p:nvSpPr>
          <p:cNvPr id="3" name="Content Placeholder 2"/>
          <p:cNvSpPr>
            <a:spLocks noGrp="1"/>
          </p:cNvSpPr>
          <p:nvPr>
            <p:ph idx="1"/>
          </p:nvPr>
        </p:nvSpPr>
        <p:spPr>
          <a:xfrm>
            <a:off x="643468" y="2638044"/>
            <a:ext cx="3363974" cy="3415622"/>
          </a:xfrm>
        </p:spPr>
        <p:txBody>
          <a:bodyPr>
            <a:normAutofit/>
          </a:bodyPr>
          <a:lstStyle/>
          <a:p>
            <a:r>
              <a:rPr lang="en-GB" dirty="0" smtClean="0">
                <a:solidFill>
                  <a:schemeClr val="bg1"/>
                </a:solidFill>
              </a:rPr>
              <a:t>You can now access the files at the specified file path with the </a:t>
            </a:r>
            <a:r>
              <a:rPr lang="en-GB" dirty="0" err="1" smtClean="0">
                <a:solidFill>
                  <a:schemeClr val="bg1"/>
                </a:solidFill>
              </a:rPr>
              <a:t>PySpark</a:t>
            </a:r>
            <a:r>
              <a:rPr lang="en-GB" smtClean="0">
                <a:solidFill>
                  <a:schemeClr val="bg1"/>
                </a:solidFill>
              </a:rPr>
              <a:t> commands and use it as intended.</a:t>
            </a:r>
            <a:endParaRPr lang="en-GB" dirty="0">
              <a:solidFill>
                <a:schemeClr val="bg1"/>
              </a:solidFill>
            </a:endParaRPr>
          </a:p>
        </p:txBody>
      </p:sp>
      <p:pic>
        <p:nvPicPr>
          <p:cNvPr id="4" name="Picture 3"/>
          <p:cNvPicPr>
            <a:picLocks noChangeAspect="1"/>
          </p:cNvPicPr>
          <p:nvPr/>
        </p:nvPicPr>
        <p:blipFill>
          <a:blip r:embed="rId2"/>
          <a:stretch>
            <a:fillRect/>
          </a:stretch>
        </p:blipFill>
        <p:spPr>
          <a:xfrm>
            <a:off x="5297763" y="965461"/>
            <a:ext cx="6250769" cy="4766211"/>
          </a:xfrm>
          <a:prstGeom prst="rect">
            <a:avLst/>
          </a:prstGeom>
        </p:spPr>
      </p:pic>
    </p:spTree>
    <p:extLst>
      <p:ext uri="{BB962C8B-B14F-4D97-AF65-F5344CB8AC3E}">
        <p14:creationId xmlns:p14="http://schemas.microsoft.com/office/powerpoint/2010/main" val="109512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1660E788-AFA9-4A1B-9991-6AA74632A1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GB" sz="2600">
                <a:solidFill>
                  <a:schemeClr val="bg1"/>
                </a:solidFill>
              </a:rPr>
              <a:t>Step1: OPen Google cloud platform</a:t>
            </a:r>
          </a:p>
        </p:txBody>
      </p:sp>
      <p:sp>
        <p:nvSpPr>
          <p:cNvPr id="3" name="Content Placeholder 2"/>
          <p:cNvSpPr>
            <a:spLocks noGrp="1"/>
          </p:cNvSpPr>
          <p:nvPr>
            <p:ph idx="1"/>
          </p:nvPr>
        </p:nvSpPr>
        <p:spPr>
          <a:xfrm>
            <a:off x="643468" y="2638044"/>
            <a:ext cx="3363974" cy="3415622"/>
          </a:xfrm>
        </p:spPr>
        <p:txBody>
          <a:bodyPr>
            <a:normAutofit/>
          </a:bodyPr>
          <a:lstStyle/>
          <a:p>
            <a:pPr>
              <a:lnSpc>
                <a:spcPct val="90000"/>
              </a:lnSpc>
            </a:pPr>
            <a:r>
              <a:rPr lang="en-GB" sz="1300" dirty="0">
                <a:solidFill>
                  <a:schemeClr val="bg1"/>
                </a:solidFill>
              </a:rPr>
              <a:t>If you already have an account simply log-in</a:t>
            </a:r>
          </a:p>
          <a:p>
            <a:pPr>
              <a:lnSpc>
                <a:spcPct val="90000"/>
              </a:lnSpc>
            </a:pPr>
            <a:r>
              <a:rPr lang="en-GB" sz="1300" dirty="0">
                <a:solidFill>
                  <a:schemeClr val="bg1"/>
                </a:solidFill>
              </a:rPr>
              <a:t>If you do not have a Google Cloud Platform (GCP</a:t>
            </a:r>
            <a:r>
              <a:rPr lang="en-GB" sz="1300" dirty="0" smtClean="0">
                <a:solidFill>
                  <a:schemeClr val="bg1"/>
                </a:solidFill>
              </a:rPr>
              <a:t>) account </a:t>
            </a:r>
            <a:r>
              <a:rPr lang="en-GB" sz="1300" dirty="0">
                <a:solidFill>
                  <a:schemeClr val="bg1"/>
                </a:solidFill>
              </a:rPr>
              <a:t>go to </a:t>
            </a:r>
            <a:r>
              <a:rPr lang="en-GB" sz="1300" dirty="0">
                <a:solidFill>
                  <a:schemeClr val="bg1"/>
                </a:solidFill>
                <a:hlinkClick r:id="rId2"/>
              </a:rPr>
              <a:t>https://cloud.google.com/</a:t>
            </a:r>
            <a:r>
              <a:rPr lang="en-GB" sz="1300" dirty="0">
                <a:solidFill>
                  <a:schemeClr val="bg1"/>
                </a:solidFill>
              </a:rPr>
              <a:t> and create a free account</a:t>
            </a:r>
          </a:p>
          <a:p>
            <a:pPr>
              <a:lnSpc>
                <a:spcPct val="90000"/>
              </a:lnSpc>
            </a:pPr>
            <a:r>
              <a:rPr lang="en-GB" sz="1300" dirty="0">
                <a:solidFill>
                  <a:schemeClr val="bg1"/>
                </a:solidFill>
              </a:rPr>
              <a:t>If this is your first account, you will receive </a:t>
            </a:r>
            <a:r>
              <a:rPr lang="en-GB" sz="1300" dirty="0" smtClean="0">
                <a:solidFill>
                  <a:schemeClr val="bg1"/>
                </a:solidFill>
              </a:rPr>
              <a:t>300 </a:t>
            </a:r>
            <a:r>
              <a:rPr lang="en-GB" sz="1300" dirty="0">
                <a:solidFill>
                  <a:schemeClr val="bg1"/>
                </a:solidFill>
              </a:rPr>
              <a:t>USD of free platform credit so you should </a:t>
            </a:r>
            <a:r>
              <a:rPr lang="en-GB" sz="1300" dirty="0" smtClean="0">
                <a:solidFill>
                  <a:schemeClr val="bg1"/>
                </a:solidFill>
              </a:rPr>
              <a:t>not be incurring any costs for the sake of this tutorial</a:t>
            </a:r>
            <a:endParaRPr lang="en-GB" sz="1300" dirty="0">
              <a:solidFill>
                <a:schemeClr val="bg1"/>
              </a:solidFill>
            </a:endParaRPr>
          </a:p>
          <a:p>
            <a:pPr>
              <a:lnSpc>
                <a:spcPct val="90000"/>
              </a:lnSpc>
            </a:pPr>
            <a:r>
              <a:rPr lang="en-GB" sz="1300" dirty="0">
                <a:solidFill>
                  <a:schemeClr val="bg1"/>
                </a:solidFill>
              </a:rPr>
              <a:t>As soon as you have your account </a:t>
            </a:r>
            <a:r>
              <a:rPr lang="en-GB" sz="1300" dirty="0" smtClean="0">
                <a:solidFill>
                  <a:schemeClr val="bg1"/>
                </a:solidFill>
              </a:rPr>
              <a:t>set up </a:t>
            </a:r>
            <a:r>
              <a:rPr lang="en-GB" sz="1300" dirty="0">
                <a:solidFill>
                  <a:schemeClr val="bg1"/>
                </a:solidFill>
              </a:rPr>
              <a:t>create a new project. The </a:t>
            </a:r>
            <a:r>
              <a:rPr lang="en-GB" sz="1300" dirty="0" smtClean="0">
                <a:solidFill>
                  <a:schemeClr val="bg1"/>
                </a:solidFill>
              </a:rPr>
              <a:t>name used </a:t>
            </a:r>
            <a:r>
              <a:rPr lang="en-GB" sz="1300" dirty="0">
                <a:solidFill>
                  <a:schemeClr val="bg1"/>
                </a:solidFill>
              </a:rPr>
              <a:t>for this example will be called “</a:t>
            </a:r>
            <a:r>
              <a:rPr lang="en-GB" sz="1300" dirty="0" err="1">
                <a:solidFill>
                  <a:schemeClr val="bg1"/>
                </a:solidFill>
              </a:rPr>
              <a:t>siaw</a:t>
            </a:r>
            <a:r>
              <a:rPr lang="en-GB" sz="1300" dirty="0">
                <a:solidFill>
                  <a:schemeClr val="bg1"/>
                </a:solidFill>
              </a:rPr>
              <a:t>-spark”</a:t>
            </a:r>
          </a:p>
          <a:p>
            <a:pPr>
              <a:lnSpc>
                <a:spcPct val="90000"/>
              </a:lnSpc>
            </a:pPr>
            <a:r>
              <a:rPr lang="en-GB" sz="1300" dirty="0">
                <a:solidFill>
                  <a:schemeClr val="bg1"/>
                </a:solidFill>
              </a:rPr>
              <a:t>You should </a:t>
            </a:r>
            <a:r>
              <a:rPr lang="en-GB" sz="1300" dirty="0" smtClean="0">
                <a:solidFill>
                  <a:schemeClr val="bg1"/>
                </a:solidFill>
              </a:rPr>
              <a:t>now be able to see </a:t>
            </a:r>
            <a:r>
              <a:rPr lang="en-GB" sz="1300" dirty="0">
                <a:solidFill>
                  <a:schemeClr val="bg1"/>
                </a:solidFill>
              </a:rPr>
              <a:t>your </a:t>
            </a:r>
            <a:r>
              <a:rPr lang="en-GB" sz="1300" dirty="0" smtClean="0">
                <a:solidFill>
                  <a:schemeClr val="bg1"/>
                </a:solidFill>
              </a:rPr>
              <a:t>dashboard</a:t>
            </a:r>
            <a:endParaRPr lang="en-GB" sz="1300" dirty="0">
              <a:solidFill>
                <a:schemeClr val="bg1"/>
              </a:solidFill>
            </a:endParaRPr>
          </a:p>
        </p:txBody>
      </p:sp>
      <p:pic>
        <p:nvPicPr>
          <p:cNvPr id="5" name="Picture 4"/>
          <p:cNvPicPr>
            <a:picLocks noChangeAspect="1"/>
          </p:cNvPicPr>
          <p:nvPr/>
        </p:nvPicPr>
        <p:blipFill>
          <a:blip r:embed="rId3"/>
          <a:stretch>
            <a:fillRect/>
          </a:stretch>
        </p:blipFill>
        <p:spPr>
          <a:xfrm>
            <a:off x="5297763" y="1512403"/>
            <a:ext cx="6250769" cy="3672326"/>
          </a:xfrm>
          <a:prstGeom prst="rect">
            <a:avLst/>
          </a:prstGeom>
        </p:spPr>
      </p:pic>
    </p:spTree>
    <p:extLst>
      <p:ext uri="{BB962C8B-B14F-4D97-AF65-F5344CB8AC3E}">
        <p14:creationId xmlns:p14="http://schemas.microsoft.com/office/powerpoint/2010/main" val="52568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660E788-AFA9-4A1B-9991-6AA74632A1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GB" dirty="0" smtClean="0">
                <a:solidFill>
                  <a:schemeClr val="bg1"/>
                </a:solidFill>
              </a:rPr>
              <a:t>2. Cluster Creation</a:t>
            </a:r>
            <a:endParaRPr lang="en-GB" dirty="0">
              <a:solidFill>
                <a:schemeClr val="bg1"/>
              </a:solidFill>
            </a:endParaRPr>
          </a:p>
        </p:txBody>
      </p:sp>
      <p:sp>
        <p:nvSpPr>
          <p:cNvPr id="3" name="Content Placeholder 2"/>
          <p:cNvSpPr>
            <a:spLocks noGrp="1"/>
          </p:cNvSpPr>
          <p:nvPr>
            <p:ph idx="1"/>
          </p:nvPr>
        </p:nvSpPr>
        <p:spPr>
          <a:xfrm>
            <a:off x="643468" y="2638044"/>
            <a:ext cx="3363974" cy="3415622"/>
          </a:xfrm>
        </p:spPr>
        <p:txBody>
          <a:bodyPr>
            <a:normAutofit/>
          </a:bodyPr>
          <a:lstStyle/>
          <a:p>
            <a:r>
              <a:rPr lang="en-GB" dirty="0" smtClean="0">
                <a:solidFill>
                  <a:schemeClr val="bg1"/>
                </a:solidFill>
              </a:rPr>
              <a:t>Go to the menu in the top left corner and look for the item “</a:t>
            </a:r>
            <a:r>
              <a:rPr lang="en-GB" dirty="0" err="1" smtClean="0">
                <a:solidFill>
                  <a:schemeClr val="bg1"/>
                </a:solidFill>
              </a:rPr>
              <a:t>Dataproc</a:t>
            </a:r>
            <a:r>
              <a:rPr lang="en-GB" dirty="0" smtClean="0">
                <a:solidFill>
                  <a:schemeClr val="bg1"/>
                </a:solidFill>
              </a:rPr>
              <a:t>” under the subcategory “Big Data”</a:t>
            </a:r>
          </a:p>
          <a:p>
            <a:r>
              <a:rPr lang="en-GB" dirty="0" smtClean="0">
                <a:solidFill>
                  <a:schemeClr val="bg1"/>
                </a:solidFill>
              </a:rPr>
              <a:t>Click on “Clusters”</a:t>
            </a:r>
          </a:p>
        </p:txBody>
      </p:sp>
      <p:pic>
        <p:nvPicPr>
          <p:cNvPr id="4" name="Picture 3"/>
          <p:cNvPicPr>
            <a:picLocks noChangeAspect="1"/>
          </p:cNvPicPr>
          <p:nvPr/>
        </p:nvPicPr>
        <p:blipFill>
          <a:blip r:embed="rId2"/>
          <a:stretch>
            <a:fillRect/>
          </a:stretch>
        </p:blipFill>
        <p:spPr>
          <a:xfrm>
            <a:off x="6901147" y="100542"/>
            <a:ext cx="2400015" cy="6442997"/>
          </a:xfrm>
          <a:prstGeom prst="rect">
            <a:avLst/>
          </a:prstGeom>
        </p:spPr>
      </p:pic>
    </p:spTree>
    <p:extLst>
      <p:ext uri="{BB962C8B-B14F-4D97-AF65-F5344CB8AC3E}">
        <p14:creationId xmlns:p14="http://schemas.microsoft.com/office/powerpoint/2010/main" val="3358275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1660E788-AFA9-4A1B-9991-6AA74632A1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GB" dirty="0">
                <a:solidFill>
                  <a:schemeClr val="bg1"/>
                </a:solidFill>
              </a:rPr>
              <a:t>2. Cluster Creation</a:t>
            </a:r>
          </a:p>
        </p:txBody>
      </p:sp>
      <p:sp>
        <p:nvSpPr>
          <p:cNvPr id="3" name="Content Placeholder 2"/>
          <p:cNvSpPr>
            <a:spLocks noGrp="1"/>
          </p:cNvSpPr>
          <p:nvPr>
            <p:ph idx="1"/>
          </p:nvPr>
        </p:nvSpPr>
        <p:spPr>
          <a:xfrm>
            <a:off x="643468" y="2638044"/>
            <a:ext cx="3363974" cy="3415622"/>
          </a:xfrm>
        </p:spPr>
        <p:txBody>
          <a:bodyPr>
            <a:normAutofit/>
          </a:bodyPr>
          <a:lstStyle/>
          <a:p>
            <a:r>
              <a:rPr lang="en-GB" dirty="0" smtClean="0">
                <a:solidFill>
                  <a:schemeClr val="bg1"/>
                </a:solidFill>
              </a:rPr>
              <a:t>In the new menu you will see no clusters running so far. </a:t>
            </a:r>
          </a:p>
          <a:p>
            <a:r>
              <a:rPr lang="en-GB" dirty="0" smtClean="0">
                <a:solidFill>
                  <a:schemeClr val="bg1"/>
                </a:solidFill>
              </a:rPr>
              <a:t>If prompted, first enable the Cloud </a:t>
            </a:r>
            <a:r>
              <a:rPr lang="en-GB" dirty="0" err="1" smtClean="0">
                <a:solidFill>
                  <a:schemeClr val="bg1"/>
                </a:solidFill>
              </a:rPr>
              <a:t>Dataproc</a:t>
            </a:r>
            <a:r>
              <a:rPr lang="en-GB" dirty="0" smtClean="0">
                <a:solidFill>
                  <a:schemeClr val="bg1"/>
                </a:solidFill>
              </a:rPr>
              <a:t> API by following the instructions provided</a:t>
            </a:r>
          </a:p>
          <a:p>
            <a:r>
              <a:rPr lang="en-GB" dirty="0" smtClean="0">
                <a:solidFill>
                  <a:schemeClr val="bg1"/>
                </a:solidFill>
              </a:rPr>
              <a:t>Next, </a:t>
            </a:r>
            <a:r>
              <a:rPr lang="en-GB" dirty="0">
                <a:solidFill>
                  <a:schemeClr val="bg1"/>
                </a:solidFill>
              </a:rPr>
              <a:t>c</a:t>
            </a:r>
            <a:r>
              <a:rPr lang="en-GB" dirty="0" smtClean="0">
                <a:solidFill>
                  <a:schemeClr val="bg1"/>
                </a:solidFill>
              </a:rPr>
              <a:t>lick on “create cluster”</a:t>
            </a:r>
            <a:endParaRPr lang="en-GB" dirty="0">
              <a:solidFill>
                <a:schemeClr val="bg1"/>
              </a:solidFill>
            </a:endParaRPr>
          </a:p>
        </p:txBody>
      </p:sp>
      <p:pic>
        <p:nvPicPr>
          <p:cNvPr id="7" name="Picture 6"/>
          <p:cNvPicPr>
            <a:picLocks noChangeAspect="1"/>
          </p:cNvPicPr>
          <p:nvPr/>
        </p:nvPicPr>
        <p:blipFill>
          <a:blip r:embed="rId2"/>
          <a:stretch>
            <a:fillRect/>
          </a:stretch>
        </p:blipFill>
        <p:spPr>
          <a:xfrm>
            <a:off x="4926445" y="2061966"/>
            <a:ext cx="6993405" cy="2535108"/>
          </a:xfrm>
          <a:prstGeom prst="rect">
            <a:avLst/>
          </a:prstGeom>
        </p:spPr>
      </p:pic>
      <p:cxnSp>
        <p:nvCxnSpPr>
          <p:cNvPr id="5" name="Straight Arrow Connector 4"/>
          <p:cNvCxnSpPr/>
          <p:nvPr/>
        </p:nvCxnSpPr>
        <p:spPr>
          <a:xfrm flipV="1">
            <a:off x="3449782" y="3014977"/>
            <a:ext cx="3532909" cy="54000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512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660E788-AFA9-4A1B-9991-6AA74632A1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GB" dirty="0">
                <a:solidFill>
                  <a:schemeClr val="bg1"/>
                </a:solidFill>
              </a:rPr>
              <a:t>2. Cluster Creation</a:t>
            </a:r>
          </a:p>
        </p:txBody>
      </p:sp>
      <p:sp>
        <p:nvSpPr>
          <p:cNvPr id="3" name="Content Placeholder 2"/>
          <p:cNvSpPr>
            <a:spLocks noGrp="1"/>
          </p:cNvSpPr>
          <p:nvPr>
            <p:ph idx="1"/>
          </p:nvPr>
        </p:nvSpPr>
        <p:spPr>
          <a:xfrm>
            <a:off x="643468" y="2638043"/>
            <a:ext cx="3363974" cy="3735047"/>
          </a:xfrm>
        </p:spPr>
        <p:txBody>
          <a:bodyPr>
            <a:normAutofit fontScale="85000" lnSpcReduction="20000"/>
          </a:bodyPr>
          <a:lstStyle/>
          <a:p>
            <a:r>
              <a:rPr lang="en-GB" dirty="0" smtClean="0">
                <a:solidFill>
                  <a:schemeClr val="bg1"/>
                </a:solidFill>
              </a:rPr>
              <a:t>Assign a name to your cluster. For </a:t>
            </a:r>
            <a:r>
              <a:rPr lang="en-GB" dirty="0">
                <a:solidFill>
                  <a:schemeClr val="bg1"/>
                </a:solidFill>
              </a:rPr>
              <a:t>this installation example we will be using “</a:t>
            </a:r>
            <a:r>
              <a:rPr lang="en-GB" dirty="0" err="1" smtClean="0">
                <a:solidFill>
                  <a:schemeClr val="bg1"/>
                </a:solidFill>
              </a:rPr>
              <a:t>pyspark</a:t>
            </a:r>
            <a:r>
              <a:rPr lang="en-GB" dirty="0" smtClean="0">
                <a:solidFill>
                  <a:schemeClr val="bg1"/>
                </a:solidFill>
              </a:rPr>
              <a:t>-cluster”</a:t>
            </a:r>
          </a:p>
          <a:p>
            <a:r>
              <a:rPr lang="en-GB" dirty="0" smtClean="0">
                <a:solidFill>
                  <a:schemeClr val="bg1"/>
                </a:solidFill>
              </a:rPr>
              <a:t>Change the region to a location close to you, I will choose Europe West</a:t>
            </a:r>
          </a:p>
          <a:p>
            <a:r>
              <a:rPr lang="en-GB" dirty="0" smtClean="0">
                <a:solidFill>
                  <a:schemeClr val="bg1"/>
                </a:solidFill>
              </a:rPr>
              <a:t>You can change many other preferences here but for now we will ignore most of them</a:t>
            </a:r>
          </a:p>
          <a:p>
            <a:r>
              <a:rPr lang="en-GB" dirty="0" smtClean="0">
                <a:solidFill>
                  <a:schemeClr val="bg1"/>
                </a:solidFill>
              </a:rPr>
              <a:t>Open “advanced options” at the bottom and click on “add initialisation action”</a:t>
            </a:r>
          </a:p>
          <a:p>
            <a:r>
              <a:rPr lang="en-GB" dirty="0" smtClean="0">
                <a:solidFill>
                  <a:schemeClr val="bg1"/>
                </a:solidFill>
              </a:rPr>
              <a:t>Insert the link as explained on the right. The link directs to a script which allows us to use the </a:t>
            </a:r>
            <a:r>
              <a:rPr lang="en-GB" dirty="0" err="1" smtClean="0">
                <a:solidFill>
                  <a:schemeClr val="bg1"/>
                </a:solidFill>
              </a:rPr>
              <a:t>Jupyter</a:t>
            </a:r>
            <a:r>
              <a:rPr lang="en-GB" dirty="0" smtClean="0">
                <a:solidFill>
                  <a:schemeClr val="bg1"/>
                </a:solidFill>
              </a:rPr>
              <a:t> interface later on</a:t>
            </a:r>
          </a:p>
          <a:p>
            <a:r>
              <a:rPr lang="en-GB" dirty="0" smtClean="0">
                <a:solidFill>
                  <a:schemeClr val="bg1"/>
                </a:solidFill>
              </a:rPr>
              <a:t>Click:  “create”*</a:t>
            </a:r>
          </a:p>
        </p:txBody>
      </p:sp>
      <p:pic>
        <p:nvPicPr>
          <p:cNvPr id="10" name="Picture 9"/>
          <p:cNvPicPr>
            <a:picLocks noChangeAspect="1"/>
          </p:cNvPicPr>
          <p:nvPr/>
        </p:nvPicPr>
        <p:blipFill>
          <a:blip r:embed="rId3"/>
          <a:stretch>
            <a:fillRect/>
          </a:stretch>
        </p:blipFill>
        <p:spPr>
          <a:xfrm>
            <a:off x="8291946" y="2099639"/>
            <a:ext cx="4031671" cy="4792997"/>
          </a:xfrm>
          <a:prstGeom prst="rect">
            <a:avLst/>
          </a:prstGeom>
        </p:spPr>
      </p:pic>
      <p:pic>
        <p:nvPicPr>
          <p:cNvPr id="13" name="Picture 12"/>
          <p:cNvPicPr>
            <a:picLocks noChangeAspect="1"/>
          </p:cNvPicPr>
          <p:nvPr/>
        </p:nvPicPr>
        <p:blipFill>
          <a:blip r:embed="rId4"/>
          <a:stretch>
            <a:fillRect/>
          </a:stretch>
        </p:blipFill>
        <p:spPr>
          <a:xfrm>
            <a:off x="4655217" y="-34635"/>
            <a:ext cx="3636729" cy="4199556"/>
          </a:xfrm>
          <a:prstGeom prst="rect">
            <a:avLst/>
          </a:prstGeom>
        </p:spPr>
      </p:pic>
      <p:sp>
        <p:nvSpPr>
          <p:cNvPr id="6" name="Rectangle 5"/>
          <p:cNvSpPr/>
          <p:nvPr/>
        </p:nvSpPr>
        <p:spPr>
          <a:xfrm>
            <a:off x="4650910" y="5150254"/>
            <a:ext cx="4513372" cy="830997"/>
          </a:xfrm>
          <a:prstGeom prst="rect">
            <a:avLst/>
          </a:prstGeom>
        </p:spPr>
        <p:txBody>
          <a:bodyPr wrap="square">
            <a:spAutoFit/>
          </a:bodyPr>
          <a:lstStyle/>
          <a:p>
            <a:pPr algn="ctr"/>
            <a:r>
              <a:rPr lang="en-GB" sz="1600" i="1" dirty="0" smtClean="0"/>
              <a:t>Insert this link here:</a:t>
            </a:r>
          </a:p>
          <a:p>
            <a:pPr algn="ctr"/>
            <a:endParaRPr lang="en-GB" sz="1600" i="1" dirty="0" smtClean="0"/>
          </a:p>
          <a:p>
            <a:pPr algn="ctr"/>
            <a:r>
              <a:rPr lang="en-GB" sz="1600" i="1" dirty="0" smtClean="0"/>
              <a:t> </a:t>
            </a:r>
            <a:r>
              <a:rPr lang="en-GB" sz="1600" i="1" dirty="0" err="1" smtClean="0"/>
              <a:t>gs</a:t>
            </a:r>
            <a:r>
              <a:rPr lang="en-GB" sz="1600" i="1" dirty="0" smtClean="0"/>
              <a:t>://</a:t>
            </a:r>
            <a:r>
              <a:rPr lang="en-GB" sz="1600" i="1" dirty="0" err="1" smtClean="0"/>
              <a:t>dataproc</a:t>
            </a:r>
            <a:r>
              <a:rPr lang="en-GB" sz="1600" i="1" dirty="0" smtClean="0"/>
              <a:t>-initialization-actions/</a:t>
            </a:r>
            <a:r>
              <a:rPr lang="en-GB" sz="1600" i="1" dirty="0" err="1" smtClean="0"/>
              <a:t>jupyter</a:t>
            </a:r>
            <a:r>
              <a:rPr lang="en-GB" sz="1600" i="1" dirty="0" smtClean="0"/>
              <a:t>/</a:t>
            </a:r>
            <a:r>
              <a:rPr lang="en-GB" sz="1600" i="1" dirty="0" err="1" smtClean="0"/>
              <a:t>jupyter.sh</a:t>
            </a:r>
            <a:endParaRPr lang="en-GB" sz="1600" dirty="0"/>
          </a:p>
        </p:txBody>
      </p:sp>
      <p:cxnSp>
        <p:nvCxnSpPr>
          <p:cNvPr id="14" name="Straight Arrow Connector 13"/>
          <p:cNvCxnSpPr/>
          <p:nvPr/>
        </p:nvCxnSpPr>
        <p:spPr>
          <a:xfrm flipV="1">
            <a:off x="7463637" y="4387587"/>
            <a:ext cx="2068290" cy="130266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6286507"/>
            <a:ext cx="4650910" cy="507831"/>
          </a:xfrm>
          <a:prstGeom prst="rect">
            <a:avLst/>
          </a:prstGeom>
          <a:noFill/>
        </p:spPr>
        <p:txBody>
          <a:bodyPr wrap="square" rtlCol="0">
            <a:spAutoFit/>
          </a:bodyPr>
          <a:lstStyle/>
          <a:p>
            <a:r>
              <a:rPr lang="en-GB" sz="900" i="1" dirty="0" smtClean="0">
                <a:solidFill>
                  <a:schemeClr val="bg1"/>
                </a:solidFill>
              </a:rPr>
              <a:t>* </a:t>
            </a:r>
            <a:r>
              <a:rPr lang="en-GB" sz="900" dirty="0" smtClean="0">
                <a:solidFill>
                  <a:schemeClr val="bg1"/>
                </a:solidFill>
              </a:rPr>
              <a:t>Depending on which size you choose your cluster to be, you might have to enable billing first. Enabling Billing, however, does not mean that you lose your credit. You will only be charged  should you surpass your available credit</a:t>
            </a:r>
          </a:p>
        </p:txBody>
      </p:sp>
    </p:spTree>
    <p:extLst>
      <p:ext uri="{BB962C8B-B14F-4D97-AF65-F5344CB8AC3E}">
        <p14:creationId xmlns:p14="http://schemas.microsoft.com/office/powerpoint/2010/main" val="328337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1660E788-AFA9-4A1B-9991-6AA74632A1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GB" dirty="0" smtClean="0">
                <a:solidFill>
                  <a:schemeClr val="bg1"/>
                </a:solidFill>
              </a:rPr>
              <a:t>3. Setting up the </a:t>
            </a:r>
            <a:r>
              <a:rPr lang="en-GB" dirty="0" err="1" smtClean="0">
                <a:solidFill>
                  <a:schemeClr val="bg1"/>
                </a:solidFill>
              </a:rPr>
              <a:t>Jupyter</a:t>
            </a:r>
            <a:r>
              <a:rPr lang="en-GB" dirty="0" smtClean="0">
                <a:solidFill>
                  <a:schemeClr val="bg1"/>
                </a:solidFill>
              </a:rPr>
              <a:t> Interface</a:t>
            </a:r>
            <a:endParaRPr lang="en-GB" dirty="0">
              <a:solidFill>
                <a:schemeClr val="bg1"/>
              </a:solidFill>
            </a:endParaRPr>
          </a:p>
        </p:txBody>
      </p:sp>
      <p:sp>
        <p:nvSpPr>
          <p:cNvPr id="3" name="Content Placeholder 2"/>
          <p:cNvSpPr>
            <a:spLocks noGrp="1"/>
          </p:cNvSpPr>
          <p:nvPr>
            <p:ph idx="1"/>
          </p:nvPr>
        </p:nvSpPr>
        <p:spPr>
          <a:xfrm>
            <a:off x="643468" y="2638044"/>
            <a:ext cx="3363974" cy="3415622"/>
          </a:xfrm>
        </p:spPr>
        <p:txBody>
          <a:bodyPr>
            <a:normAutofit/>
          </a:bodyPr>
          <a:lstStyle/>
          <a:p>
            <a:r>
              <a:rPr lang="en-GB" sz="1700" dirty="0">
                <a:solidFill>
                  <a:schemeClr val="bg1"/>
                </a:solidFill>
              </a:rPr>
              <a:t>Our cluster will a few minutes to be launched. Its status will change to “Running” when ready</a:t>
            </a:r>
          </a:p>
          <a:p>
            <a:r>
              <a:rPr lang="en-GB" sz="1700" dirty="0">
                <a:solidFill>
                  <a:schemeClr val="bg1"/>
                </a:solidFill>
              </a:rPr>
              <a:t>Click on the menu in the top left again and click on  “Compute Engine</a:t>
            </a:r>
            <a:r>
              <a:rPr lang="en-GB" sz="1700" dirty="0" smtClean="0">
                <a:solidFill>
                  <a:schemeClr val="bg1"/>
                </a:solidFill>
              </a:rPr>
              <a:t>”</a:t>
            </a:r>
            <a:endParaRPr lang="en-GB" sz="1700" dirty="0">
              <a:solidFill>
                <a:schemeClr val="bg1"/>
              </a:solidFill>
            </a:endParaRPr>
          </a:p>
          <a:p>
            <a:r>
              <a:rPr lang="en-GB" sz="1700" dirty="0">
                <a:solidFill>
                  <a:schemeClr val="bg1"/>
                </a:solidFill>
              </a:rPr>
              <a:t>C</a:t>
            </a:r>
            <a:r>
              <a:rPr lang="en-GB" sz="1700" dirty="0" smtClean="0">
                <a:solidFill>
                  <a:schemeClr val="bg1"/>
                </a:solidFill>
              </a:rPr>
              <a:t>lick </a:t>
            </a:r>
            <a:r>
              <a:rPr lang="en-GB" sz="1700" dirty="0">
                <a:solidFill>
                  <a:schemeClr val="bg1"/>
                </a:solidFill>
              </a:rPr>
              <a:t>on the three vertical dots to the </a:t>
            </a:r>
            <a:r>
              <a:rPr lang="en-GB" sz="1700" dirty="0" smtClean="0">
                <a:solidFill>
                  <a:schemeClr val="bg1"/>
                </a:solidFill>
              </a:rPr>
              <a:t>right of </a:t>
            </a:r>
            <a:r>
              <a:rPr lang="en-GB" sz="1700" dirty="0">
                <a:solidFill>
                  <a:schemeClr val="bg1"/>
                </a:solidFill>
              </a:rPr>
              <a:t>your cluster with the suffix “-m” (</a:t>
            </a:r>
            <a:r>
              <a:rPr lang="en-GB" sz="1700" dirty="0" smtClean="0">
                <a:solidFill>
                  <a:schemeClr val="bg1"/>
                </a:solidFill>
              </a:rPr>
              <a:t>this is the </a:t>
            </a:r>
            <a:r>
              <a:rPr lang="en-GB" sz="1700" dirty="0">
                <a:solidFill>
                  <a:schemeClr val="bg1"/>
                </a:solidFill>
              </a:rPr>
              <a:t>master node)</a:t>
            </a:r>
          </a:p>
          <a:p>
            <a:r>
              <a:rPr lang="en-GB" sz="1700" dirty="0">
                <a:solidFill>
                  <a:schemeClr val="bg1"/>
                </a:solidFill>
              </a:rPr>
              <a:t>Click on “View Network Details”</a:t>
            </a:r>
          </a:p>
        </p:txBody>
      </p:sp>
      <p:pic>
        <p:nvPicPr>
          <p:cNvPr id="4" name="Picture 3"/>
          <p:cNvPicPr>
            <a:picLocks noChangeAspect="1"/>
          </p:cNvPicPr>
          <p:nvPr/>
        </p:nvPicPr>
        <p:blipFill>
          <a:blip r:embed="rId3"/>
          <a:stretch>
            <a:fillRect/>
          </a:stretch>
        </p:blipFill>
        <p:spPr>
          <a:xfrm>
            <a:off x="5297763" y="1512403"/>
            <a:ext cx="6250769" cy="3672326"/>
          </a:xfrm>
          <a:prstGeom prst="rect">
            <a:avLst/>
          </a:prstGeom>
        </p:spPr>
      </p:pic>
      <p:cxnSp>
        <p:nvCxnSpPr>
          <p:cNvPr id="7" name="Straight Arrow Connector 6"/>
          <p:cNvCxnSpPr/>
          <p:nvPr/>
        </p:nvCxnSpPr>
        <p:spPr>
          <a:xfrm flipV="1">
            <a:off x="4007441" y="4214814"/>
            <a:ext cx="6022384" cy="16061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099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660E788-AFA9-4A1B-9991-6AA74632A1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GB" dirty="0">
                <a:solidFill>
                  <a:schemeClr val="bg1"/>
                </a:solidFill>
              </a:rPr>
              <a:t>3. Setting up the </a:t>
            </a:r>
            <a:r>
              <a:rPr lang="en-GB" dirty="0" err="1">
                <a:solidFill>
                  <a:schemeClr val="bg1"/>
                </a:solidFill>
              </a:rPr>
              <a:t>Jupyter</a:t>
            </a:r>
            <a:r>
              <a:rPr lang="en-GB" dirty="0">
                <a:solidFill>
                  <a:schemeClr val="bg1"/>
                </a:solidFill>
              </a:rPr>
              <a:t> Interface</a:t>
            </a:r>
          </a:p>
        </p:txBody>
      </p:sp>
      <p:sp>
        <p:nvSpPr>
          <p:cNvPr id="3" name="Content Placeholder 2"/>
          <p:cNvSpPr>
            <a:spLocks noGrp="1"/>
          </p:cNvSpPr>
          <p:nvPr>
            <p:ph idx="1"/>
          </p:nvPr>
        </p:nvSpPr>
        <p:spPr>
          <a:xfrm>
            <a:off x="643468" y="2638044"/>
            <a:ext cx="3363974" cy="3415622"/>
          </a:xfrm>
        </p:spPr>
        <p:txBody>
          <a:bodyPr>
            <a:normAutofit fontScale="92500" lnSpcReduction="10000"/>
          </a:bodyPr>
          <a:lstStyle/>
          <a:p>
            <a:r>
              <a:rPr lang="en-GB" dirty="0" smtClean="0">
                <a:solidFill>
                  <a:schemeClr val="bg1"/>
                </a:solidFill>
              </a:rPr>
              <a:t>From the left, select “Firewall Rules” </a:t>
            </a:r>
          </a:p>
          <a:p>
            <a:r>
              <a:rPr lang="en-GB" dirty="0" smtClean="0">
                <a:solidFill>
                  <a:schemeClr val="bg1"/>
                </a:solidFill>
              </a:rPr>
              <a:t>Select “Create Firewall Rule”</a:t>
            </a:r>
          </a:p>
          <a:p>
            <a:r>
              <a:rPr lang="en-GB" dirty="0">
                <a:solidFill>
                  <a:schemeClr val="bg1"/>
                </a:solidFill>
              </a:rPr>
              <a:t>U</a:t>
            </a:r>
            <a:r>
              <a:rPr lang="en-GB" dirty="0" smtClean="0">
                <a:solidFill>
                  <a:schemeClr val="bg1"/>
                </a:solidFill>
              </a:rPr>
              <a:t>se the following settings:</a:t>
            </a:r>
            <a:r>
              <a:rPr lang="en-GB" dirty="0"/>
              <a:t/>
            </a:r>
            <a:br>
              <a:rPr lang="en-GB" dirty="0"/>
            </a:br>
            <a:r>
              <a:rPr lang="en-GB" dirty="0">
                <a:solidFill>
                  <a:schemeClr val="bg1"/>
                </a:solidFill>
              </a:rPr>
              <a:t>- Name: </a:t>
            </a:r>
            <a:r>
              <a:rPr lang="en-GB" dirty="0" err="1">
                <a:solidFill>
                  <a:schemeClr val="bg1"/>
                </a:solidFill>
              </a:rPr>
              <a:t>jupyter</a:t>
            </a:r>
            <a:r>
              <a:rPr lang="en-GB" dirty="0">
                <a:solidFill>
                  <a:schemeClr val="bg1"/>
                </a:solidFill>
              </a:rPr>
              <a:t/>
            </a:r>
            <a:br>
              <a:rPr lang="en-GB" dirty="0">
                <a:solidFill>
                  <a:schemeClr val="bg1"/>
                </a:solidFill>
              </a:rPr>
            </a:br>
            <a:r>
              <a:rPr lang="en-GB" dirty="0">
                <a:solidFill>
                  <a:schemeClr val="bg1"/>
                </a:solidFill>
              </a:rPr>
              <a:t>- Target tags: http-server</a:t>
            </a:r>
            <a:br>
              <a:rPr lang="en-GB" dirty="0">
                <a:solidFill>
                  <a:schemeClr val="bg1"/>
                </a:solidFill>
              </a:rPr>
            </a:br>
            <a:r>
              <a:rPr lang="en-GB" dirty="0">
                <a:solidFill>
                  <a:schemeClr val="bg1"/>
                </a:solidFill>
              </a:rPr>
              <a:t>- Source IP ranges: your v4 IP</a:t>
            </a:r>
            <a:br>
              <a:rPr lang="en-GB" dirty="0">
                <a:solidFill>
                  <a:schemeClr val="bg1"/>
                </a:solidFill>
              </a:rPr>
            </a:br>
            <a:r>
              <a:rPr lang="en-GB" dirty="0">
                <a:solidFill>
                  <a:schemeClr val="bg1"/>
                </a:solidFill>
              </a:rPr>
              <a:t>- </a:t>
            </a:r>
            <a:r>
              <a:rPr lang="en-GB" dirty="0" err="1">
                <a:solidFill>
                  <a:schemeClr val="bg1"/>
                </a:solidFill>
              </a:rPr>
              <a:t>tcp</a:t>
            </a:r>
            <a:r>
              <a:rPr lang="en-GB" dirty="0">
                <a:solidFill>
                  <a:schemeClr val="bg1"/>
                </a:solidFill>
              </a:rPr>
              <a:t>: 8123 (the script sets up </a:t>
            </a:r>
            <a:r>
              <a:rPr lang="en-GB" dirty="0" err="1">
                <a:solidFill>
                  <a:schemeClr val="bg1"/>
                </a:solidFill>
              </a:rPr>
              <a:t>Jupyter</a:t>
            </a:r>
            <a:r>
              <a:rPr lang="en-GB" dirty="0">
                <a:solidFill>
                  <a:schemeClr val="bg1"/>
                </a:solidFill>
              </a:rPr>
              <a:t> on this port</a:t>
            </a:r>
            <a:r>
              <a:rPr lang="en-GB" dirty="0" smtClean="0">
                <a:solidFill>
                  <a:schemeClr val="bg1"/>
                </a:solidFill>
              </a:rPr>
              <a:t>)</a:t>
            </a:r>
          </a:p>
          <a:p>
            <a:r>
              <a:rPr lang="en-GB" dirty="0" smtClean="0">
                <a:solidFill>
                  <a:schemeClr val="bg1"/>
                </a:solidFill>
              </a:rPr>
              <a:t>Once created, you can use this rule for all future spark clusters</a:t>
            </a:r>
          </a:p>
          <a:p>
            <a:r>
              <a:rPr lang="en-GB" dirty="0" smtClean="0">
                <a:solidFill>
                  <a:schemeClr val="bg1"/>
                </a:solidFill>
              </a:rPr>
              <a:t>Click “Create”</a:t>
            </a:r>
            <a:endParaRPr lang="en-GB" dirty="0">
              <a:solidFill>
                <a:schemeClr val="bg1"/>
              </a:solidFill>
            </a:endParaRPr>
          </a:p>
          <a:p>
            <a:endParaRPr lang="en-GB" dirty="0" smtClean="0">
              <a:solidFill>
                <a:schemeClr val="bg1"/>
              </a:solidFill>
            </a:endParaRPr>
          </a:p>
        </p:txBody>
      </p:sp>
      <p:pic>
        <p:nvPicPr>
          <p:cNvPr id="4" name="Picture 3"/>
          <p:cNvPicPr>
            <a:picLocks noChangeAspect="1"/>
          </p:cNvPicPr>
          <p:nvPr/>
        </p:nvPicPr>
        <p:blipFill>
          <a:blip r:embed="rId2"/>
          <a:stretch>
            <a:fillRect/>
          </a:stretch>
        </p:blipFill>
        <p:spPr>
          <a:xfrm>
            <a:off x="6631019" y="643467"/>
            <a:ext cx="3584256" cy="5410199"/>
          </a:xfrm>
          <a:prstGeom prst="rect">
            <a:avLst/>
          </a:prstGeom>
        </p:spPr>
      </p:pic>
    </p:spTree>
    <p:extLst>
      <p:ext uri="{BB962C8B-B14F-4D97-AF65-F5344CB8AC3E}">
        <p14:creationId xmlns:p14="http://schemas.microsoft.com/office/powerpoint/2010/main" val="1160512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1660E788-AFA9-4A1B-9991-6AA74632A1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GB" dirty="0">
                <a:solidFill>
                  <a:schemeClr val="bg1"/>
                </a:solidFill>
              </a:rPr>
              <a:t>3. Setting up the </a:t>
            </a:r>
            <a:r>
              <a:rPr lang="en-GB" dirty="0" err="1">
                <a:solidFill>
                  <a:schemeClr val="bg1"/>
                </a:solidFill>
              </a:rPr>
              <a:t>Jupyter</a:t>
            </a:r>
            <a:r>
              <a:rPr lang="en-GB" dirty="0">
                <a:solidFill>
                  <a:schemeClr val="bg1"/>
                </a:solidFill>
              </a:rPr>
              <a:t> Interface</a:t>
            </a:r>
          </a:p>
        </p:txBody>
      </p:sp>
      <p:sp>
        <p:nvSpPr>
          <p:cNvPr id="3" name="Content Placeholder 2"/>
          <p:cNvSpPr>
            <a:spLocks noGrp="1"/>
          </p:cNvSpPr>
          <p:nvPr>
            <p:ph idx="1"/>
          </p:nvPr>
        </p:nvSpPr>
        <p:spPr>
          <a:xfrm>
            <a:off x="643468" y="2638044"/>
            <a:ext cx="3363974" cy="3415622"/>
          </a:xfrm>
        </p:spPr>
        <p:txBody>
          <a:bodyPr>
            <a:normAutofit/>
          </a:bodyPr>
          <a:lstStyle/>
          <a:p>
            <a:r>
              <a:rPr lang="en-GB" dirty="0" smtClean="0">
                <a:solidFill>
                  <a:schemeClr val="bg1"/>
                </a:solidFill>
              </a:rPr>
              <a:t>Go back to the overview of your compute engines and click on your master node </a:t>
            </a:r>
            <a:endParaRPr lang="en-GB" dirty="0">
              <a:solidFill>
                <a:schemeClr val="bg1"/>
              </a:solidFill>
            </a:endParaRPr>
          </a:p>
          <a:p>
            <a:r>
              <a:rPr lang="en-GB" dirty="0" smtClean="0">
                <a:solidFill>
                  <a:schemeClr val="bg1"/>
                </a:solidFill>
              </a:rPr>
              <a:t>Click on edit</a:t>
            </a:r>
          </a:p>
          <a:p>
            <a:r>
              <a:rPr lang="en-GB" dirty="0" smtClean="0">
                <a:solidFill>
                  <a:schemeClr val="bg1"/>
                </a:solidFill>
              </a:rPr>
              <a:t>Tick the box stating: ”Allow HTTP traffic”</a:t>
            </a:r>
          </a:p>
          <a:p>
            <a:r>
              <a:rPr lang="en-GB" dirty="0" smtClean="0">
                <a:solidFill>
                  <a:schemeClr val="bg1"/>
                </a:solidFill>
              </a:rPr>
              <a:t>Click “save”</a:t>
            </a:r>
            <a:endParaRPr lang="en-GB" dirty="0">
              <a:solidFill>
                <a:schemeClr val="bg1"/>
              </a:solidFill>
            </a:endParaRPr>
          </a:p>
        </p:txBody>
      </p:sp>
      <p:pic>
        <p:nvPicPr>
          <p:cNvPr id="5" name="Picture 4"/>
          <p:cNvPicPr>
            <a:picLocks noChangeAspect="1"/>
          </p:cNvPicPr>
          <p:nvPr/>
        </p:nvPicPr>
        <p:blipFill rotWithShape="1">
          <a:blip r:embed="rId2"/>
          <a:srcRect b="3333"/>
          <a:stretch/>
        </p:blipFill>
        <p:spPr>
          <a:xfrm>
            <a:off x="5799677" y="643467"/>
            <a:ext cx="5246941" cy="5410199"/>
          </a:xfrm>
          <a:prstGeom prst="rect">
            <a:avLst/>
          </a:prstGeom>
        </p:spPr>
      </p:pic>
    </p:spTree>
    <p:extLst>
      <p:ext uri="{BB962C8B-B14F-4D97-AF65-F5344CB8AC3E}">
        <p14:creationId xmlns:p14="http://schemas.microsoft.com/office/powerpoint/2010/main" val="348516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660E788-AFA9-4A1B-9991-6AA74632A1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867D4867-5BA7-4462-B2F6-A23F4A622A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GB" dirty="0">
                <a:solidFill>
                  <a:schemeClr val="bg1"/>
                </a:solidFill>
              </a:rPr>
              <a:t>3. Setting up the </a:t>
            </a:r>
            <a:r>
              <a:rPr lang="en-GB" dirty="0" err="1">
                <a:solidFill>
                  <a:schemeClr val="bg1"/>
                </a:solidFill>
              </a:rPr>
              <a:t>Jupyter</a:t>
            </a:r>
            <a:r>
              <a:rPr lang="en-GB" dirty="0">
                <a:solidFill>
                  <a:schemeClr val="bg1"/>
                </a:solidFill>
              </a:rPr>
              <a:t> Interface</a:t>
            </a:r>
          </a:p>
        </p:txBody>
      </p:sp>
      <p:sp>
        <p:nvSpPr>
          <p:cNvPr id="3" name="Content Placeholder 2"/>
          <p:cNvSpPr>
            <a:spLocks noGrp="1"/>
          </p:cNvSpPr>
          <p:nvPr>
            <p:ph idx="1"/>
          </p:nvPr>
        </p:nvSpPr>
        <p:spPr>
          <a:xfrm>
            <a:off x="643468" y="2638044"/>
            <a:ext cx="3363974" cy="3415622"/>
          </a:xfrm>
        </p:spPr>
        <p:txBody>
          <a:bodyPr>
            <a:normAutofit/>
          </a:bodyPr>
          <a:lstStyle/>
          <a:p>
            <a:r>
              <a:rPr lang="en-GB" dirty="0" smtClean="0">
                <a:solidFill>
                  <a:schemeClr val="bg1"/>
                </a:solidFill>
              </a:rPr>
              <a:t>Go back to the overview of your master node and copy your master nodes IP address into your browser</a:t>
            </a:r>
          </a:p>
          <a:p>
            <a:r>
              <a:rPr lang="en-GB" dirty="0" smtClean="0">
                <a:solidFill>
                  <a:schemeClr val="bg1"/>
                </a:solidFill>
              </a:rPr>
              <a:t>add “:8123” </a:t>
            </a:r>
          </a:p>
          <a:p>
            <a:r>
              <a:rPr lang="en-GB" dirty="0" smtClean="0">
                <a:solidFill>
                  <a:schemeClr val="bg1"/>
                </a:solidFill>
              </a:rPr>
              <a:t>This is port where the </a:t>
            </a:r>
            <a:r>
              <a:rPr lang="en-GB" dirty="0" err="1" smtClean="0">
                <a:solidFill>
                  <a:schemeClr val="bg1"/>
                </a:solidFill>
              </a:rPr>
              <a:t>jupyter</a:t>
            </a:r>
            <a:r>
              <a:rPr lang="en-GB" dirty="0" smtClean="0">
                <a:solidFill>
                  <a:schemeClr val="bg1"/>
                </a:solidFill>
              </a:rPr>
              <a:t> notebook is available</a:t>
            </a:r>
          </a:p>
          <a:p>
            <a:r>
              <a:rPr lang="en-GB" dirty="0" smtClean="0">
                <a:solidFill>
                  <a:schemeClr val="bg1"/>
                </a:solidFill>
              </a:rPr>
              <a:t>Hit enter</a:t>
            </a:r>
            <a:endParaRPr lang="en-GB" dirty="0">
              <a:solidFill>
                <a:schemeClr val="bg1"/>
              </a:solidFill>
            </a:endParaRPr>
          </a:p>
        </p:txBody>
      </p:sp>
      <p:pic>
        <p:nvPicPr>
          <p:cNvPr id="4" name="Picture 3"/>
          <p:cNvPicPr>
            <a:picLocks noChangeAspect="1"/>
          </p:cNvPicPr>
          <p:nvPr/>
        </p:nvPicPr>
        <p:blipFill>
          <a:blip r:embed="rId2"/>
          <a:stretch>
            <a:fillRect/>
          </a:stretch>
        </p:blipFill>
        <p:spPr>
          <a:xfrm>
            <a:off x="5297763" y="879513"/>
            <a:ext cx="6250769" cy="4938107"/>
          </a:xfrm>
          <a:prstGeom prst="rect">
            <a:avLst/>
          </a:prstGeom>
        </p:spPr>
      </p:pic>
      <p:cxnSp>
        <p:nvCxnSpPr>
          <p:cNvPr id="7" name="Straight Arrow Connector 6"/>
          <p:cNvCxnSpPr/>
          <p:nvPr/>
        </p:nvCxnSpPr>
        <p:spPr>
          <a:xfrm>
            <a:off x="3871913" y="3429001"/>
            <a:ext cx="5129212" cy="15001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28003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216</TotalTime>
  <Words>861</Words>
  <Application>Microsoft Macintosh PowerPoint</Application>
  <PresentationFormat>Widescreen</PresentationFormat>
  <Paragraphs>74</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Gill Sans MT</vt:lpstr>
      <vt:lpstr>Arial</vt:lpstr>
      <vt:lpstr>Parcel</vt:lpstr>
      <vt:lpstr>Running a Pyspark cluster on a server</vt:lpstr>
      <vt:lpstr>Step1: OPen Google cloud platform</vt:lpstr>
      <vt:lpstr>2. Cluster Creation</vt:lpstr>
      <vt:lpstr>2. Cluster Creation</vt:lpstr>
      <vt:lpstr>2. Cluster Creation</vt:lpstr>
      <vt:lpstr>3. Setting up the Jupyter Interface</vt:lpstr>
      <vt:lpstr>3. Setting up the Jupyter Interface</vt:lpstr>
      <vt:lpstr>3. Setting up the Jupyter Interface</vt:lpstr>
      <vt:lpstr>3. Setting up the Jupyter Interface</vt:lpstr>
      <vt:lpstr>4. Done</vt:lpstr>
      <vt:lpstr>4. Deletion</vt:lpstr>
      <vt:lpstr>uploading data to gcp</vt:lpstr>
      <vt:lpstr>1. Uploading Data</vt:lpstr>
      <vt:lpstr>1. Uploading Data</vt:lpstr>
      <vt:lpstr>2. calling the data from a notebook</vt:lpstr>
      <vt:lpstr>2. calling the data from a notebook</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Running Pyspark on server</dc:title>
  <dc:creator>Dominique Paul</dc:creator>
  <cp:lastModifiedBy>Dominique Paul</cp:lastModifiedBy>
  <cp:revision>15</cp:revision>
  <cp:lastPrinted>2018-10-28T11:55:51Z</cp:lastPrinted>
  <dcterms:created xsi:type="dcterms:W3CDTF">2018-10-21T08:28:17Z</dcterms:created>
  <dcterms:modified xsi:type="dcterms:W3CDTF">2018-10-28T12:01:46Z</dcterms:modified>
</cp:coreProperties>
</file>