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60" r:id="rId5"/>
    <p:sldId id="261" r:id="rId6"/>
    <p:sldId id="262" r:id="rId7"/>
    <p:sldId id="263"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D2FDC-BA1C-4790-8A80-D6901D16ED72}" v="23" dt="2020-07-07T18:23:10.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79" d="100"/>
          <a:sy n="79" d="100"/>
        </p:scale>
        <p:origin x="82"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8239337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AB519-F6B3-4C98-ACF8-2291AA8C3828}"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364396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175707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DBAB519-F6B3-4C98-ACF8-2291AA8C3828}" type="datetimeFigureOut">
              <a:rPr lang="en-IN" smtClean="0"/>
              <a:t>07-07-2020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73344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188756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388739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372181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AB519-F6B3-4C98-ACF8-2291AA8C3828}"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6435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AB519-F6B3-4C98-ACF8-2291AA8C3828}"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3334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AB519-F6B3-4C98-ACF8-2291AA8C3828}" type="datetimeFigureOut">
              <a:rPr lang="en-IN" smtClean="0"/>
              <a:t>07-07-2020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183363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AB519-F6B3-4C98-ACF8-2291AA8C3828}" type="datetimeFigureOut">
              <a:rPr lang="en-IN" smtClean="0"/>
              <a:t>07-07-2020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204178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AB519-F6B3-4C98-ACF8-2291AA8C3828}" type="datetimeFigureOut">
              <a:rPr lang="en-IN" smtClean="0"/>
              <a:t>07-07-2020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21027481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AB519-F6B3-4C98-ACF8-2291AA8C3828}"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766203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DBAB519-F6B3-4C98-ACF8-2291AA8C3828}" type="datetimeFigureOut">
              <a:rPr lang="en-IN" smtClean="0"/>
              <a:t>07-07-2020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59E2B84-0686-4EC9-BA9E-433DD1786B07}" type="slidenum">
              <a:rPr lang="en-IN" smtClean="0"/>
              <a:t>‹#›</a:t>
            </a:fld>
            <a:endParaRPr lang="en-IN"/>
          </a:p>
        </p:txBody>
      </p:sp>
    </p:spTree>
    <p:extLst>
      <p:ext uri="{BB962C8B-B14F-4D97-AF65-F5344CB8AC3E}">
        <p14:creationId xmlns:p14="http://schemas.microsoft.com/office/powerpoint/2010/main" val="249289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DBAB519-F6B3-4C98-ACF8-2291AA8C3828}" type="datetimeFigureOut">
              <a:rPr lang="en-IN" smtClean="0"/>
              <a:t>07-07-2020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59E2B84-0686-4EC9-BA9E-433DD1786B07}" type="slidenum">
              <a:rPr lang="en-IN" smtClean="0"/>
              <a:t>‹#›</a:t>
            </a:fld>
            <a:endParaRPr lang="en-IN"/>
          </a:p>
        </p:txBody>
      </p:sp>
    </p:spTree>
    <p:extLst>
      <p:ext uri="{BB962C8B-B14F-4D97-AF65-F5344CB8AC3E}">
        <p14:creationId xmlns:p14="http://schemas.microsoft.com/office/powerpoint/2010/main" val="3650934734"/>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615F9B-ACEC-44A0-ABA5-DBABE12554A1}"/>
              </a:ext>
            </a:extLst>
          </p:cNvPr>
          <p:cNvSpPr>
            <a:spLocks noGrp="1"/>
          </p:cNvSpPr>
          <p:nvPr>
            <p:ph type="ctrTitle"/>
          </p:nvPr>
        </p:nvSpPr>
        <p:spPr>
          <a:xfrm>
            <a:off x="1280559" y="1286935"/>
            <a:ext cx="9638153" cy="2668377"/>
          </a:xfrm>
          <a:effectLst/>
        </p:spPr>
        <p:txBody>
          <a:bodyPr>
            <a:normAutofit/>
          </a:bodyPr>
          <a:lstStyle/>
          <a:p>
            <a:pPr algn="ctr"/>
            <a:r>
              <a:rPr lang="en-US" dirty="0">
                <a:solidFill>
                  <a:schemeClr val="tx1"/>
                </a:solidFill>
              </a:rPr>
              <a:t>Summer Up round1 eval</a:t>
            </a:r>
            <a:endParaRPr lang="en-IN" dirty="0">
              <a:solidFill>
                <a:schemeClr val="tx1"/>
              </a:solidFill>
            </a:endParaRPr>
          </a:p>
        </p:txBody>
      </p:sp>
      <p:sp>
        <p:nvSpPr>
          <p:cNvPr id="3" name="Subtitle 2">
            <a:extLst>
              <a:ext uri="{FF2B5EF4-FFF2-40B4-BE49-F238E27FC236}">
                <a16:creationId xmlns:a16="http://schemas.microsoft.com/office/drawing/2014/main" id="{8AACFF62-672E-4237-AF5A-811B2B0C981A}"/>
              </a:ext>
            </a:extLst>
          </p:cNvPr>
          <p:cNvSpPr>
            <a:spLocks noGrp="1"/>
          </p:cNvSpPr>
          <p:nvPr>
            <p:ph type="subTitle" idx="1"/>
          </p:nvPr>
        </p:nvSpPr>
        <p:spPr>
          <a:xfrm>
            <a:off x="1280559" y="4116179"/>
            <a:ext cx="9638153" cy="1599642"/>
          </a:xfrm>
          <a:effectLst/>
        </p:spPr>
        <p:txBody>
          <a:bodyPr>
            <a:normAutofit/>
          </a:bodyPr>
          <a:lstStyle/>
          <a:p>
            <a:pPr algn="ctr"/>
            <a:r>
              <a:rPr lang="en-US" dirty="0"/>
              <a:t>Efforts By:- </a:t>
            </a:r>
          </a:p>
          <a:p>
            <a:pPr algn="ctr"/>
            <a:r>
              <a:rPr lang="en-US" dirty="0"/>
              <a:t>Gurkirat Singh</a:t>
            </a:r>
          </a:p>
          <a:p>
            <a:pPr algn="ctr"/>
            <a:r>
              <a:rPr lang="en-US" dirty="0" err="1"/>
              <a:t>Sanchit</a:t>
            </a:r>
            <a:r>
              <a:rPr lang="en-US"/>
              <a:t> Arora</a:t>
            </a:r>
          </a:p>
        </p:txBody>
      </p:sp>
    </p:spTree>
    <p:extLst>
      <p:ext uri="{BB962C8B-B14F-4D97-AF65-F5344CB8AC3E}">
        <p14:creationId xmlns:p14="http://schemas.microsoft.com/office/powerpoint/2010/main" val="17811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79CD-99D7-4B9C-9126-E185C7A97728}"/>
              </a:ext>
            </a:extLst>
          </p:cNvPr>
          <p:cNvSpPr>
            <a:spLocks noGrp="1"/>
          </p:cNvSpPr>
          <p:nvPr>
            <p:ph type="title"/>
          </p:nvPr>
        </p:nvSpPr>
        <p:spPr>
          <a:xfrm>
            <a:off x="810000" y="447188"/>
            <a:ext cx="10571998" cy="970450"/>
          </a:xfrm>
        </p:spPr>
        <p:txBody>
          <a:bodyPr/>
          <a:lstStyle/>
          <a:p>
            <a:r>
              <a:rPr lang="en-US"/>
              <a:t>Motivation</a:t>
            </a:r>
            <a:endParaRPr lang="en-IN" dirty="0"/>
          </a:p>
        </p:txBody>
      </p:sp>
      <p:sp>
        <p:nvSpPr>
          <p:cNvPr id="3" name="Content Placeholder 2">
            <a:extLst>
              <a:ext uri="{FF2B5EF4-FFF2-40B4-BE49-F238E27FC236}">
                <a16:creationId xmlns:a16="http://schemas.microsoft.com/office/drawing/2014/main" id="{89A3DF8A-0269-4BB1-A0F0-D3EEEB5D7FC2}"/>
              </a:ext>
            </a:extLst>
          </p:cNvPr>
          <p:cNvSpPr>
            <a:spLocks noGrp="1"/>
          </p:cNvSpPr>
          <p:nvPr>
            <p:ph idx="1"/>
          </p:nvPr>
        </p:nvSpPr>
        <p:spPr>
          <a:xfrm>
            <a:off x="818712" y="2222287"/>
            <a:ext cx="10554574" cy="3636511"/>
          </a:xfrm>
        </p:spPr>
        <p:txBody>
          <a:bodyPr>
            <a:normAutofit/>
          </a:bodyPr>
          <a:lstStyle/>
          <a:p>
            <a:pPr marL="0" indent="0">
              <a:buNone/>
            </a:pPr>
            <a:r>
              <a:rPr lang="en-US" dirty="0"/>
              <a:t>As we all know, the real studies happen when we do it on our own. Today major studies of any student around the globe happens online. According to a survey, about 9.6 million students are expected to be studying online by 2021 only in India. Also given the current times, where classroom studies have been worst affected, this number is expected to go a lot higher.</a:t>
            </a:r>
            <a:endParaRPr lang="en-IN" dirty="0"/>
          </a:p>
          <a:p>
            <a:pPr marL="0" indent="0">
              <a:buNone/>
            </a:pPr>
            <a:r>
              <a:rPr lang="en-IN" dirty="0"/>
              <a:t>You can now learn anything online. YouTube has now been flooded with courses. You can find course for anything , any technology you want to learn on YouTube. But was it created for this purpose ?. </a:t>
            </a:r>
          </a:p>
          <a:p>
            <a:pPr marL="0" indent="0">
              <a:buNone/>
            </a:pPr>
            <a:endParaRPr lang="en-IN" dirty="0"/>
          </a:p>
          <a:p>
            <a:pPr marL="0" indent="0">
              <a:buNone/>
            </a:pPr>
            <a:r>
              <a:rPr lang="en-IN" dirty="0"/>
              <a:t>Inspired by the YouTube teachers, we present you </a:t>
            </a:r>
            <a:r>
              <a:rPr lang="en-IN" spc="300" dirty="0"/>
              <a:t>CLASSITY</a:t>
            </a:r>
            <a:r>
              <a:rPr lang="en-IN" dirty="0"/>
              <a:t>, the platform where real study will happen.</a:t>
            </a:r>
            <a:endParaRPr lang="en-US" dirty="0"/>
          </a:p>
        </p:txBody>
      </p:sp>
    </p:spTree>
    <p:extLst>
      <p:ext uri="{BB962C8B-B14F-4D97-AF65-F5344CB8AC3E}">
        <p14:creationId xmlns:p14="http://schemas.microsoft.com/office/powerpoint/2010/main" val="335822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400E-66A4-4686-9839-063C61FB7E1C}"/>
              </a:ext>
            </a:extLst>
          </p:cNvPr>
          <p:cNvSpPr>
            <a:spLocks noGrp="1"/>
          </p:cNvSpPr>
          <p:nvPr>
            <p:ph type="title"/>
          </p:nvPr>
        </p:nvSpPr>
        <p:spPr>
          <a:xfrm>
            <a:off x="810000" y="447188"/>
            <a:ext cx="10571998" cy="970450"/>
          </a:xfrm>
        </p:spPr>
        <p:txBody>
          <a:bodyPr>
            <a:normAutofit/>
          </a:bodyPr>
          <a:lstStyle/>
          <a:p>
            <a:pPr>
              <a:lnSpc>
                <a:spcPct val="90000"/>
              </a:lnSpc>
            </a:pPr>
            <a:r>
              <a:rPr lang="en-GB" sz="3400" dirty="0"/>
              <a:t>Features of some current famous study platforms </a:t>
            </a:r>
            <a:endParaRPr lang="en-IN" sz="3400" dirty="0"/>
          </a:p>
        </p:txBody>
      </p:sp>
      <p:graphicFrame>
        <p:nvGraphicFramePr>
          <p:cNvPr id="4" name="Table 4">
            <a:extLst>
              <a:ext uri="{FF2B5EF4-FFF2-40B4-BE49-F238E27FC236}">
                <a16:creationId xmlns:a16="http://schemas.microsoft.com/office/drawing/2014/main" id="{241AB2B8-202B-4E49-94C4-9CE41F0D2119}"/>
              </a:ext>
            </a:extLst>
          </p:cNvPr>
          <p:cNvGraphicFramePr>
            <a:graphicFrameLocks noGrp="1"/>
          </p:cNvGraphicFramePr>
          <p:nvPr>
            <p:ph idx="1"/>
            <p:extLst>
              <p:ext uri="{D42A27DB-BD31-4B8C-83A1-F6EECF244321}">
                <p14:modId xmlns:p14="http://schemas.microsoft.com/office/powerpoint/2010/main" val="3917811670"/>
              </p:ext>
            </p:extLst>
          </p:nvPr>
        </p:nvGraphicFramePr>
        <p:xfrm>
          <a:off x="852256" y="2592255"/>
          <a:ext cx="10901346" cy="3223600"/>
        </p:xfrm>
        <a:graphic>
          <a:graphicData uri="http://schemas.openxmlformats.org/drawingml/2006/table">
            <a:tbl>
              <a:tblPr firstRow="1" firstCol="1" bandRow="1">
                <a:tableStyleId>{3B4B98B0-60AC-42C2-AFA5-B58CD77FA1E5}</a:tableStyleId>
              </a:tblPr>
              <a:tblGrid>
                <a:gridCol w="3514537">
                  <a:extLst>
                    <a:ext uri="{9D8B030D-6E8A-4147-A177-3AD203B41FA5}">
                      <a16:colId xmlns:a16="http://schemas.microsoft.com/office/drawing/2014/main" val="3515461977"/>
                    </a:ext>
                  </a:extLst>
                </a:gridCol>
                <a:gridCol w="1607771">
                  <a:extLst>
                    <a:ext uri="{9D8B030D-6E8A-4147-A177-3AD203B41FA5}">
                      <a16:colId xmlns:a16="http://schemas.microsoft.com/office/drawing/2014/main" val="3851820739"/>
                    </a:ext>
                  </a:extLst>
                </a:gridCol>
                <a:gridCol w="1514111">
                  <a:extLst>
                    <a:ext uri="{9D8B030D-6E8A-4147-A177-3AD203B41FA5}">
                      <a16:colId xmlns:a16="http://schemas.microsoft.com/office/drawing/2014/main" val="4289109867"/>
                    </a:ext>
                  </a:extLst>
                </a:gridCol>
                <a:gridCol w="2151472">
                  <a:extLst>
                    <a:ext uri="{9D8B030D-6E8A-4147-A177-3AD203B41FA5}">
                      <a16:colId xmlns:a16="http://schemas.microsoft.com/office/drawing/2014/main" val="1856637771"/>
                    </a:ext>
                  </a:extLst>
                </a:gridCol>
                <a:gridCol w="2113455">
                  <a:extLst>
                    <a:ext uri="{9D8B030D-6E8A-4147-A177-3AD203B41FA5}">
                      <a16:colId xmlns:a16="http://schemas.microsoft.com/office/drawing/2014/main" val="1986537550"/>
                    </a:ext>
                  </a:extLst>
                </a:gridCol>
              </a:tblGrid>
              <a:tr h="302548">
                <a:tc>
                  <a:txBody>
                    <a:bodyPr/>
                    <a:lstStyle/>
                    <a:p>
                      <a:endParaRPr lang="en-IN" sz="1300" dirty="0"/>
                    </a:p>
                  </a:txBody>
                  <a:tcPr marL="67852" marR="67852" marT="33926" marB="33926"/>
                </a:tc>
                <a:tc>
                  <a:txBody>
                    <a:bodyPr/>
                    <a:lstStyle/>
                    <a:p>
                      <a:r>
                        <a:rPr lang="en-US" sz="1300"/>
                        <a:t>Udemy</a:t>
                      </a:r>
                      <a:endParaRPr lang="en-IN" sz="1300"/>
                    </a:p>
                  </a:txBody>
                  <a:tcPr marL="67852" marR="67852" marT="33926" marB="33926"/>
                </a:tc>
                <a:tc>
                  <a:txBody>
                    <a:bodyPr/>
                    <a:lstStyle/>
                    <a:p>
                      <a:r>
                        <a:rPr lang="en-US" sz="1300"/>
                        <a:t>YouTube</a:t>
                      </a:r>
                      <a:endParaRPr lang="en-IN" sz="1300"/>
                    </a:p>
                  </a:txBody>
                  <a:tcPr marL="67852" marR="67852" marT="33926" marB="33926"/>
                </a:tc>
                <a:tc>
                  <a:txBody>
                    <a:bodyPr/>
                    <a:lstStyle/>
                    <a:p>
                      <a:r>
                        <a:rPr lang="en-US" sz="1300"/>
                        <a:t>Coursera</a:t>
                      </a:r>
                      <a:endParaRPr lang="en-IN" sz="1300"/>
                    </a:p>
                  </a:txBody>
                  <a:tcPr marL="67852" marR="67852" marT="33926" marB="33926"/>
                </a:tc>
                <a:tc>
                  <a:txBody>
                    <a:bodyPr/>
                    <a:lstStyle/>
                    <a:p>
                      <a:r>
                        <a:rPr lang="en-US" sz="1300"/>
                        <a:t>Codecademy</a:t>
                      </a:r>
                      <a:endParaRPr lang="en-IN" sz="1300"/>
                    </a:p>
                  </a:txBody>
                  <a:tcPr marL="67852" marR="67852" marT="33926" marB="33926"/>
                </a:tc>
                <a:extLst>
                  <a:ext uri="{0D108BD9-81ED-4DB2-BD59-A6C34878D82A}">
                    <a16:rowId xmlns:a16="http://schemas.microsoft.com/office/drawing/2014/main" val="1902298833"/>
                  </a:ext>
                </a:extLst>
              </a:tr>
              <a:tr h="302548">
                <a:tc>
                  <a:txBody>
                    <a:bodyPr/>
                    <a:lstStyle/>
                    <a:p>
                      <a:r>
                        <a:rPr lang="en-US" sz="1300" b="1" dirty="0">
                          <a:effectLst/>
                        </a:rPr>
                        <a:t>Primary Focus</a:t>
                      </a:r>
                      <a:endParaRPr lang="en-IN" sz="1300" b="1" dirty="0">
                        <a:effectLst/>
                      </a:endParaRPr>
                    </a:p>
                  </a:txBody>
                  <a:tcPr marL="67852" marR="67852" marT="33926" marB="33926"/>
                </a:tc>
                <a:tc>
                  <a:txBody>
                    <a:bodyPr/>
                    <a:lstStyle/>
                    <a:p>
                      <a:r>
                        <a:rPr lang="en-US" sz="1300" b="0" i="0" dirty="0"/>
                        <a:t>General Courses</a:t>
                      </a:r>
                      <a:endParaRPr lang="en-IN" sz="1300" b="0" i="0" dirty="0"/>
                    </a:p>
                  </a:txBody>
                  <a:tcPr marL="67852" marR="67852" marT="33926" marB="33926"/>
                </a:tc>
                <a:tc>
                  <a:txBody>
                    <a:bodyPr/>
                    <a:lstStyle/>
                    <a:p>
                      <a:r>
                        <a:rPr lang="en-US" sz="1300" b="0" i="0" dirty="0"/>
                        <a:t>No focus </a:t>
                      </a:r>
                      <a:endParaRPr lang="en-IN" sz="1300" b="0" i="0" dirty="0"/>
                    </a:p>
                  </a:txBody>
                  <a:tcPr marL="67852" marR="67852" marT="33926" marB="33926"/>
                </a:tc>
                <a:tc>
                  <a:txBody>
                    <a:bodyPr/>
                    <a:lstStyle/>
                    <a:p>
                      <a:r>
                        <a:rPr lang="en-US" sz="1300" b="0" i="0"/>
                        <a:t>Study focused</a:t>
                      </a:r>
                      <a:endParaRPr lang="en-IN" sz="1300" b="0" i="0"/>
                    </a:p>
                  </a:txBody>
                  <a:tcPr marL="67852" marR="67852" marT="33926" marB="33926"/>
                </a:tc>
                <a:tc>
                  <a:txBody>
                    <a:bodyPr/>
                    <a:lstStyle/>
                    <a:p>
                      <a:r>
                        <a:rPr lang="en-US" sz="1300" b="0" i="0"/>
                        <a:t>Study focused</a:t>
                      </a:r>
                      <a:endParaRPr lang="en-IN" sz="1300" b="0" i="0"/>
                    </a:p>
                  </a:txBody>
                  <a:tcPr marL="67852" marR="67852" marT="33926" marB="33926"/>
                </a:tc>
                <a:extLst>
                  <a:ext uri="{0D108BD9-81ED-4DB2-BD59-A6C34878D82A}">
                    <a16:rowId xmlns:a16="http://schemas.microsoft.com/office/drawing/2014/main" val="3779530354"/>
                  </a:ext>
                </a:extLst>
              </a:tr>
              <a:tr h="302548">
                <a:tc>
                  <a:txBody>
                    <a:bodyPr/>
                    <a:lstStyle/>
                    <a:p>
                      <a:r>
                        <a:rPr lang="en-US" sz="1300" b="1" dirty="0">
                          <a:effectLst/>
                        </a:rPr>
                        <a:t>Course Management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extLst>
                  <a:ext uri="{0D108BD9-81ED-4DB2-BD59-A6C34878D82A}">
                    <a16:rowId xmlns:a16="http://schemas.microsoft.com/office/drawing/2014/main" val="596435059"/>
                  </a:ext>
                </a:extLst>
              </a:tr>
              <a:tr h="302548">
                <a:tc>
                  <a:txBody>
                    <a:bodyPr/>
                    <a:lstStyle/>
                    <a:p>
                      <a:r>
                        <a:rPr lang="en-US" sz="1300" b="1" dirty="0">
                          <a:effectLst/>
                        </a:rPr>
                        <a:t>Dedicated section for doubts</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1829785772"/>
                  </a:ext>
                </a:extLst>
              </a:tr>
              <a:tr h="302548">
                <a:tc>
                  <a:txBody>
                    <a:bodyPr/>
                    <a:lstStyle/>
                    <a:p>
                      <a:r>
                        <a:rPr lang="en-US" sz="1300" b="1" dirty="0">
                          <a:effectLst/>
                        </a:rPr>
                        <a:t>Dedicated section for resource sharing</a:t>
                      </a:r>
                      <a:endParaRPr lang="en-IN" sz="1300" b="1" dirty="0">
                        <a:effectLst/>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1671530421"/>
                  </a:ext>
                </a:extLst>
              </a:tr>
              <a:tr h="302548">
                <a:tc>
                  <a:txBody>
                    <a:bodyPr/>
                    <a:lstStyle/>
                    <a:p>
                      <a:r>
                        <a:rPr lang="en-US" sz="1300" b="1" dirty="0">
                          <a:effectLst/>
                        </a:rPr>
                        <a:t>Text Content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extLst>
                  <a:ext uri="{0D108BD9-81ED-4DB2-BD59-A6C34878D82A}">
                    <a16:rowId xmlns:a16="http://schemas.microsoft.com/office/drawing/2014/main" val="893621923"/>
                  </a:ext>
                </a:extLst>
              </a:tr>
              <a:tr h="302548">
                <a:tc>
                  <a:txBody>
                    <a:bodyPr/>
                    <a:lstStyle/>
                    <a:p>
                      <a:r>
                        <a:rPr lang="en-US" sz="1300" b="1" dirty="0">
                          <a:effectLst/>
                        </a:rPr>
                        <a:t>Video Content</a:t>
                      </a:r>
                      <a:endParaRPr lang="en-IN" sz="1300" b="1" dirty="0">
                        <a:effectLst/>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extLst>
                  <a:ext uri="{0D108BD9-81ED-4DB2-BD59-A6C34878D82A}">
                    <a16:rowId xmlns:a16="http://schemas.microsoft.com/office/drawing/2014/main" val="892540790"/>
                  </a:ext>
                </a:extLst>
              </a:tr>
              <a:tr h="302548">
                <a:tc>
                  <a:txBody>
                    <a:bodyPr/>
                    <a:lstStyle/>
                    <a:p>
                      <a:r>
                        <a:rPr lang="en-US" sz="1300" b="1" dirty="0">
                          <a:effectLst/>
                        </a:rPr>
                        <a:t>Quizzes</a:t>
                      </a:r>
                      <a:endParaRPr lang="en-IN" sz="1300" b="1" dirty="0">
                        <a:effectLst/>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p>
                  </a:txBody>
                  <a:tcPr marL="67852" marR="67852" marT="33926" marB="33926"/>
                </a:tc>
                <a:extLst>
                  <a:ext uri="{0D108BD9-81ED-4DB2-BD59-A6C34878D82A}">
                    <a16:rowId xmlns:a16="http://schemas.microsoft.com/office/drawing/2014/main" val="2581892422"/>
                  </a:ext>
                </a:extLst>
              </a:tr>
              <a:tr h="500668">
                <a:tc>
                  <a:txBody>
                    <a:bodyPr/>
                    <a:lstStyle/>
                    <a:p>
                      <a:r>
                        <a:rPr lang="en-US" sz="1300" b="1" dirty="0">
                          <a:effectLst/>
                        </a:rPr>
                        <a:t>Ease of creating course</a:t>
                      </a:r>
                      <a:endParaRPr lang="en-IN" sz="1300" b="1" dirty="0">
                        <a:effectLst/>
                      </a:endParaRPr>
                    </a:p>
                  </a:txBody>
                  <a:tcPr marL="67852" marR="67852" marT="33926" marB="33926"/>
                </a:tc>
                <a:tc>
                  <a:txBody>
                    <a:bodyPr/>
                    <a:lstStyle/>
                    <a:p>
                      <a:r>
                        <a:rPr lang="en-US" sz="1300" b="0" i="0" dirty="0">
                          <a:solidFill>
                            <a:srgbClr val="FF0000"/>
                          </a:solidFill>
                        </a:rPr>
                        <a:t>Difficult, many restrictions</a:t>
                      </a:r>
                      <a:endParaRPr lang="en-IN" sz="1300" b="0" i="0" dirty="0">
                        <a:solidFill>
                          <a:srgbClr val="FF0000"/>
                        </a:solidFill>
                      </a:endParaRPr>
                    </a:p>
                  </a:txBody>
                  <a:tcPr marL="67852" marR="67852" marT="33926" marB="33926"/>
                </a:tc>
                <a:tc>
                  <a:txBody>
                    <a:bodyPr/>
                    <a:lstStyle/>
                    <a:p>
                      <a:r>
                        <a:rPr lang="en-US" sz="1300" b="0" i="0" dirty="0">
                          <a:solidFill>
                            <a:srgbClr val="00B050"/>
                          </a:solidFill>
                        </a:rPr>
                        <a:t>Easy</a:t>
                      </a:r>
                      <a:endParaRPr lang="en-IN" sz="1300" b="0" i="0" dirty="0">
                        <a:solidFill>
                          <a:srgbClr val="00B050"/>
                        </a:solidFill>
                      </a:endParaRPr>
                    </a:p>
                  </a:txBody>
                  <a:tcPr marL="67852" marR="67852" marT="33926" marB="33926"/>
                </a:tc>
                <a:tc>
                  <a:txBody>
                    <a:bodyPr/>
                    <a:lstStyle/>
                    <a:p>
                      <a:r>
                        <a:rPr lang="en-US" sz="1300" b="0" i="0" dirty="0">
                          <a:solidFill>
                            <a:srgbClr val="FF0000"/>
                          </a:solidFill>
                        </a:rPr>
                        <a:t>Not possible, Only universities can create</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Not possible</a:t>
                      </a:r>
                      <a:endParaRPr lang="en-IN" sz="1300" b="0" i="0" dirty="0">
                        <a:solidFill>
                          <a:srgbClr val="FF0000"/>
                        </a:solidFill>
                      </a:endParaRPr>
                    </a:p>
                  </a:txBody>
                  <a:tcPr marL="67852" marR="67852" marT="33926" marB="33926"/>
                </a:tc>
                <a:extLst>
                  <a:ext uri="{0D108BD9-81ED-4DB2-BD59-A6C34878D82A}">
                    <a16:rowId xmlns:a16="http://schemas.microsoft.com/office/drawing/2014/main" val="707491094"/>
                  </a:ext>
                </a:extLst>
              </a:tr>
              <a:tr h="302548">
                <a:tc>
                  <a:txBody>
                    <a:bodyPr/>
                    <a:lstStyle/>
                    <a:p>
                      <a:r>
                        <a:rPr lang="en-US" sz="1300" b="1" dirty="0">
                          <a:effectLst/>
                        </a:rPr>
                        <a:t>Motivation to Student</a:t>
                      </a:r>
                      <a:endParaRPr lang="en-IN" sz="1300" b="1" dirty="0">
                        <a:effectLst/>
                      </a:endParaRPr>
                    </a:p>
                  </a:txBody>
                  <a:tcPr marL="67852" marR="67852" marT="33926" marB="33926"/>
                </a:tc>
                <a:tc>
                  <a:txBody>
                    <a:bodyPr/>
                    <a:lstStyle/>
                    <a:p>
                      <a:r>
                        <a:rPr lang="en-US" sz="1300" b="0" i="0" dirty="0">
                          <a:solidFill>
                            <a:srgbClr val="FF0000"/>
                          </a:solidFill>
                        </a:rPr>
                        <a:t>None</a:t>
                      </a:r>
                      <a:endParaRPr lang="en-IN" sz="1300" b="0" i="0" dirty="0">
                        <a:solidFill>
                          <a:srgbClr val="FF0000"/>
                        </a:solidFill>
                      </a:endParaRPr>
                    </a:p>
                  </a:txBody>
                  <a:tcPr marL="67852" marR="67852" marT="33926" marB="33926"/>
                </a:tc>
                <a:tc>
                  <a:txBody>
                    <a:bodyPr/>
                    <a:lstStyle/>
                    <a:p>
                      <a:r>
                        <a:rPr lang="en-US" sz="1300" b="0" i="0" dirty="0">
                          <a:solidFill>
                            <a:srgbClr val="FF0000"/>
                          </a:solidFill>
                        </a:rPr>
                        <a:t>None</a:t>
                      </a:r>
                      <a:endParaRPr lang="en-IN" sz="1300" b="0" i="0" dirty="0">
                        <a:solidFill>
                          <a:srgbClr val="FF0000"/>
                        </a:solidFill>
                      </a:endParaRPr>
                    </a:p>
                  </a:txBody>
                  <a:tcPr marL="67852" marR="67852" marT="33926" marB="33926"/>
                </a:tc>
                <a:tc>
                  <a:txBody>
                    <a:bodyPr/>
                    <a:lstStyle/>
                    <a:p>
                      <a:r>
                        <a:rPr lang="en-US" sz="1300" b="0" i="0" dirty="0">
                          <a:solidFill>
                            <a:srgbClr val="00B050"/>
                          </a:solidFill>
                        </a:rPr>
                        <a:t>Yes</a:t>
                      </a:r>
                      <a:r>
                        <a:rPr lang="en-US" sz="1300" b="0" i="0" dirty="0"/>
                        <a:t>, </a:t>
                      </a:r>
                      <a:r>
                        <a:rPr lang="en-US" sz="1300" b="0" i="0" dirty="0">
                          <a:solidFill>
                            <a:srgbClr val="00B050"/>
                          </a:solidFill>
                        </a:rPr>
                        <a:t>by deadlines</a:t>
                      </a:r>
                      <a:endParaRPr lang="en-IN" sz="1300" b="0" i="0" dirty="0">
                        <a:solidFill>
                          <a:srgbClr val="00B050"/>
                        </a:solidFill>
                      </a:endParaRPr>
                    </a:p>
                  </a:txBody>
                  <a:tcPr marL="67852" marR="67852" marT="33926" marB="33926"/>
                </a:tc>
                <a:tc>
                  <a:txBody>
                    <a:bodyPr/>
                    <a:lstStyle/>
                    <a:p>
                      <a:r>
                        <a:rPr lang="en-US" sz="1300" b="0" i="0" dirty="0">
                          <a:solidFill>
                            <a:srgbClr val="00B050"/>
                          </a:solidFill>
                        </a:rPr>
                        <a:t>Yes</a:t>
                      </a:r>
                      <a:r>
                        <a:rPr lang="en-US" sz="1300" b="0" i="0" dirty="0"/>
                        <a:t>, </a:t>
                      </a:r>
                      <a:r>
                        <a:rPr lang="en-US" sz="1300" b="0" i="0" dirty="0">
                          <a:solidFill>
                            <a:srgbClr val="00B050"/>
                          </a:solidFill>
                        </a:rPr>
                        <a:t>by badges</a:t>
                      </a:r>
                      <a:endParaRPr lang="en-IN" sz="1300" b="0" i="0" dirty="0">
                        <a:solidFill>
                          <a:srgbClr val="00B050"/>
                        </a:solidFill>
                      </a:endParaRPr>
                    </a:p>
                  </a:txBody>
                  <a:tcPr marL="67852" marR="67852" marT="33926" marB="33926"/>
                </a:tc>
                <a:extLst>
                  <a:ext uri="{0D108BD9-81ED-4DB2-BD59-A6C34878D82A}">
                    <a16:rowId xmlns:a16="http://schemas.microsoft.com/office/drawing/2014/main" val="4246571899"/>
                  </a:ext>
                </a:extLst>
              </a:tr>
            </a:tbl>
          </a:graphicData>
        </a:graphic>
      </p:graphicFrame>
    </p:spTree>
    <p:extLst>
      <p:ext uri="{BB962C8B-B14F-4D97-AF65-F5344CB8AC3E}">
        <p14:creationId xmlns:p14="http://schemas.microsoft.com/office/powerpoint/2010/main" val="112518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81A10E-E5B7-40E3-B912-3C5291C1E4C6}"/>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Any of them looks perfect?</a:t>
            </a:r>
            <a:endParaRPr lang="en-IN">
              <a:solidFill>
                <a:schemeClr val="tx1"/>
              </a:solidFill>
            </a:endParaRPr>
          </a:p>
        </p:txBody>
      </p:sp>
      <p:sp>
        <p:nvSpPr>
          <p:cNvPr id="3" name="Subtitle 2">
            <a:extLst>
              <a:ext uri="{FF2B5EF4-FFF2-40B4-BE49-F238E27FC236}">
                <a16:creationId xmlns:a16="http://schemas.microsoft.com/office/drawing/2014/main" id="{30D87951-FB3B-4617-B3C9-89725A223C9B}"/>
              </a:ext>
            </a:extLst>
          </p:cNvPr>
          <p:cNvSpPr>
            <a:spLocks noGrp="1"/>
          </p:cNvSpPr>
          <p:nvPr>
            <p:ph type="subTitle" idx="1"/>
          </p:nvPr>
        </p:nvSpPr>
        <p:spPr>
          <a:xfrm>
            <a:off x="1280559" y="4116179"/>
            <a:ext cx="9638153" cy="1599642"/>
          </a:xfrm>
          <a:effectLst/>
        </p:spPr>
        <p:txBody>
          <a:bodyPr>
            <a:normAutofit/>
          </a:bodyPr>
          <a:lstStyle/>
          <a:p>
            <a:pPr algn="ctr"/>
            <a:r>
              <a:rPr lang="en-US"/>
              <a:t>Obviously, No!</a:t>
            </a:r>
          </a:p>
          <a:p>
            <a:pPr algn="ctr"/>
            <a:r>
              <a:rPr lang="en-US"/>
              <a:t>Let’s take positive points off all of them and mix them.</a:t>
            </a:r>
            <a:endParaRPr lang="en-IN"/>
          </a:p>
        </p:txBody>
      </p:sp>
    </p:spTree>
    <p:extLst>
      <p:ext uri="{BB962C8B-B14F-4D97-AF65-F5344CB8AC3E}">
        <p14:creationId xmlns:p14="http://schemas.microsoft.com/office/powerpoint/2010/main" val="331792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3D76CA-CB62-4F72-B0A5-713F22ECA6B7}"/>
              </a:ext>
            </a:extLst>
          </p:cNvPr>
          <p:cNvSpPr>
            <a:spLocks noGrp="1"/>
          </p:cNvSpPr>
          <p:nvPr>
            <p:ph type="ctrTitle"/>
          </p:nvPr>
        </p:nvSpPr>
        <p:spPr>
          <a:xfrm>
            <a:off x="419448" y="947606"/>
            <a:ext cx="4389427" cy="4962786"/>
          </a:xfrm>
        </p:spPr>
        <p:txBody>
          <a:bodyPr anchor="ctr">
            <a:normAutofit/>
          </a:bodyPr>
          <a:lstStyle/>
          <a:p>
            <a:r>
              <a:rPr lang="en-US" spc="300" dirty="0"/>
              <a:t>CLASSITY</a:t>
            </a:r>
            <a:endParaRPr lang="en-IN" spc="300" dirty="0"/>
          </a:p>
        </p:txBody>
      </p:sp>
      <p:sp>
        <p:nvSpPr>
          <p:cNvPr id="3" name="Subtitle 2">
            <a:extLst>
              <a:ext uri="{FF2B5EF4-FFF2-40B4-BE49-F238E27FC236}">
                <a16:creationId xmlns:a16="http://schemas.microsoft.com/office/drawing/2014/main" id="{D7E0E8BA-9BE4-46D9-82A7-1F348B4487C1}"/>
              </a:ext>
            </a:extLst>
          </p:cNvPr>
          <p:cNvSpPr>
            <a:spLocks noGrp="1"/>
          </p:cNvSpPr>
          <p:nvPr>
            <p:ph type="subTitle" idx="1"/>
          </p:nvPr>
        </p:nvSpPr>
        <p:spPr>
          <a:xfrm>
            <a:off x="7229345" y="947607"/>
            <a:ext cx="4152655" cy="4962785"/>
          </a:xfrm>
          <a:effectLst/>
        </p:spPr>
        <p:txBody>
          <a:bodyPr anchor="ctr">
            <a:normAutofit/>
          </a:bodyPr>
          <a:lstStyle/>
          <a:p>
            <a:r>
              <a:rPr lang="en-US" sz="2800" dirty="0"/>
              <a:t>Bunk your classes,</a:t>
            </a:r>
          </a:p>
          <a:p>
            <a:r>
              <a:rPr lang="en-US" sz="2800" dirty="0"/>
              <a:t>Not the studies</a:t>
            </a:r>
            <a:endParaRPr lang="en-IN" sz="2800" dirty="0"/>
          </a:p>
        </p:txBody>
      </p:sp>
    </p:spTree>
    <p:extLst>
      <p:ext uri="{BB962C8B-B14F-4D97-AF65-F5344CB8AC3E}">
        <p14:creationId xmlns:p14="http://schemas.microsoft.com/office/powerpoint/2010/main" val="211973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4DF8-B021-4E59-9931-9ECAB4AF1CD3}"/>
              </a:ext>
            </a:extLst>
          </p:cNvPr>
          <p:cNvSpPr>
            <a:spLocks noGrp="1"/>
          </p:cNvSpPr>
          <p:nvPr>
            <p:ph type="title"/>
          </p:nvPr>
        </p:nvSpPr>
        <p:spPr>
          <a:xfrm>
            <a:off x="810000" y="447188"/>
            <a:ext cx="10571998" cy="970450"/>
          </a:xfrm>
        </p:spPr>
        <p:txBody>
          <a:bodyPr/>
          <a:lstStyle/>
          <a:p>
            <a:r>
              <a:rPr lang="en-US" dirty="0"/>
              <a:t>Features at a glance</a:t>
            </a:r>
            <a:endParaRPr lang="en-IN" dirty="0"/>
          </a:p>
        </p:txBody>
      </p:sp>
      <p:sp>
        <p:nvSpPr>
          <p:cNvPr id="3" name="Content Placeholder 2">
            <a:extLst>
              <a:ext uri="{FF2B5EF4-FFF2-40B4-BE49-F238E27FC236}">
                <a16:creationId xmlns:a16="http://schemas.microsoft.com/office/drawing/2014/main" id="{0E947ED9-47F7-417E-BB10-0174F4BF2505}"/>
              </a:ext>
            </a:extLst>
          </p:cNvPr>
          <p:cNvSpPr>
            <a:spLocks noGrp="1"/>
          </p:cNvSpPr>
          <p:nvPr>
            <p:ph idx="1"/>
          </p:nvPr>
        </p:nvSpPr>
        <p:spPr>
          <a:xfrm>
            <a:off x="1271357" y="2026328"/>
            <a:ext cx="9649286" cy="3675356"/>
          </a:xfrm>
        </p:spPr>
        <p:txBody>
          <a:bodyPr>
            <a:normAutofit/>
          </a:bodyPr>
          <a:lstStyle/>
          <a:p>
            <a:r>
              <a:rPr lang="en-US" dirty="0"/>
              <a:t>Primarily focused on studies</a:t>
            </a:r>
          </a:p>
          <a:p>
            <a:r>
              <a:rPr lang="en-US" dirty="0"/>
              <a:t>Good course Management</a:t>
            </a:r>
          </a:p>
          <a:p>
            <a:r>
              <a:rPr lang="en-US" dirty="0"/>
              <a:t>Dedicated sections for doubts.</a:t>
            </a:r>
          </a:p>
          <a:p>
            <a:r>
              <a:rPr lang="en-US" b="1" dirty="0">
                <a:solidFill>
                  <a:srgbClr val="FFFF00"/>
                </a:solidFill>
              </a:rPr>
              <a:t>New!</a:t>
            </a:r>
            <a:r>
              <a:rPr lang="en-US" dirty="0"/>
              <a:t> A resource sharing section for sharing of resource by fellow students</a:t>
            </a:r>
          </a:p>
          <a:p>
            <a:r>
              <a:rPr lang="en-US" dirty="0"/>
              <a:t>Easily create courses by YouTube videos only</a:t>
            </a:r>
          </a:p>
          <a:p>
            <a:r>
              <a:rPr lang="en-US" dirty="0"/>
              <a:t>Fully Equipped with courses with videos, text and quizzes.</a:t>
            </a:r>
          </a:p>
          <a:p>
            <a:r>
              <a:rPr lang="en-US" dirty="0"/>
              <a:t>Encourage student to learn by awarding badges</a:t>
            </a:r>
            <a:endParaRPr lang="en-IN" dirty="0"/>
          </a:p>
        </p:txBody>
      </p:sp>
    </p:spTree>
    <p:extLst>
      <p:ext uri="{BB962C8B-B14F-4D97-AF65-F5344CB8AC3E}">
        <p14:creationId xmlns:p14="http://schemas.microsoft.com/office/powerpoint/2010/main" val="39928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CAF1B9-830E-4F49-BDB8-CDCF1942A137}"/>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A course on YouTube is just plain HTML, lets add CSS &amp; JS and make it the best</a:t>
            </a:r>
            <a:endParaRPr lang="en-IN">
              <a:solidFill>
                <a:schemeClr val="tx1"/>
              </a:solidFill>
            </a:endParaRPr>
          </a:p>
        </p:txBody>
      </p:sp>
    </p:spTree>
    <p:extLst>
      <p:ext uri="{BB962C8B-B14F-4D97-AF65-F5344CB8AC3E}">
        <p14:creationId xmlns:p14="http://schemas.microsoft.com/office/powerpoint/2010/main" val="261987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3C08-288F-4ED5-9F82-CCAD53EC04C3}"/>
              </a:ext>
            </a:extLst>
          </p:cNvPr>
          <p:cNvSpPr>
            <a:spLocks noGrp="1"/>
          </p:cNvSpPr>
          <p:nvPr>
            <p:ph type="title"/>
          </p:nvPr>
        </p:nvSpPr>
        <p:spPr>
          <a:xfrm>
            <a:off x="810000" y="447188"/>
            <a:ext cx="4108229" cy="970450"/>
          </a:xfrm>
        </p:spPr>
        <p:txBody>
          <a:bodyPr/>
          <a:lstStyle/>
          <a:p>
            <a:r>
              <a:rPr lang="en-US" dirty="0"/>
              <a:t>Progress so far!</a:t>
            </a:r>
            <a:endParaRPr lang="en-IN" dirty="0"/>
          </a:p>
        </p:txBody>
      </p:sp>
      <p:sp>
        <p:nvSpPr>
          <p:cNvPr id="5" name="Text Placeholder 4">
            <a:extLst>
              <a:ext uri="{FF2B5EF4-FFF2-40B4-BE49-F238E27FC236}">
                <a16:creationId xmlns:a16="http://schemas.microsoft.com/office/drawing/2014/main" id="{95AB2796-B7C8-44B0-9F21-124E051726BB}"/>
              </a:ext>
            </a:extLst>
          </p:cNvPr>
          <p:cNvSpPr>
            <a:spLocks noGrp="1"/>
          </p:cNvSpPr>
          <p:nvPr>
            <p:ph type="body" idx="1"/>
          </p:nvPr>
        </p:nvSpPr>
        <p:spPr>
          <a:xfrm>
            <a:off x="810000" y="2263489"/>
            <a:ext cx="5189857" cy="587130"/>
          </a:xfrm>
        </p:spPr>
        <p:txBody>
          <a:bodyPr/>
          <a:lstStyle/>
          <a:p>
            <a:r>
              <a:rPr lang="en-US" dirty="0"/>
              <a:t>Completed</a:t>
            </a:r>
            <a:endParaRPr lang="en-IN" dirty="0"/>
          </a:p>
        </p:txBody>
      </p:sp>
      <p:sp>
        <p:nvSpPr>
          <p:cNvPr id="3" name="Content Placeholder 2">
            <a:extLst>
              <a:ext uri="{FF2B5EF4-FFF2-40B4-BE49-F238E27FC236}">
                <a16:creationId xmlns:a16="http://schemas.microsoft.com/office/drawing/2014/main" id="{A3E92686-C4A3-4D4E-B707-A931CA30235F}"/>
              </a:ext>
            </a:extLst>
          </p:cNvPr>
          <p:cNvSpPr>
            <a:spLocks noGrp="1"/>
          </p:cNvSpPr>
          <p:nvPr>
            <p:ph sz="half" idx="2"/>
          </p:nvPr>
        </p:nvSpPr>
        <p:spPr>
          <a:xfrm>
            <a:off x="810001" y="2839752"/>
            <a:ext cx="5189856" cy="3690204"/>
          </a:xfrm>
        </p:spPr>
        <p:txBody>
          <a:bodyPr>
            <a:normAutofit fontScale="85000" lnSpcReduction="20000"/>
          </a:bodyPr>
          <a:lstStyle/>
          <a:p>
            <a:r>
              <a:rPr lang="en-US" dirty="0"/>
              <a:t>Backend 100% complete and vigorously tested</a:t>
            </a:r>
          </a:p>
          <a:p>
            <a:r>
              <a:rPr lang="en-US" dirty="0"/>
              <a:t>Progress in frontend:-</a:t>
            </a:r>
            <a:endParaRPr lang="en-IN" dirty="0"/>
          </a:p>
          <a:p>
            <a:pPr lvl="1"/>
            <a:r>
              <a:rPr lang="en-IN" dirty="0"/>
              <a:t>Working authentication system</a:t>
            </a:r>
          </a:p>
          <a:p>
            <a:pPr lvl="1"/>
            <a:r>
              <a:rPr lang="en-IN" dirty="0"/>
              <a:t>Course Page to show data and editing by instructor</a:t>
            </a:r>
          </a:p>
          <a:p>
            <a:pPr lvl="1"/>
            <a:r>
              <a:rPr lang="en-IN" dirty="0"/>
              <a:t>Topic Page to show date and editing by instructor</a:t>
            </a:r>
          </a:p>
          <a:p>
            <a:pPr lvl="1"/>
            <a:r>
              <a:rPr lang="en-IN" dirty="0"/>
              <a:t>Display course reviews/ratings</a:t>
            </a:r>
          </a:p>
          <a:p>
            <a:pPr lvl="1"/>
            <a:r>
              <a:rPr lang="en-IN" dirty="0"/>
              <a:t>Display topic wise resource dump resources</a:t>
            </a:r>
          </a:p>
          <a:p>
            <a:pPr lvl="1"/>
            <a:r>
              <a:rPr lang="en-IN" dirty="0"/>
              <a:t>Display topic wise doubts</a:t>
            </a:r>
          </a:p>
          <a:p>
            <a:pPr lvl="1"/>
            <a:r>
              <a:rPr lang="en-IN"/>
              <a:t>Enrol </a:t>
            </a:r>
            <a:r>
              <a:rPr lang="en-IN" dirty="0"/>
              <a:t>in course</a:t>
            </a:r>
          </a:p>
          <a:p>
            <a:pPr lvl="1"/>
            <a:r>
              <a:rPr lang="en-IN" dirty="0"/>
              <a:t>Show success / danger alerts</a:t>
            </a:r>
          </a:p>
          <a:p>
            <a:pPr lvl="1"/>
            <a:endParaRPr lang="en-IN" dirty="0"/>
          </a:p>
          <a:p>
            <a:pPr lvl="1"/>
            <a:endParaRPr lang="en-IN" dirty="0"/>
          </a:p>
          <a:p>
            <a:pPr lvl="1"/>
            <a:endParaRPr lang="en-US" dirty="0"/>
          </a:p>
        </p:txBody>
      </p:sp>
      <p:sp>
        <p:nvSpPr>
          <p:cNvPr id="6" name="Text Placeholder 5">
            <a:extLst>
              <a:ext uri="{FF2B5EF4-FFF2-40B4-BE49-F238E27FC236}">
                <a16:creationId xmlns:a16="http://schemas.microsoft.com/office/drawing/2014/main" id="{E811077D-A505-42CA-958E-0343610F3E19}"/>
              </a:ext>
            </a:extLst>
          </p:cNvPr>
          <p:cNvSpPr>
            <a:spLocks noGrp="1"/>
          </p:cNvSpPr>
          <p:nvPr>
            <p:ph type="body" sz="quarter" idx="3"/>
          </p:nvPr>
        </p:nvSpPr>
        <p:spPr>
          <a:xfrm>
            <a:off x="6182687" y="2263489"/>
            <a:ext cx="5194583" cy="587130"/>
          </a:xfrm>
        </p:spPr>
        <p:txBody>
          <a:bodyPr/>
          <a:lstStyle/>
          <a:p>
            <a:r>
              <a:rPr lang="en-US" dirty="0"/>
              <a:t>Left (only in frontend)</a:t>
            </a:r>
            <a:endParaRPr lang="en-IN" dirty="0"/>
          </a:p>
        </p:txBody>
      </p:sp>
      <p:sp>
        <p:nvSpPr>
          <p:cNvPr id="7" name="Content Placeholder 6">
            <a:extLst>
              <a:ext uri="{FF2B5EF4-FFF2-40B4-BE49-F238E27FC236}">
                <a16:creationId xmlns:a16="http://schemas.microsoft.com/office/drawing/2014/main" id="{31D37361-B774-412B-84C9-8FAB775C77DD}"/>
              </a:ext>
            </a:extLst>
          </p:cNvPr>
          <p:cNvSpPr>
            <a:spLocks noGrp="1"/>
          </p:cNvSpPr>
          <p:nvPr>
            <p:ph sz="quarter" idx="4"/>
          </p:nvPr>
        </p:nvSpPr>
        <p:spPr>
          <a:xfrm>
            <a:off x="6182687" y="2839751"/>
            <a:ext cx="5194583" cy="2886345"/>
          </a:xfrm>
        </p:spPr>
        <p:txBody>
          <a:bodyPr>
            <a:normAutofit fontScale="85000" lnSpcReduction="20000"/>
          </a:bodyPr>
          <a:lstStyle/>
          <a:p>
            <a:r>
              <a:rPr lang="en-US" dirty="0"/>
              <a:t>Add review/rating to course by students.</a:t>
            </a:r>
          </a:p>
          <a:p>
            <a:r>
              <a:rPr lang="en-US" dirty="0"/>
              <a:t>Add resource to resource dump and doubts.</a:t>
            </a:r>
          </a:p>
          <a:p>
            <a:r>
              <a:rPr lang="en-US" dirty="0"/>
              <a:t>Button to add course</a:t>
            </a:r>
          </a:p>
          <a:p>
            <a:r>
              <a:rPr lang="en-US" dirty="0"/>
              <a:t>Test Component (layout)</a:t>
            </a:r>
          </a:p>
          <a:p>
            <a:r>
              <a:rPr lang="en-US" dirty="0"/>
              <a:t>Update / get course progress from backend</a:t>
            </a:r>
          </a:p>
          <a:p>
            <a:r>
              <a:rPr lang="en-US" dirty="0"/>
              <a:t>Fuzzy search.</a:t>
            </a:r>
          </a:p>
          <a:p>
            <a:r>
              <a:rPr lang="en-US" dirty="0"/>
              <a:t>Dashboard page </a:t>
            </a:r>
          </a:p>
          <a:p>
            <a:r>
              <a:rPr lang="en-US" dirty="0"/>
              <a:t>Refine styles</a:t>
            </a:r>
          </a:p>
          <a:p>
            <a:pPr marL="0" indent="0">
              <a:buNone/>
            </a:pPr>
            <a:r>
              <a:rPr lang="en-US" dirty="0"/>
              <a:t>That’s It!</a:t>
            </a:r>
          </a:p>
          <a:p>
            <a:endParaRPr lang="en-IN" dirty="0"/>
          </a:p>
        </p:txBody>
      </p:sp>
      <p:sp>
        <p:nvSpPr>
          <p:cNvPr id="8" name="TextBox 7">
            <a:extLst>
              <a:ext uri="{FF2B5EF4-FFF2-40B4-BE49-F238E27FC236}">
                <a16:creationId xmlns:a16="http://schemas.microsoft.com/office/drawing/2014/main" id="{2F4401A8-89F6-44E7-872C-BE21F1106381}"/>
              </a:ext>
            </a:extLst>
          </p:cNvPr>
          <p:cNvSpPr txBox="1"/>
          <p:nvPr/>
        </p:nvSpPr>
        <p:spPr>
          <a:xfrm>
            <a:off x="810000" y="1409018"/>
            <a:ext cx="7430609" cy="307777"/>
          </a:xfrm>
          <a:prstGeom prst="rect">
            <a:avLst/>
          </a:prstGeom>
          <a:noFill/>
        </p:spPr>
        <p:txBody>
          <a:bodyPr wrap="square" rtlCol="0">
            <a:spAutoFit/>
          </a:bodyPr>
          <a:lstStyle/>
          <a:p>
            <a:r>
              <a:rPr lang="en-US" sz="1400" dirty="0"/>
              <a:t>Have made 160 commits on our private repo on GitHub so far …</a:t>
            </a:r>
            <a:endParaRPr lang="en-IN" sz="1400" dirty="0"/>
          </a:p>
        </p:txBody>
      </p:sp>
      <p:sp>
        <p:nvSpPr>
          <p:cNvPr id="9" name="TextBox 8">
            <a:extLst>
              <a:ext uri="{FF2B5EF4-FFF2-40B4-BE49-F238E27FC236}">
                <a16:creationId xmlns:a16="http://schemas.microsoft.com/office/drawing/2014/main" id="{81FF45B9-9FC2-438E-A4CA-837BFA25603B}"/>
              </a:ext>
            </a:extLst>
          </p:cNvPr>
          <p:cNvSpPr txBox="1"/>
          <p:nvPr/>
        </p:nvSpPr>
        <p:spPr>
          <a:xfrm>
            <a:off x="7918882" y="485687"/>
            <a:ext cx="4273118" cy="923330"/>
          </a:xfrm>
          <a:prstGeom prst="rect">
            <a:avLst/>
          </a:prstGeom>
          <a:noFill/>
        </p:spPr>
        <p:txBody>
          <a:bodyPr wrap="square" rtlCol="0" anchor="t">
            <a:spAutoFit/>
          </a:bodyPr>
          <a:lstStyle/>
          <a:p>
            <a:r>
              <a:rPr lang="en-US" dirty="0"/>
              <a:t>We have been working hard from the start of the contest … this is our progress till now.</a:t>
            </a:r>
            <a:endParaRPr lang="en-IN" dirty="0"/>
          </a:p>
        </p:txBody>
      </p:sp>
      <p:pic>
        <p:nvPicPr>
          <p:cNvPr id="15" name="Graphic 14" descr="Checklist">
            <a:extLst>
              <a:ext uri="{FF2B5EF4-FFF2-40B4-BE49-F238E27FC236}">
                <a16:creationId xmlns:a16="http://schemas.microsoft.com/office/drawing/2014/main" id="{12965403-2EFC-483E-8FDC-83A6FF6CC1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870" y="809175"/>
            <a:ext cx="587130" cy="587130"/>
          </a:xfrm>
          <a:prstGeom prst="rect">
            <a:avLst/>
          </a:prstGeom>
        </p:spPr>
      </p:pic>
    </p:spTree>
    <p:extLst>
      <p:ext uri="{BB962C8B-B14F-4D97-AF65-F5344CB8AC3E}">
        <p14:creationId xmlns:p14="http://schemas.microsoft.com/office/powerpoint/2010/main" val="183748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F0C22E-066A-4B9D-BF63-00077C6060C6}"/>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Lets see a Demo …</a:t>
            </a:r>
            <a:endParaRPr lang="en-IN">
              <a:solidFill>
                <a:schemeClr val="tx1"/>
              </a:solidFill>
            </a:endParaRPr>
          </a:p>
        </p:txBody>
      </p:sp>
      <p:sp>
        <p:nvSpPr>
          <p:cNvPr id="3" name="Subtitle 2">
            <a:extLst>
              <a:ext uri="{FF2B5EF4-FFF2-40B4-BE49-F238E27FC236}">
                <a16:creationId xmlns:a16="http://schemas.microsoft.com/office/drawing/2014/main" id="{86C6AFF9-A5EE-4E84-A3DA-417F79B3AE03}"/>
              </a:ext>
            </a:extLst>
          </p:cNvPr>
          <p:cNvSpPr>
            <a:spLocks noGrp="1"/>
          </p:cNvSpPr>
          <p:nvPr>
            <p:ph type="subTitle" idx="1"/>
          </p:nvPr>
        </p:nvSpPr>
        <p:spPr>
          <a:xfrm>
            <a:off x="1280559" y="4116179"/>
            <a:ext cx="9638153" cy="1599642"/>
          </a:xfrm>
          <a:effectLst/>
        </p:spPr>
        <p:txBody>
          <a:bodyPr>
            <a:normAutofit/>
          </a:bodyPr>
          <a:lstStyle/>
          <a:p>
            <a:pPr algn="ctr"/>
            <a:r>
              <a:rPr lang="en-US" dirty="0"/>
              <a:t>Not 100% complete yet … </a:t>
            </a:r>
            <a:endParaRPr lang="en-IN" dirty="0"/>
          </a:p>
        </p:txBody>
      </p:sp>
    </p:spTree>
    <p:extLst>
      <p:ext uri="{BB962C8B-B14F-4D97-AF65-F5344CB8AC3E}">
        <p14:creationId xmlns:p14="http://schemas.microsoft.com/office/powerpoint/2010/main" val="163564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62</TotalTime>
  <Words>490</Words>
  <Application>Microsoft Office PowerPoint</Application>
  <PresentationFormat>Widescreen</PresentationFormat>
  <Paragraphs>100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Quotable</vt:lpstr>
      <vt:lpstr>Summer Up round1 eval</vt:lpstr>
      <vt:lpstr>Motivation</vt:lpstr>
      <vt:lpstr>Features of some current famous study platforms </vt:lpstr>
      <vt:lpstr>Any of them looks perfect?</vt:lpstr>
      <vt:lpstr>CLASSITY</vt:lpstr>
      <vt:lpstr>Features at a glance</vt:lpstr>
      <vt:lpstr>A course on YouTube is just plain HTML, lets add CSS &amp; JS and make it the best</vt:lpstr>
      <vt:lpstr>Progress so far!</vt:lpstr>
      <vt:lpstr>Lets see a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StudyTube</dc:title>
  <dc:creator>Gurkirat Singh</dc:creator>
  <cp:lastModifiedBy>Gurkirat Singh</cp:lastModifiedBy>
  <cp:revision>26</cp:revision>
  <dcterms:created xsi:type="dcterms:W3CDTF">2020-07-06T19:44:46Z</dcterms:created>
  <dcterms:modified xsi:type="dcterms:W3CDTF">2020-07-07T18:26:59Z</dcterms:modified>
</cp:coreProperties>
</file>