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374" r:id="rId2"/>
    <p:sldId id="379" r:id="rId3"/>
    <p:sldId id="380" r:id="rId4"/>
    <p:sldId id="385" r:id="rId5"/>
    <p:sldId id="384" r:id="rId6"/>
    <p:sldId id="381" r:id="rId7"/>
    <p:sldId id="382" r:id="rId8"/>
    <p:sldId id="383" r:id="rId9"/>
  </p:sldIdLst>
  <p:sldSz cx="12192000" cy="6858000"/>
  <p:notesSz cx="6780213" cy="9910763"/>
  <p:custShowLst>
    <p:custShow name="Zielgruppenorientierte Präsenta" id="0">
      <p:sldLst/>
    </p:custShow>
  </p:custShowLst>
  <p:defaultTextStyle>
    <a:defPPr>
      <a:defRPr lang="en-US"/>
    </a:defPPr>
    <a:lvl1pPr algn="ctr" rtl="0" eaLnBrk="0" fontAlgn="base" hangingPunct="0">
      <a:lnSpc>
        <a:spcPct val="115000"/>
      </a:lnSpc>
      <a:spcBef>
        <a:spcPct val="30000"/>
      </a:spcBef>
      <a:spcAft>
        <a:spcPct val="0"/>
      </a:spcAft>
      <a:buSzPct val="90000"/>
      <a:buFont typeface="Wingdings" pitchFamily="2" charset="2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115000"/>
      </a:lnSpc>
      <a:spcBef>
        <a:spcPct val="30000"/>
      </a:spcBef>
      <a:spcAft>
        <a:spcPct val="0"/>
      </a:spcAft>
      <a:buSzPct val="90000"/>
      <a:buFont typeface="Wingdings" pitchFamily="2" charset="2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115000"/>
      </a:lnSpc>
      <a:spcBef>
        <a:spcPct val="30000"/>
      </a:spcBef>
      <a:spcAft>
        <a:spcPct val="0"/>
      </a:spcAft>
      <a:buSzPct val="90000"/>
      <a:buFont typeface="Wingdings" pitchFamily="2" charset="2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115000"/>
      </a:lnSpc>
      <a:spcBef>
        <a:spcPct val="30000"/>
      </a:spcBef>
      <a:spcAft>
        <a:spcPct val="0"/>
      </a:spcAft>
      <a:buSzPct val="90000"/>
      <a:buFont typeface="Wingdings" pitchFamily="2" charset="2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115000"/>
      </a:lnSpc>
      <a:spcBef>
        <a:spcPct val="30000"/>
      </a:spcBef>
      <a:spcAft>
        <a:spcPct val="0"/>
      </a:spcAft>
      <a:buSzPct val="90000"/>
      <a:buFont typeface="Wingdings" pitchFamily="2" charset="2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orient="horz" pos="1026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1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B192D"/>
    <a:srgbClr val="012C3C"/>
    <a:srgbClr val="024F6A"/>
    <a:srgbClr val="DFDFDF"/>
    <a:srgbClr val="10253F"/>
    <a:srgbClr val="C10931"/>
    <a:srgbClr val="E80F0F"/>
    <a:srgbClr val="F88671"/>
    <a:srgbClr val="E20A16"/>
    <a:srgbClr val="969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97" d="100"/>
          <a:sy n="97" d="100"/>
        </p:scale>
        <p:origin x="48" y="48"/>
      </p:cViewPr>
      <p:guideLst>
        <p:guide orient="horz" pos="4156"/>
        <p:guide orient="horz" pos="1026"/>
        <p:guide pos="393"/>
        <p:guide pos="71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5463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15463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" pitchFamily="18" charset="0"/>
              </a:defRPr>
            </a:lvl1pPr>
          </a:lstStyle>
          <a:p>
            <a:fld id="{606CD504-24A1-4D95-8CE7-D325B5598F26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52928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3" y="742950"/>
            <a:ext cx="6605587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15463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000"/>
            </a:lvl1pPr>
          </a:lstStyle>
          <a:p>
            <a:fld id="{8E4B6005-8FFD-4F6B-9A23-B7EEA3B40CE5}" type="slidenum">
              <a:rPr lang="de-DE" altLang="en-US"/>
              <a:pPr/>
              <a:t>‹#›</a:t>
            </a:fld>
            <a:endParaRPr lang="de-DE" altLang="en-US" sz="1200">
              <a:latin typeface="Times" pitchFamily="18" charset="0"/>
            </a:endParaRP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6058913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381000" indent="-190500" algn="l" rtl="0" eaLnBrk="0" fontAlgn="base" hangingPunct="0">
      <a:spcBef>
        <a:spcPct val="30000"/>
      </a:spcBef>
      <a:spcAft>
        <a:spcPct val="0"/>
      </a:spcAft>
      <a:buSzPct val="80000"/>
      <a:buFont typeface="Wingdings" pitchFamily="2" charset="2"/>
      <a:buChar char="l"/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762000" indent="-190500" algn="l" rtl="0" eaLnBrk="0" fontAlgn="base" hangingPunct="0">
      <a:spcBef>
        <a:spcPct val="30000"/>
      </a:spcBef>
      <a:spcAft>
        <a:spcPct val="0"/>
      </a:spcAft>
      <a:buSzPct val="90000"/>
      <a:buChar char="-"/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143000" indent="-190500" algn="l" rtl="0" eaLnBrk="0" fontAlgn="base" hangingPunct="0">
      <a:spcBef>
        <a:spcPct val="30000"/>
      </a:spcBef>
      <a:spcAft>
        <a:spcPct val="0"/>
      </a:spcAft>
      <a:buSzPct val="90000"/>
      <a:buChar char="-"/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CanvasJS</a:t>
            </a:r>
            <a:r>
              <a:rPr lang="en-GB" dirty="0"/>
              <a:t>: Components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direct </a:t>
            </a:r>
            <a:r>
              <a:rPr lang="en-GB" dirty="0" err="1"/>
              <a:t>als</a:t>
            </a:r>
            <a:r>
              <a:rPr lang="en-GB" dirty="0"/>
              <a:t> component in JSX </a:t>
            </a:r>
            <a:r>
              <a:rPr lang="en-GB" dirty="0" err="1"/>
              <a:t>eingefügt</a:t>
            </a:r>
            <a:r>
              <a:rPr lang="en-GB" dirty="0"/>
              <a:t>, visual </a:t>
            </a:r>
            <a:r>
              <a:rPr lang="en-GB" dirty="0" err="1"/>
              <a:t>nicht</a:t>
            </a:r>
            <a:r>
              <a:rPr lang="en-GB" dirty="0"/>
              <a:t> so </a:t>
            </a:r>
            <a:r>
              <a:rPr lang="en-GB" dirty="0" err="1"/>
              <a:t>ansprechend</a:t>
            </a:r>
            <a:r>
              <a:rPr lang="en-GB" dirty="0"/>
              <a:t>,</a:t>
            </a:r>
          </a:p>
          <a:p>
            <a:r>
              <a:rPr lang="en-GB" dirty="0"/>
              <a:t>React Charts: </a:t>
            </a:r>
            <a:r>
              <a:rPr lang="en-GB" dirty="0" err="1"/>
              <a:t>Visuel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ansprechend</a:t>
            </a:r>
            <a:r>
              <a:rPr lang="en-GB" dirty="0"/>
              <a:t>, </a:t>
            </a:r>
          </a:p>
          <a:p>
            <a:r>
              <a:rPr lang="en-GB" dirty="0" err="1"/>
              <a:t>Nivo</a:t>
            </a:r>
            <a:r>
              <a:rPr lang="en-GB" dirty="0"/>
              <a:t>: great styling, easy, no </a:t>
            </a:r>
            <a:r>
              <a:rPr lang="en-GB" dirty="0" err="1"/>
              <a:t>interactionReact</a:t>
            </a:r>
            <a:r>
              <a:rPr lang="en-GB" dirty="0"/>
              <a:t> charts: No Typescript, no regular updates</a:t>
            </a:r>
          </a:p>
          <a:p>
            <a:r>
              <a:rPr lang="en-GB" dirty="0"/>
              <a:t>Victory: Also great and now there is definitely type as </a:t>
            </a:r>
            <a:r>
              <a:rPr lang="en-GB" dirty="0" err="1"/>
              <a:t>typesdefiniton</a:t>
            </a:r>
            <a:r>
              <a:rPr lang="en-GB" dirty="0"/>
              <a:t> since June,</a:t>
            </a:r>
          </a:p>
          <a:p>
            <a:r>
              <a:rPr lang="en-GB" dirty="0"/>
              <a:t>React-vis: </a:t>
            </a:r>
            <a:r>
              <a:rPr lang="en-GB" dirty="0" err="1"/>
              <a:t>Regualr</a:t>
            </a:r>
            <a:r>
              <a:rPr lang="en-GB" dirty="0"/>
              <a:t> updates, </a:t>
            </a:r>
            <a:r>
              <a:rPr lang="en-GB" dirty="0" err="1"/>
              <a:t>Typescirpt</a:t>
            </a:r>
            <a:r>
              <a:rPr lang="en-GB" dirty="0"/>
              <a:t> definition, large charts variety, interaction, also supports canvas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B6005-8FFD-4F6B-9A23-B7EEA3B40CE5}" type="slidenum">
              <a:rPr lang="de-DE" altLang="en-US" smtClean="0"/>
              <a:pPr/>
              <a:t>3</a:t>
            </a:fld>
            <a:endParaRPr lang="de-DE" altLang="en-US" sz="12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73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 2" descr="Hintergrund_PPP_NEA_X_2.jpg">
            <a:extLst>
              <a:ext uri="{FF2B5EF4-FFF2-40B4-BE49-F238E27FC236}">
                <a16:creationId xmlns:a16="http://schemas.microsoft.com/office/drawing/2014/main" id="{02604E90-DC15-4C01-9AEA-7B70F4D4BF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/>
          <a:stretch/>
        </p:blipFill>
        <p:spPr>
          <a:xfrm>
            <a:off x="0" y="0"/>
            <a:ext cx="12186475" cy="6858000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385175" y="236220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endParaRPr lang="en-GB" sz="1400">
              <a:solidFill>
                <a:srgbClr val="BAB198"/>
              </a:solidFill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811493" y="2133600"/>
            <a:ext cx="5284507" cy="762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b="1">
                <a:solidFill>
                  <a:srgbClr val="012C3C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95232" y="3428998"/>
            <a:ext cx="5300768" cy="151217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defRPr sz="2000">
                <a:solidFill>
                  <a:srgbClr val="012C3C">
                    <a:alpha val="68000"/>
                  </a:srgbClr>
                </a:solidFill>
              </a:defRPr>
            </a:lvl1pPr>
            <a:lvl2pPr marL="457200" lvl="1" indent="-266700">
              <a:defRPr sz="2000"/>
            </a:lvl2pPr>
          </a:lstStyle>
          <a:p>
            <a:pPr lvl="0"/>
            <a:r>
              <a:rPr lang="en-US" noProof="0"/>
              <a:t>Click to edit Master subtitle style</a:t>
            </a:r>
            <a:endParaRPr lang="de-DE" noProof="0" dirty="0">
              <a:sym typeface="Wingdings" pitchFamily="2" charset="2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 userDrawn="1"/>
        </p:nvSpPr>
        <p:spPr bwMode="auto">
          <a:xfrm>
            <a:off x="8385175" y="236220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endParaRPr lang="en-GB" sz="1400">
              <a:solidFill>
                <a:srgbClr val="BAB1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59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iStock-600408100.jpg">
            <a:extLst>
              <a:ext uri="{FF2B5EF4-FFF2-40B4-BE49-F238E27FC236}">
                <a16:creationId xmlns:a16="http://schemas.microsoft.com/office/drawing/2014/main" id="{5FF0996D-5364-4C18-8172-813EED6A7D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6"/>
          <a:stretch/>
        </p:blipFill>
        <p:spPr>
          <a:xfrm>
            <a:off x="-20451" y="0"/>
            <a:ext cx="8687083" cy="6874184"/>
          </a:xfrm>
          <a:prstGeom prst="rect">
            <a:avLst/>
          </a:prstGeom>
        </p:spPr>
      </p:pic>
      <p:pic>
        <p:nvPicPr>
          <p:cNvPr id="6" name="Bild 1" descr="Hintergrund_PPP_NEA_X_5.psd">
            <a:extLst>
              <a:ext uri="{FF2B5EF4-FFF2-40B4-BE49-F238E27FC236}">
                <a16:creationId xmlns:a16="http://schemas.microsoft.com/office/drawing/2014/main" id="{F8380512-12AA-4E3E-9121-775F4A8806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"/>
          <a:stretch/>
        </p:blipFill>
        <p:spPr>
          <a:xfrm>
            <a:off x="203200" y="0"/>
            <a:ext cx="11988800" cy="6874184"/>
          </a:xfrm>
          <a:prstGeom prst="rect">
            <a:avLst/>
          </a:prstGeom>
          <a:noFill/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D57F3D-BC6B-4DCF-B303-594C674E7F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79490" y="2900352"/>
            <a:ext cx="5031316" cy="662517"/>
          </a:xfrm>
          <a:noFill/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AffluentRg-Regular"/>
              </a:defRPr>
            </a:lvl1pPr>
          </a:lstStyle>
          <a:p>
            <a:pPr lvl="0"/>
            <a:r>
              <a:rPr lang="en-US" dirty="0"/>
              <a:t>Title goes here</a:t>
            </a:r>
            <a:endParaRPr lang="de-DE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70C5516-5C63-4A26-A261-D19DE78BFB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0549" y="3925069"/>
            <a:ext cx="5020451" cy="1278467"/>
          </a:xfrm>
          <a:noFill/>
        </p:spPr>
        <p:txBody>
          <a:bodyPr/>
          <a:lstStyle>
            <a:lvl1pPr marL="0" indent="0">
              <a:buNone/>
              <a:defRPr sz="1333">
                <a:solidFill>
                  <a:schemeClr val="bg1"/>
                </a:solidFill>
                <a:latin typeface="AffluentRg-Regular"/>
              </a:defRPr>
            </a:lvl1pPr>
            <a:lvl2pPr>
              <a:defRPr sz="1333">
                <a:solidFill>
                  <a:schemeClr val="bg1"/>
                </a:solidFill>
                <a:latin typeface="AffluentRg-Regular"/>
              </a:defRPr>
            </a:lvl2pPr>
            <a:lvl3pPr>
              <a:defRPr sz="1333">
                <a:solidFill>
                  <a:schemeClr val="bg1"/>
                </a:solidFill>
                <a:latin typeface="AffluentRg-Regular"/>
              </a:defRPr>
            </a:lvl3pPr>
            <a:lvl4pPr>
              <a:defRPr sz="1333">
                <a:solidFill>
                  <a:schemeClr val="bg1"/>
                </a:solidFill>
                <a:latin typeface="AffluentRg-Regular"/>
              </a:defRPr>
            </a:lvl4pPr>
            <a:lvl5pPr>
              <a:defRPr sz="1333">
                <a:solidFill>
                  <a:schemeClr val="bg1"/>
                </a:solidFill>
                <a:latin typeface="AffluentRg-Regular"/>
              </a:defRPr>
            </a:lvl5pPr>
          </a:lstStyle>
          <a:p>
            <a:pPr lvl="0"/>
            <a:r>
              <a:rPr lang="en-US" dirty="0"/>
              <a:t>Abstract / Subtitle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2A52100-F391-45DE-BFB1-E6701F0F5D2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81915" y="221254"/>
            <a:ext cx="897597" cy="772725"/>
          </a:xfrm>
          <a:noFill/>
        </p:spPr>
        <p:txBody>
          <a:bodyPr>
            <a:normAutofit/>
          </a:bodyPr>
          <a:lstStyle>
            <a:lvl1pPr marL="0" indent="0">
              <a:buNone/>
              <a:defRPr sz="1467">
                <a:solidFill>
                  <a:schemeClr val="bg1"/>
                </a:solidFill>
                <a:latin typeface="AffluentRg-Regular"/>
              </a:defRPr>
            </a:lvl1pPr>
          </a:lstStyle>
          <a:p>
            <a:r>
              <a:rPr lang="de-DE" dirty="0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51290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838200"/>
            <a:ext cx="10668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85175" y="236220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endParaRPr lang="en-GB" sz="1400">
              <a:solidFill>
                <a:srgbClr val="BAB198"/>
              </a:solidFill>
            </a:endParaRPr>
          </a:p>
        </p:txBody>
      </p:sp>
      <p:sp>
        <p:nvSpPr>
          <p:cNvPr id="13" name="Inhaltsplatzhalter 2"/>
          <p:cNvSpPr>
            <a:spLocks noGrp="1"/>
          </p:cNvSpPr>
          <p:nvPr>
            <p:ph idx="1" hasCustomPrompt="1"/>
          </p:nvPr>
        </p:nvSpPr>
        <p:spPr>
          <a:xfrm>
            <a:off x="609600" y="1412776"/>
            <a:ext cx="10668000" cy="5140424"/>
          </a:xfrm>
          <a:prstGeom prst="rect">
            <a:avLst/>
          </a:prstGeom>
          <a:noFill/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 marL="1822950" indent="-285750">
              <a:buClr>
                <a:srgbClr val="024F6A"/>
              </a:buClr>
              <a:buFont typeface="Arial" panose="020B0604020202020204" pitchFamily="34" charset="0"/>
              <a:buChar char="•"/>
              <a:defRPr lang="de-DE" sz="1400" dirty="0" smtClean="0">
                <a:solidFill>
                  <a:srgbClr val="012C3C">
                    <a:alpha val="85000"/>
                  </a:srgbClr>
                </a:solidFill>
                <a:latin typeface="AffluentRg-Regular"/>
                <a:sym typeface="Wingdings" pitchFamily="2" charset="2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8385175" y="236220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endParaRPr lang="en-GB" sz="1400">
              <a:solidFill>
                <a:srgbClr val="BAB1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00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66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878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66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609600" y="1632284"/>
            <a:ext cx="5102357" cy="4953000"/>
          </a:xfrm>
          <a:prstGeom prst="rect">
            <a:avLst/>
          </a:prstGeom>
          <a:noFill/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>
                <a:solidFill>
                  <a:srgbClr val="012C3C">
                    <a:alpha val="85000"/>
                  </a:srgbClr>
                </a:solidFill>
              </a:defRPr>
            </a:lvl4pPr>
            <a:lvl5pPr marL="1822950" indent="-285750">
              <a:buFont typeface="Arial" panose="020B0604020202020204" pitchFamily="34" charset="0"/>
              <a:buChar char="•"/>
              <a:defRPr lang="de-DE" sz="1400" dirty="0" smtClean="0">
                <a:solidFill>
                  <a:srgbClr val="012C3C">
                    <a:alpha val="85000"/>
                  </a:srgbClr>
                </a:solidFill>
                <a:latin typeface="Affluent" panose="02000506020000020004" pitchFamily="2" charset="0"/>
                <a:sym typeface="Wingdings" pitchFamily="2" charset="2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1"/>
          </p:nvPr>
        </p:nvSpPr>
        <p:spPr>
          <a:xfrm>
            <a:off x="6177360" y="1628775"/>
            <a:ext cx="5102357" cy="4953000"/>
          </a:xfrm>
          <a:prstGeom prst="rect">
            <a:avLst/>
          </a:prstGeom>
          <a:noFill/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>
                <a:solidFill>
                  <a:srgbClr val="012C3C">
                    <a:alpha val="85000"/>
                  </a:srgbClr>
                </a:solidFill>
              </a:defRPr>
            </a:lvl4pPr>
            <a:lvl5pPr marL="1728000" indent="-190800">
              <a:buFont typeface="Arial" pitchFamily="34" charset="0"/>
              <a:buChar char="•"/>
              <a:defRPr lang="de-DE" sz="1400" dirty="0" smtClean="0">
                <a:solidFill>
                  <a:srgbClr val="012C3C">
                    <a:alpha val="85000"/>
                  </a:srgbClr>
                </a:solidFill>
                <a:latin typeface="Affluent" panose="02000506020000020004" pitchFamily="2" charset="0"/>
                <a:sym typeface="Wingdings" pitchFamily="2" charset="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125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9600" y="1604222"/>
            <a:ext cx="5386917" cy="558602"/>
          </a:xfrm>
          <a:prstGeom prst="rect">
            <a:avLst/>
          </a:prstGeom>
          <a:noFill/>
        </p:spPr>
        <p:txBody>
          <a:bodyPr anchor="t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Textmasterformat bearbeiten Textmasterformat bearbeiten</a:t>
            </a:r>
          </a:p>
          <a:p>
            <a:pPr lvl="0"/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640696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1" hasCustomPrompt="1"/>
          </p:nvPr>
        </p:nvSpPr>
        <p:spPr>
          <a:xfrm>
            <a:off x="6181693" y="1604222"/>
            <a:ext cx="5068604" cy="558602"/>
          </a:xfrm>
          <a:prstGeom prst="rect">
            <a:avLst/>
          </a:prstGeom>
          <a:noFill/>
        </p:spPr>
        <p:txBody>
          <a:bodyPr anchor="t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Textmasterformat bearbeiten Textmasterformat bearbeiten</a:t>
            </a:r>
          </a:p>
          <a:p>
            <a:pPr lvl="0"/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2"/>
          </p:nvPr>
        </p:nvSpPr>
        <p:spPr>
          <a:xfrm>
            <a:off x="609600" y="2359478"/>
            <a:ext cx="5386917" cy="4225805"/>
          </a:xfrm>
          <a:prstGeom prst="rect">
            <a:avLst/>
          </a:prstGeom>
          <a:noFill/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>
                <a:solidFill>
                  <a:srgbClr val="012C3C">
                    <a:alpha val="85000"/>
                  </a:srgbClr>
                </a:solidFill>
              </a:defRPr>
            </a:lvl4pPr>
            <a:lvl5pPr marL="1728000" indent="-190800">
              <a:buFont typeface="Arial" pitchFamily="34" charset="0"/>
              <a:buChar char="•"/>
              <a:defRPr lang="de-DE" sz="1400" dirty="0" smtClean="0">
                <a:solidFill>
                  <a:srgbClr val="012C3C">
                    <a:alpha val="85000"/>
                  </a:srgbClr>
                </a:solidFill>
                <a:latin typeface="Affluent" panose="02000506020000020004" pitchFamily="2" charset="0"/>
                <a:sym typeface="Wingdings" pitchFamily="2" charset="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3"/>
          </p:nvPr>
        </p:nvSpPr>
        <p:spPr>
          <a:xfrm>
            <a:off x="6181692" y="2359479"/>
            <a:ext cx="5068604" cy="4225804"/>
          </a:xfrm>
          <a:prstGeom prst="rect">
            <a:avLst/>
          </a:prstGeom>
          <a:noFill/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>
                <a:solidFill>
                  <a:srgbClr val="012C3C">
                    <a:alpha val="85000"/>
                  </a:srgbClr>
                </a:solidFill>
              </a:defRPr>
            </a:lvl4pPr>
            <a:lvl5pPr marL="1728000" indent="-190800">
              <a:buFont typeface="Arial" pitchFamily="34" charset="0"/>
              <a:buChar char="•"/>
              <a:defRPr lang="de-DE" sz="1400" dirty="0" smtClean="0">
                <a:solidFill>
                  <a:srgbClr val="012C3C">
                    <a:alpha val="85000"/>
                  </a:srgbClr>
                </a:solidFill>
                <a:latin typeface="Affluent" panose="02000506020000020004" pitchFamily="2" charset="0"/>
                <a:sym typeface="Wingdings" pitchFamily="2" charset="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840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ClipAr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36712"/>
            <a:ext cx="10640696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ClipArt-Platzhalter 2"/>
          <p:cNvSpPr>
            <a:spLocks noGrp="1"/>
          </p:cNvSpPr>
          <p:nvPr>
            <p:ph type="clipArt" sz="half" idx="1"/>
          </p:nvPr>
        </p:nvSpPr>
        <p:spPr>
          <a:xfrm>
            <a:off x="609600" y="1628775"/>
            <a:ext cx="5342384" cy="4924425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Click icon to add online image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>
          <a:xfrm>
            <a:off x="6147939" y="1628775"/>
            <a:ext cx="5102357" cy="4924425"/>
          </a:xfrm>
          <a:prstGeom prst="rect">
            <a:avLst/>
          </a:prstGeom>
          <a:noFill/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>
                <a:solidFill>
                  <a:srgbClr val="012C3C">
                    <a:alpha val="85000"/>
                  </a:srgbClr>
                </a:solidFill>
              </a:defRPr>
            </a:lvl4pPr>
            <a:lvl5pPr marL="1728000" indent="-190800">
              <a:buFont typeface="Arial" pitchFamily="34" charset="0"/>
              <a:buChar char="•"/>
              <a:defRPr lang="de-DE" sz="1400" dirty="0" smtClean="0">
                <a:solidFill>
                  <a:srgbClr val="012C3C">
                    <a:alpha val="85000"/>
                  </a:srgbClr>
                </a:solidFill>
                <a:latin typeface="Affluent" panose="02000506020000020004" pitchFamily="2" charset="0"/>
                <a:sym typeface="Wingdings" pitchFamily="2" charset="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841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A711C0-F953-409B-9570-D57E4AC0FAD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608" y="152931"/>
            <a:ext cx="1993991" cy="676582"/>
          </a:xfrm>
          <a:prstGeom prst="rect">
            <a:avLst/>
          </a:prstGeom>
        </p:spPr>
      </p:pic>
      <p:sp>
        <p:nvSpPr>
          <p:cNvPr id="394242" name="Text Box 2"/>
          <p:cNvSpPr txBox="1">
            <a:spLocks noChangeArrowheads="1"/>
          </p:cNvSpPr>
          <p:nvPr/>
        </p:nvSpPr>
        <p:spPr bwMode="auto">
          <a:xfrm>
            <a:off x="2112435" y="227012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de-DE" altLang="de-DE" sz="2400">
              <a:latin typeface="Times New Roman" pitchFamily="18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8385175" y="236220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endParaRPr lang="en-GB" sz="1400">
              <a:solidFill>
                <a:srgbClr val="BAB198"/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11772900" y="0"/>
            <a:ext cx="419100" cy="6858000"/>
          </a:xfrm>
          <a:prstGeom prst="rect">
            <a:avLst/>
          </a:prstGeom>
          <a:solidFill>
            <a:srgbClr val="012C3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sz="1400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6"/>
            <a:ext cx="10668000" cy="51404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>
                <a:sym typeface="Wingdings" pitchFamily="2" charset="2"/>
              </a:rPr>
              <a:t>Sjakkfjsalfjsalkfjsasafsaf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asf</a:t>
            </a:r>
            <a:r>
              <a:rPr lang="de-DE" dirty="0">
                <a:sym typeface="Wingdings" pitchFamily="2" charset="2"/>
              </a:rPr>
              <a:t> a </a:t>
            </a:r>
            <a:r>
              <a:rPr lang="de-DE" dirty="0" err="1">
                <a:sym typeface="Wingdings" pitchFamily="2" charset="2"/>
              </a:rPr>
              <a:t>asdj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fjsadfjkl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sfjsad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jsjasdf</a:t>
            </a:r>
            <a:r>
              <a:rPr lang="de-DE" dirty="0">
                <a:sym typeface="Wingdings" pitchFamily="2" charset="2"/>
              </a:rPr>
              <a:t>  </a:t>
            </a:r>
            <a:r>
              <a:rPr lang="de-DE" dirty="0" err="1">
                <a:sym typeface="Wingdings" pitchFamily="2" charset="2"/>
              </a:rPr>
              <a:t>jasdfsjf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jasdfk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jfsasdfj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djfasdfj</a:t>
            </a:r>
            <a:r>
              <a:rPr lang="de-DE" dirty="0">
                <a:sym typeface="Wingdings" pitchFamily="2" charset="2"/>
              </a:rPr>
              <a:t> </a:t>
            </a:r>
          </a:p>
          <a:p>
            <a:pPr lvl="1"/>
            <a:r>
              <a:rPr lang="de-DE" dirty="0" err="1">
                <a:sym typeface="Wingdings" pitchFamily="2" charset="2"/>
              </a:rPr>
              <a:t>sd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asdf</a:t>
            </a:r>
            <a:r>
              <a:rPr lang="de-DE" dirty="0">
                <a:sym typeface="Wingdings" pitchFamily="2" charset="2"/>
              </a:rPr>
              <a:t> j </a:t>
            </a:r>
            <a:r>
              <a:rPr lang="de-DE" dirty="0" err="1">
                <a:sym typeface="Wingdings" pitchFamily="2" charset="2"/>
              </a:rPr>
              <a:t>jasdfj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jasdf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jjs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jsjsdfajsdf</a:t>
            </a:r>
            <a:endParaRPr lang="de-DE" dirty="0">
              <a:sym typeface="Wingdings" pitchFamily="2" charset="2"/>
            </a:endParaRPr>
          </a:p>
          <a:p>
            <a:pPr lvl="2"/>
            <a:r>
              <a:rPr lang="de-DE" dirty="0">
                <a:sym typeface="Wingdings" pitchFamily="2" charset="2"/>
              </a:rPr>
              <a:t>Sa </a:t>
            </a:r>
            <a:r>
              <a:rPr lang="de-DE" dirty="0" err="1">
                <a:sym typeface="Wingdings" pitchFamily="2" charset="2"/>
              </a:rPr>
              <a:t>jkf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asds</a:t>
            </a:r>
            <a:r>
              <a:rPr lang="de-DE" dirty="0">
                <a:sym typeface="Wingdings" pitchFamily="2" charset="2"/>
              </a:rPr>
              <a:t> fas </a:t>
            </a:r>
            <a:r>
              <a:rPr lang="de-DE" dirty="0" err="1">
                <a:sym typeface="Wingdings" pitchFamily="2" charset="2"/>
              </a:rPr>
              <a:t>jk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jsda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klj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jksad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jsdfjkasdf</a:t>
            </a:r>
            <a:r>
              <a:rPr lang="de-DE" dirty="0">
                <a:sym typeface="Wingdings" pitchFamily="2" charset="2"/>
              </a:rPr>
              <a:t> j </a:t>
            </a:r>
            <a:r>
              <a:rPr lang="de-DE" dirty="0" err="1">
                <a:sym typeface="Wingdings" pitchFamily="2" charset="2"/>
              </a:rPr>
              <a:t>jjksa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jk</a:t>
            </a:r>
            <a:r>
              <a:rPr lang="de-DE" dirty="0">
                <a:sym typeface="Wingdings" pitchFamily="2" charset="2"/>
              </a:rPr>
              <a:t> j </a:t>
            </a:r>
            <a:r>
              <a:rPr lang="de-DE" dirty="0" err="1">
                <a:sym typeface="Wingdings" pitchFamily="2" charset="2"/>
              </a:rPr>
              <a:t>jksdjkasdfjkfasjkldf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jkasdfl</a:t>
            </a:r>
            <a:r>
              <a:rPr lang="de-DE" dirty="0">
                <a:sym typeface="Wingdings" pitchFamily="2" charset="2"/>
              </a:rPr>
              <a:t> </a:t>
            </a:r>
          </a:p>
          <a:p>
            <a:pPr lvl="3"/>
            <a:r>
              <a:rPr lang="de-DE" dirty="0" err="1">
                <a:sym typeface="Wingdings" pitchFamily="2" charset="2"/>
              </a:rPr>
              <a:t>sdafjklasdfjka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öjjklasdfsadf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jk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jksdf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jksdfa</a:t>
            </a:r>
            <a:endParaRPr lang="de-DE" dirty="0">
              <a:sym typeface="Wingdings" pitchFamily="2" charset="2"/>
            </a:endParaRPr>
          </a:p>
          <a:p>
            <a:pPr lvl="4"/>
            <a:r>
              <a:rPr lang="de-DE" dirty="0">
                <a:sym typeface="Wingdings" pitchFamily="2" charset="2"/>
              </a:rPr>
              <a:t>yasdfdasfadsfasdfasdf</a:t>
            </a:r>
          </a:p>
          <a:p>
            <a:pPr lvl="0"/>
            <a:r>
              <a:rPr lang="de-DE" dirty="0" err="1"/>
              <a:t>Askfkjslöakfksakfklöa</a:t>
            </a:r>
            <a:endParaRPr lang="de-DE" dirty="0"/>
          </a:p>
          <a:p>
            <a:pPr lvl="0"/>
            <a:r>
              <a:rPr lang="de-DE" dirty="0" err="1"/>
              <a:t>Afjsflkjasjasdjf</a:t>
            </a:r>
            <a:r>
              <a:rPr lang="de-DE" dirty="0" err="1">
                <a:sym typeface="Wingdings" pitchFamily="2" charset="2"/>
              </a:rPr>
              <a:t>Sjakkfjsalfjsalkfjsasafsaf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asf</a:t>
            </a:r>
            <a:r>
              <a:rPr lang="de-DE" dirty="0">
                <a:sym typeface="Wingdings" pitchFamily="2" charset="2"/>
              </a:rPr>
              <a:t> a </a:t>
            </a:r>
            <a:r>
              <a:rPr lang="de-DE" dirty="0" err="1">
                <a:sym typeface="Wingdings" pitchFamily="2" charset="2"/>
              </a:rPr>
              <a:t>asdj</a:t>
            </a:r>
            <a:r>
              <a:rPr lang="de-DE" dirty="0">
                <a:sym typeface="Wingdings" pitchFamily="2" charset="2"/>
              </a:rPr>
              <a:t> </a:t>
            </a:r>
          </a:p>
          <a:p>
            <a:pPr lvl="1"/>
            <a:r>
              <a:rPr lang="de-DE" dirty="0" err="1">
                <a:sym typeface="Wingdings" pitchFamily="2" charset="2"/>
              </a:rPr>
              <a:t>fjsadfjkl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sfjsad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jsjasdf</a:t>
            </a:r>
            <a:r>
              <a:rPr lang="de-DE" dirty="0">
                <a:sym typeface="Wingdings" pitchFamily="2" charset="2"/>
              </a:rPr>
              <a:t>  </a:t>
            </a:r>
            <a:r>
              <a:rPr lang="de-DE" dirty="0" err="1">
                <a:sym typeface="Wingdings" pitchFamily="2" charset="2"/>
              </a:rPr>
              <a:t>jasdfsjf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jasdfk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jfsasdfj</a:t>
            </a:r>
            <a:r>
              <a:rPr lang="de-DE" dirty="0">
                <a:sym typeface="Wingdings" pitchFamily="2" charset="2"/>
              </a:rPr>
              <a:t> </a:t>
            </a:r>
          </a:p>
          <a:p>
            <a:pPr lvl="1"/>
            <a:r>
              <a:rPr lang="de-DE" dirty="0" err="1">
                <a:sym typeface="Wingdings" pitchFamily="2" charset="2"/>
              </a:rPr>
              <a:t>djfasdfj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asdf</a:t>
            </a:r>
            <a:r>
              <a:rPr lang="de-DE" dirty="0">
                <a:sym typeface="Wingdings" pitchFamily="2" charset="2"/>
              </a:rPr>
              <a:t> j </a:t>
            </a:r>
            <a:r>
              <a:rPr lang="de-DE" dirty="0" err="1">
                <a:sym typeface="Wingdings" pitchFamily="2" charset="2"/>
              </a:rPr>
              <a:t>jasdfj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jasdf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jjs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jsjsdfajsdf</a:t>
            </a:r>
            <a:r>
              <a:rPr lang="de-DE" dirty="0">
                <a:sym typeface="Wingdings" pitchFamily="2" charset="2"/>
              </a:rPr>
              <a:t> Sa </a:t>
            </a:r>
            <a:r>
              <a:rPr lang="de-DE" dirty="0" err="1">
                <a:sym typeface="Wingdings" pitchFamily="2" charset="2"/>
              </a:rPr>
              <a:t>jkf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asds</a:t>
            </a:r>
            <a:r>
              <a:rPr lang="de-DE" dirty="0">
                <a:sym typeface="Wingdings" pitchFamily="2" charset="2"/>
              </a:rPr>
              <a:t> fas </a:t>
            </a:r>
            <a:r>
              <a:rPr lang="de-DE" dirty="0" err="1">
                <a:sym typeface="Wingdings" pitchFamily="2" charset="2"/>
              </a:rPr>
              <a:t>jk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jsda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klj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jksad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jsdfjkasdf</a:t>
            </a:r>
            <a:r>
              <a:rPr lang="de-DE" dirty="0">
                <a:sym typeface="Wingdings" pitchFamily="2" charset="2"/>
              </a:rPr>
              <a:t> j </a:t>
            </a:r>
            <a:r>
              <a:rPr lang="de-DE" dirty="0" err="1">
                <a:sym typeface="Wingdings" pitchFamily="2" charset="2"/>
              </a:rPr>
              <a:t>jjksa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jk</a:t>
            </a:r>
            <a:r>
              <a:rPr lang="de-DE" dirty="0">
                <a:sym typeface="Wingdings" pitchFamily="2" charset="2"/>
              </a:rPr>
              <a:t> j </a:t>
            </a:r>
          </a:p>
          <a:p>
            <a:pPr lvl="2"/>
            <a:r>
              <a:rPr lang="de-DE" dirty="0" err="1">
                <a:sym typeface="Wingdings" pitchFamily="2" charset="2"/>
              </a:rPr>
              <a:t>jksdjkasdfjkfasjkldf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jkasdfl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sdafjklasdfjka</a:t>
            </a:r>
            <a:r>
              <a:rPr lang="de-DE" dirty="0">
                <a:sym typeface="Wingdings" pitchFamily="2" charset="2"/>
              </a:rPr>
              <a:t> </a:t>
            </a:r>
          </a:p>
          <a:p>
            <a:pPr lvl="3"/>
            <a:r>
              <a:rPr lang="de-DE" dirty="0" err="1">
                <a:sym typeface="Wingdings" pitchFamily="2" charset="2"/>
              </a:rPr>
              <a:t>Jksdfa</a:t>
            </a:r>
            <a:endParaRPr lang="de-DE" dirty="0">
              <a:sym typeface="Wingdings" pitchFamily="2" charset="2"/>
            </a:endParaRPr>
          </a:p>
          <a:p>
            <a:pPr lvl="4"/>
            <a:r>
              <a:rPr lang="de-DE" dirty="0" err="1">
                <a:sym typeface="Wingdings" pitchFamily="2" charset="2"/>
              </a:rPr>
              <a:t>hkfxbvcxbxvc</a:t>
            </a:r>
            <a:endParaRPr lang="de-DE" dirty="0">
              <a:sym typeface="Wingdings" pitchFamily="2" charset="2"/>
            </a:endParaRPr>
          </a:p>
          <a:p>
            <a:pPr lvl="1"/>
            <a:endParaRPr lang="de-DE" dirty="0">
              <a:sym typeface="Wingdings" pitchFamily="2" charset="2"/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11772900" y="6604533"/>
            <a:ext cx="419100" cy="258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F715908-DDA4-4E2A-B393-5330288A15C9}" type="slidenum">
              <a:rPr lang="de-DE" sz="10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de-DE" sz="1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C3929AFF-2A9B-4F78-B873-36BAD6DE7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838200"/>
            <a:ext cx="10668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 (nur eine Zeile)</a:t>
            </a:r>
          </a:p>
        </p:txBody>
      </p:sp>
    </p:spTree>
    <p:extLst>
      <p:ext uri="{BB962C8B-B14F-4D97-AF65-F5344CB8AC3E}">
        <p14:creationId xmlns:p14="http://schemas.microsoft.com/office/powerpoint/2010/main" val="242491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0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hf hdr="0" ftr="0" dt="0"/>
  <p:txStyles>
    <p:titleStyle>
      <a:lvl1pPr algn="l" rtl="0" eaLnBrk="1" fontAlgn="base" hangingPunct="1">
        <a:lnSpc>
          <a:spcPct val="110000"/>
        </a:lnSpc>
        <a:spcBef>
          <a:spcPts val="300"/>
        </a:spcBef>
        <a:spcAft>
          <a:spcPct val="0"/>
        </a:spcAft>
        <a:defRPr sz="2400" b="1" baseline="0">
          <a:solidFill>
            <a:srgbClr val="012C3C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titleStyle>
    <p:bodyStyle>
      <a:lvl1pPr marL="0" marR="0" indent="0" algn="l" defTabSz="914400" rtl="0" eaLnBrk="1" fontAlgn="base" latinLnBrk="0" hangingPunct="1">
        <a:lnSpc>
          <a:spcPct val="150000"/>
        </a:lnSpc>
        <a:spcBef>
          <a:spcPts val="0"/>
        </a:spcBef>
        <a:spcAft>
          <a:spcPct val="0"/>
        </a:spcAft>
        <a:buClrTx/>
        <a:buSzTx/>
        <a:buFont typeface="Arial" panose="020B0604020202020204" pitchFamily="34" charset="0"/>
        <a:buNone/>
        <a:tabLst/>
        <a:defRPr sz="2000" b="1">
          <a:solidFill>
            <a:srgbClr val="012C3C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76250" marR="0" indent="-285750" algn="l" defTabSz="914400" rtl="0" eaLnBrk="1" fontAlgn="base" latinLnBrk="0" hangingPunct="1">
        <a:lnSpc>
          <a:spcPct val="150000"/>
        </a:lnSpc>
        <a:spcBef>
          <a:spcPts val="0"/>
        </a:spcBef>
        <a:spcAft>
          <a:spcPct val="0"/>
        </a:spcAft>
        <a:buClr>
          <a:srgbClr val="012C3C"/>
        </a:buClr>
        <a:buSzPct val="100000"/>
        <a:buFontTx/>
        <a:buChar char="■"/>
        <a:tabLst/>
        <a:defRPr sz="2000">
          <a:solidFill>
            <a:srgbClr val="012C3C"/>
          </a:solidFill>
          <a:latin typeface="Calibri" panose="020F0502020204030204" pitchFamily="34" charset="0"/>
          <a:cs typeface="Calibri" panose="020F0502020204030204" pitchFamily="34" charset="0"/>
          <a:sym typeface="Wingdings" pitchFamily="2" charset="2"/>
        </a:defRPr>
      </a:lvl2pPr>
      <a:lvl3pPr marL="857250" indent="-285750" algn="l" rtl="0" eaLnBrk="1" fontAlgn="base" hangingPunct="1">
        <a:lnSpc>
          <a:spcPct val="150000"/>
        </a:lnSpc>
        <a:spcBef>
          <a:spcPts val="0"/>
        </a:spcBef>
        <a:spcAft>
          <a:spcPct val="0"/>
        </a:spcAft>
        <a:buClr>
          <a:srgbClr val="012C3C"/>
        </a:buClr>
        <a:buSzPct val="80000"/>
        <a:buFontTx/>
        <a:buChar char="♦"/>
        <a:defRPr sz="2000">
          <a:solidFill>
            <a:srgbClr val="012C3C"/>
          </a:solidFill>
          <a:latin typeface="Calibri" panose="020F0502020204030204" pitchFamily="34" charset="0"/>
          <a:cs typeface="Calibri" panose="020F0502020204030204" pitchFamily="34" charset="0"/>
          <a:sym typeface="Wingdings" pitchFamily="2" charset="2"/>
        </a:defRPr>
      </a:lvl3pPr>
      <a:lvl4pPr marL="1143000" indent="-190500" algn="l" rtl="0" eaLnBrk="1" fontAlgn="base" hangingPunct="1">
        <a:spcBef>
          <a:spcPct val="20000"/>
        </a:spcBef>
        <a:spcAft>
          <a:spcPct val="0"/>
        </a:spcAft>
        <a:buClr>
          <a:srgbClr val="012C3C"/>
        </a:buClr>
        <a:buSzPct val="70000"/>
        <a:buFont typeface="Wingdings" pitchFamily="2" charset="2"/>
        <a:buChar char="l"/>
        <a:defRPr sz="1600">
          <a:solidFill>
            <a:srgbClr val="012C3C">
              <a:alpha val="85000"/>
            </a:srgbClr>
          </a:solidFill>
          <a:latin typeface="Calibri" panose="020F0502020204030204" pitchFamily="34" charset="0"/>
          <a:cs typeface="Calibri" panose="020F0502020204030204" pitchFamily="34" charset="0"/>
          <a:sym typeface="Wingdings" pitchFamily="2" charset="2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Clr>
          <a:srgbClr val="024F6A"/>
        </a:buClr>
        <a:buFont typeface="Arial" panose="020B0604020202020204" pitchFamily="34" charset="0"/>
        <a:buChar char="•"/>
        <a:defRPr sz="1600">
          <a:solidFill>
            <a:srgbClr val="012C3C">
              <a:alpha val="85000"/>
            </a:srgbClr>
          </a:solidFill>
          <a:latin typeface="Calibri" panose="020F0502020204030204" pitchFamily="34" charset="0"/>
          <a:cs typeface="Calibri" panose="020F0502020204030204" pitchFamily="34" charset="0"/>
          <a:sym typeface="Wingdings" pitchFamily="2" charset="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sym typeface="Wingdings" pitchFamily="2" charset="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sym typeface="Wingdings" pitchFamily="2" charset="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sym typeface="Wingdings" pitchFamily="2" charset="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sym typeface="Wingdings" pitchFamily="2" charset="2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formidable.com/open-source/victory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543CB0-8143-4CBF-B9D8-B7681C8363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Charts: Interaction and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E278A-CA28-4EAD-B90A-36584F95DB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Dominik Engel</a:t>
            </a:r>
          </a:p>
          <a:p>
            <a:r>
              <a:rPr lang="de-DE" dirty="0"/>
              <a:t>29.10.2018</a:t>
            </a:r>
          </a:p>
        </p:txBody>
      </p:sp>
    </p:spTree>
    <p:extLst>
      <p:ext uri="{BB962C8B-B14F-4D97-AF65-F5344CB8AC3E}">
        <p14:creationId xmlns:p14="http://schemas.microsoft.com/office/powerpoint/2010/main" val="350094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2E7C-9350-4C3F-88D7-6B7F91D8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77" y="836712"/>
            <a:ext cx="10668000" cy="381000"/>
          </a:xfrm>
        </p:spPr>
        <p:txBody>
          <a:bodyPr/>
          <a:lstStyle/>
          <a:p>
            <a:r>
              <a:rPr lang="en-GB" dirty="0"/>
              <a:t>NEA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CD55-3765-41EE-B9EB-F002B2754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776"/>
            <a:ext cx="10668000" cy="5140424"/>
          </a:xfrm>
        </p:spPr>
        <p:txBody>
          <a:bodyPr/>
          <a:lstStyle/>
          <a:p>
            <a:r>
              <a:rPr lang="de-DE" b="0" dirty="0"/>
              <a:t>Die NEAX versteht sich als Spezialist für den Anlagen- und Maschinenbau und schafft die Verbindung zwischen klassischer Ingenieurskunst und digitaler Zukunft.</a:t>
            </a:r>
          </a:p>
          <a:p>
            <a:endParaRPr lang="de-DE" b="0" dirty="0"/>
          </a:p>
          <a:p>
            <a:r>
              <a:rPr lang="de-DE" b="0" dirty="0"/>
              <a:t>Wir entwickeln eine Plattform die alle Maschinendaten einer gesamten Linie zur Pulverlackherstellung (Mischer, Extruder, </a:t>
            </a:r>
            <a:r>
              <a:rPr lang="de-DE" b="0" dirty="0" err="1"/>
              <a:t>Kühlband</a:t>
            </a:r>
            <a:r>
              <a:rPr lang="de-DE" b="0" dirty="0"/>
              <a:t> und Mühle inkl. Abpackstation) auf einer Plattform zusammenführt und visualisiert.</a:t>
            </a:r>
          </a:p>
          <a:p>
            <a:endParaRPr lang="de-DE" b="0" dirty="0"/>
          </a:p>
          <a:p>
            <a:r>
              <a:rPr lang="de-DE" b="0" dirty="0"/>
              <a:t>Damit können dann Analysen durchgeführt werden und die Produktqualität und Produktionseffizienz verbessert werden.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0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E275-716C-46DC-8346-4B6847C9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Charts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5008D8-2B67-4B07-9516-5FF2DD125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2144" y="2904446"/>
            <a:ext cx="1333500" cy="55245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4206C9-CE83-4F31-A0B1-112C5D3C8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560" y="2060848"/>
            <a:ext cx="3567139" cy="981082"/>
          </a:xfrm>
          <a:prstGeom prst="rect">
            <a:avLst/>
          </a:prstGeom>
        </p:spPr>
      </p:pic>
      <p:pic>
        <p:nvPicPr>
          <p:cNvPr id="1026" name="Picture 2" descr="nivo">
            <a:extLst>
              <a:ext uri="{FF2B5EF4-FFF2-40B4-BE49-F238E27FC236}">
                <a16:creationId xmlns:a16="http://schemas.microsoft.com/office/drawing/2014/main" id="{72F28409-FF95-4639-9DD1-A452BAF83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4577945"/>
            <a:ext cx="1483799" cy="46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eact-charts.js.org/static/logo.3ec81555.png">
            <a:extLst>
              <a:ext uri="{FF2B5EF4-FFF2-40B4-BE49-F238E27FC236}">
                <a16:creationId xmlns:a16="http://schemas.microsoft.com/office/drawing/2014/main" id="{C2865417-F04B-4CFF-9A7A-7D98C9741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4480870"/>
            <a:ext cx="2906688" cy="6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9B80DD73-70BE-455E-978E-DFF81382B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052" y="1215480"/>
            <a:ext cx="16561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Victory </a:t>
            </a:r>
            <a:endParaRPr kumimoji="0" lang="en-DE" altLang="en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5D07CD-30FB-42FE-9572-77815748AF0F}"/>
              </a:ext>
            </a:extLst>
          </p:cNvPr>
          <p:cNvSpPr/>
          <p:nvPr/>
        </p:nvSpPr>
        <p:spPr bwMode="auto">
          <a:xfrm>
            <a:off x="2115284" y="2011329"/>
            <a:ext cx="2880321" cy="1080120"/>
          </a:xfrm>
          <a:prstGeom prst="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l"/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96991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B552-B8F5-4AD8-918B-7B607CA1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and Immutability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E491D-9DEF-42DA-A4BE-B254B5DC4E5A}"/>
              </a:ext>
            </a:extLst>
          </p:cNvPr>
          <p:cNvSpPr txBox="1"/>
          <p:nvPr/>
        </p:nvSpPr>
        <p:spPr>
          <a:xfrm>
            <a:off x="609600" y="6093296"/>
            <a:ext cx="7218643" cy="318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Since 24.10.2018 </a:t>
            </a:r>
            <a:r>
              <a:rPr lang="en-GB" dirty="0" err="1"/>
              <a:t>React.memo</a:t>
            </a:r>
            <a:r>
              <a:rPr lang="en-GB" dirty="0"/>
              <a:t>() allows </a:t>
            </a:r>
            <a:r>
              <a:rPr lang="en-GB" dirty="0" err="1"/>
              <a:t>shouldComponentUpdate</a:t>
            </a:r>
            <a:r>
              <a:rPr lang="en-GB" dirty="0"/>
              <a:t>() for React functions 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D9DA1D2F-8D14-4347-8815-4C838A1900A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74675" y="2349500"/>
            <a:ext cx="105568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0D07ADD7-745B-4E71-B9BE-C8AC18FF1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3836988"/>
            <a:ext cx="3140075" cy="366713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7E3E50CB-F7FB-41A7-B095-C516B6EAE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00" y="3836988"/>
            <a:ext cx="2122488" cy="366713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97BFC7FC-E944-44BF-9EEE-FDA3EDF92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1100" y="2365375"/>
            <a:ext cx="0" cy="184467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26">
            <a:extLst>
              <a:ext uri="{FF2B5EF4-FFF2-40B4-BE49-F238E27FC236}">
                <a16:creationId xmlns:a16="http://schemas.microsoft.com/office/drawing/2014/main" id="{1E297600-7193-4634-8AA9-D4728C812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588" y="2365375"/>
            <a:ext cx="0" cy="184467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27">
            <a:extLst>
              <a:ext uri="{FF2B5EF4-FFF2-40B4-BE49-F238E27FC236}">
                <a16:creationId xmlns:a16="http://schemas.microsoft.com/office/drawing/2014/main" id="{36B60C7A-00CC-494B-B17E-61C0188D7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4075" y="2365375"/>
            <a:ext cx="0" cy="184467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2">
            <a:extLst>
              <a:ext uri="{FF2B5EF4-FFF2-40B4-BE49-F238E27FC236}">
                <a16:creationId xmlns:a16="http://schemas.microsoft.com/office/drawing/2014/main" id="{A641172F-79D7-45D9-BA88-7390FAB12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025" y="2365375"/>
            <a:ext cx="0" cy="184467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Line 33">
            <a:extLst>
              <a:ext uri="{FF2B5EF4-FFF2-40B4-BE49-F238E27FC236}">
                <a16:creationId xmlns:a16="http://schemas.microsoft.com/office/drawing/2014/main" id="{B2DD9C74-5F35-4529-A20A-7476E8771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06150" y="2365375"/>
            <a:ext cx="0" cy="184467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Line 34">
            <a:extLst>
              <a:ext uri="{FF2B5EF4-FFF2-40B4-BE49-F238E27FC236}">
                <a16:creationId xmlns:a16="http://schemas.microsoft.com/office/drawing/2014/main" id="{FB5DAC4F-E250-4EB0-8F99-35F6EE263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675" y="2371725"/>
            <a:ext cx="1053623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Line 35">
            <a:extLst>
              <a:ext uri="{FF2B5EF4-FFF2-40B4-BE49-F238E27FC236}">
                <a16:creationId xmlns:a16="http://schemas.microsoft.com/office/drawing/2014/main" id="{B3752C34-00AE-4750-A49B-14158AC8C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675" y="4203700"/>
            <a:ext cx="1053623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" name="Rectangle 52">
            <a:extLst>
              <a:ext uri="{FF2B5EF4-FFF2-40B4-BE49-F238E27FC236}">
                <a16:creationId xmlns:a16="http://schemas.microsoft.com/office/drawing/2014/main" id="{DAC48D8F-78B6-4559-AB5B-30D172442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3905250"/>
            <a:ext cx="27257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shouldComponentUpdate</a:t>
            </a:r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3">
            <a:extLst>
              <a:ext uri="{FF2B5EF4-FFF2-40B4-BE49-F238E27FC236}">
                <a16:creationId xmlns:a16="http://schemas.microsoft.com/office/drawing/2014/main" id="{766C41A2-2C68-46D9-997E-22E4DA86C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3905250"/>
            <a:ext cx="2540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4">
            <a:extLst>
              <a:ext uri="{FF2B5EF4-FFF2-40B4-BE49-F238E27FC236}">
                <a16:creationId xmlns:a16="http://schemas.microsoft.com/office/drawing/2014/main" id="{0DD5F5D3-A8E0-4BC7-88D1-BD8FE2494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175" y="3905250"/>
            <a:ext cx="4889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No*</a:t>
            </a:r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5">
            <a:extLst>
              <a:ext uri="{FF2B5EF4-FFF2-40B4-BE49-F238E27FC236}">
                <a16:creationId xmlns:a16="http://schemas.microsoft.com/office/drawing/2014/main" id="{A69E7ED0-6591-4527-A804-A9A684F00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663" y="3905250"/>
            <a:ext cx="94456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hand</a:t>
            </a: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CA30C7FB-2FB0-467F-8989-6D9ADBD29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150" y="3905250"/>
            <a:ext cx="2693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Ys</a:t>
            </a:r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AutoShape 61">
            <a:extLst>
              <a:ext uri="{FF2B5EF4-FFF2-40B4-BE49-F238E27FC236}">
                <a16:creationId xmlns:a16="http://schemas.microsoft.com/office/drawing/2014/main" id="{8212F27F-6BE0-4B8C-BB1E-BDAAC1399FD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66725" y="2179638"/>
            <a:ext cx="1097597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9" name="Rectangle 63">
            <a:extLst>
              <a:ext uri="{FF2B5EF4-FFF2-40B4-BE49-F238E27FC236}">
                <a16:creationId xmlns:a16="http://schemas.microsoft.com/office/drawing/2014/main" id="{E7E2B113-55D2-4C4C-9858-4684EC33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2201863"/>
            <a:ext cx="2981325" cy="4302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0" name="Rectangle 64">
            <a:extLst>
              <a:ext uri="{FF2B5EF4-FFF2-40B4-BE49-F238E27FC236}">
                <a16:creationId xmlns:a16="http://schemas.microsoft.com/office/drawing/2014/main" id="{3CB728B2-467F-4A25-AE62-03B9571CA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813" y="2201863"/>
            <a:ext cx="2490788" cy="4302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1" name="Rectangle 65">
            <a:extLst>
              <a:ext uri="{FF2B5EF4-FFF2-40B4-BE49-F238E27FC236}">
                <a16:creationId xmlns:a16="http://schemas.microsoft.com/office/drawing/2014/main" id="{8D3456DD-E656-412F-A668-0015023BD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201863"/>
            <a:ext cx="2735263" cy="4302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22" name="Rectangle 66">
            <a:extLst>
              <a:ext uri="{FF2B5EF4-FFF2-40B4-BE49-F238E27FC236}">
                <a16:creationId xmlns:a16="http://schemas.microsoft.com/office/drawing/2014/main" id="{395D19EB-ADF4-4372-97A0-AB14E3302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863" y="2201863"/>
            <a:ext cx="2736850" cy="4302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3" name="Rectangle 67">
            <a:extLst>
              <a:ext uri="{FF2B5EF4-FFF2-40B4-BE49-F238E27FC236}">
                <a16:creationId xmlns:a16="http://schemas.microsoft.com/office/drawing/2014/main" id="{9B91229F-997B-41C5-BA1F-62F28BA4A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2632076"/>
            <a:ext cx="2981325" cy="430213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4" name="Rectangle 68">
            <a:extLst>
              <a:ext uri="{FF2B5EF4-FFF2-40B4-BE49-F238E27FC236}">
                <a16:creationId xmlns:a16="http://schemas.microsoft.com/office/drawing/2014/main" id="{B6ACCA7B-4285-41D7-BDA1-914FD0EC3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813" y="2632076"/>
            <a:ext cx="2490788" cy="430213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5" name="Rectangle 69">
            <a:extLst>
              <a:ext uri="{FF2B5EF4-FFF2-40B4-BE49-F238E27FC236}">
                <a16:creationId xmlns:a16="http://schemas.microsoft.com/office/drawing/2014/main" id="{E4D24F75-A23B-40C3-A094-0F40D5A8D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632076"/>
            <a:ext cx="2735263" cy="430213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6" name="Rectangle 70">
            <a:extLst>
              <a:ext uri="{FF2B5EF4-FFF2-40B4-BE49-F238E27FC236}">
                <a16:creationId xmlns:a16="http://schemas.microsoft.com/office/drawing/2014/main" id="{4B2C3923-1E4A-41F1-8F15-4C7EEF848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863" y="2632076"/>
            <a:ext cx="2736850" cy="430213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7" name="Rectangle 71">
            <a:extLst>
              <a:ext uri="{FF2B5EF4-FFF2-40B4-BE49-F238E27FC236}">
                <a16:creationId xmlns:a16="http://schemas.microsoft.com/office/drawing/2014/main" id="{C45EB769-5347-420F-B5DA-DB5B6FEBD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3062288"/>
            <a:ext cx="2981325" cy="430213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8" name="Rectangle 72">
            <a:extLst>
              <a:ext uri="{FF2B5EF4-FFF2-40B4-BE49-F238E27FC236}">
                <a16:creationId xmlns:a16="http://schemas.microsoft.com/office/drawing/2014/main" id="{1E1A1BB7-E4BF-45AC-8340-5C89087AC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813" y="3062288"/>
            <a:ext cx="2490788" cy="430213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9" name="Rectangle 73">
            <a:extLst>
              <a:ext uri="{FF2B5EF4-FFF2-40B4-BE49-F238E27FC236}">
                <a16:creationId xmlns:a16="http://schemas.microsoft.com/office/drawing/2014/main" id="{BC40E6F3-3A0E-4330-8555-5F82E6590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062288"/>
            <a:ext cx="2735263" cy="430213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0" name="Rectangle 74">
            <a:extLst>
              <a:ext uri="{FF2B5EF4-FFF2-40B4-BE49-F238E27FC236}">
                <a16:creationId xmlns:a16="http://schemas.microsoft.com/office/drawing/2014/main" id="{137D6463-5648-4068-B397-6EFC8A862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863" y="3062288"/>
            <a:ext cx="2736850" cy="430213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1" name="Rectangle 75">
            <a:extLst>
              <a:ext uri="{FF2B5EF4-FFF2-40B4-BE49-F238E27FC236}">
                <a16:creationId xmlns:a16="http://schemas.microsoft.com/office/drawing/2014/main" id="{1BB540C4-159A-4F55-8F76-1FDD683C6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3492501"/>
            <a:ext cx="2981325" cy="430213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2" name="Rectangle 76">
            <a:extLst>
              <a:ext uri="{FF2B5EF4-FFF2-40B4-BE49-F238E27FC236}">
                <a16:creationId xmlns:a16="http://schemas.microsoft.com/office/drawing/2014/main" id="{632632A1-86A9-4965-AA4F-2560C7392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813" y="3492501"/>
            <a:ext cx="2490788" cy="430213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" name="Rectangle 77">
            <a:extLst>
              <a:ext uri="{FF2B5EF4-FFF2-40B4-BE49-F238E27FC236}">
                <a16:creationId xmlns:a16="http://schemas.microsoft.com/office/drawing/2014/main" id="{17D5BBA5-38FD-4CEC-9628-4926E565B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492501"/>
            <a:ext cx="2735263" cy="430213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" name="Rectangle 78">
            <a:extLst>
              <a:ext uri="{FF2B5EF4-FFF2-40B4-BE49-F238E27FC236}">
                <a16:creationId xmlns:a16="http://schemas.microsoft.com/office/drawing/2014/main" id="{758E3DF6-87AB-41CE-9CEE-BCCF18168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863" y="3492501"/>
            <a:ext cx="2736850" cy="430213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" name="Rectangle 79">
            <a:extLst>
              <a:ext uri="{FF2B5EF4-FFF2-40B4-BE49-F238E27FC236}">
                <a16:creationId xmlns:a16="http://schemas.microsoft.com/office/drawing/2014/main" id="{AE77983F-3863-4B05-BB90-8019E3426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3922713"/>
            <a:ext cx="2981325" cy="428625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6" name="Rectangle 80">
            <a:extLst>
              <a:ext uri="{FF2B5EF4-FFF2-40B4-BE49-F238E27FC236}">
                <a16:creationId xmlns:a16="http://schemas.microsoft.com/office/drawing/2014/main" id="{363B02E1-430E-46A4-842A-BF605F47D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813" y="3922713"/>
            <a:ext cx="2490788" cy="428625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" name="Rectangle 81">
            <a:extLst>
              <a:ext uri="{FF2B5EF4-FFF2-40B4-BE49-F238E27FC236}">
                <a16:creationId xmlns:a16="http://schemas.microsoft.com/office/drawing/2014/main" id="{31791A57-DE2A-433D-A2C8-BC214BDA3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922713"/>
            <a:ext cx="2735263" cy="428625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8" name="Rectangle 82">
            <a:extLst>
              <a:ext uri="{FF2B5EF4-FFF2-40B4-BE49-F238E27FC236}">
                <a16:creationId xmlns:a16="http://schemas.microsoft.com/office/drawing/2014/main" id="{F054E62C-F214-4DB5-8A22-4C9EF8944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863" y="3922713"/>
            <a:ext cx="2736850" cy="430213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9" name="Line 83">
            <a:extLst>
              <a:ext uri="{FF2B5EF4-FFF2-40B4-BE49-F238E27FC236}">
                <a16:creationId xmlns:a16="http://schemas.microsoft.com/office/drawing/2014/main" id="{0D22264C-C141-47FB-9FAA-2D21E2A62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2813" y="2195513"/>
            <a:ext cx="0" cy="21637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0" name="Line 84">
            <a:extLst>
              <a:ext uri="{FF2B5EF4-FFF2-40B4-BE49-F238E27FC236}">
                <a16:creationId xmlns:a16="http://schemas.microsoft.com/office/drawing/2014/main" id="{20B1B74D-8AF2-4CBC-8306-2429C7B6D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195513"/>
            <a:ext cx="0" cy="21637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" name="Line 85">
            <a:extLst>
              <a:ext uri="{FF2B5EF4-FFF2-40B4-BE49-F238E27FC236}">
                <a16:creationId xmlns:a16="http://schemas.microsoft.com/office/drawing/2014/main" id="{EEB576FF-FAF6-41C3-BE55-CD455118A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78863" y="2195513"/>
            <a:ext cx="0" cy="21637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2" name="Line 86">
            <a:extLst>
              <a:ext uri="{FF2B5EF4-FFF2-40B4-BE49-F238E27FC236}">
                <a16:creationId xmlns:a16="http://schemas.microsoft.com/office/drawing/2014/main" id="{4DDCA65A-A195-49E1-8EBE-72C211BD7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138" y="2632076"/>
            <a:ext cx="10956925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3" name="Line 87">
            <a:extLst>
              <a:ext uri="{FF2B5EF4-FFF2-40B4-BE49-F238E27FC236}">
                <a16:creationId xmlns:a16="http://schemas.microsoft.com/office/drawing/2014/main" id="{D3AADD3A-4200-4D16-8F9C-AED4AA3A6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138" y="3062288"/>
            <a:ext cx="109569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4" name="Line 88">
            <a:extLst>
              <a:ext uri="{FF2B5EF4-FFF2-40B4-BE49-F238E27FC236}">
                <a16:creationId xmlns:a16="http://schemas.microsoft.com/office/drawing/2014/main" id="{A7491825-D947-484A-8111-5845E2F7B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138" y="3492501"/>
            <a:ext cx="109569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5" name="Line 89">
            <a:extLst>
              <a:ext uri="{FF2B5EF4-FFF2-40B4-BE49-F238E27FC236}">
                <a16:creationId xmlns:a16="http://schemas.microsoft.com/office/drawing/2014/main" id="{0F2C2289-06C0-4D86-9264-DCF128068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138" y="3922713"/>
            <a:ext cx="109569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" name="Line 90">
            <a:extLst>
              <a:ext uri="{FF2B5EF4-FFF2-40B4-BE49-F238E27FC236}">
                <a16:creationId xmlns:a16="http://schemas.microsoft.com/office/drawing/2014/main" id="{C8D64AEF-B760-4326-83E7-5FBB69C16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88" y="2195513"/>
            <a:ext cx="0" cy="21637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7" name="Line 91">
            <a:extLst>
              <a:ext uri="{FF2B5EF4-FFF2-40B4-BE49-F238E27FC236}">
                <a16:creationId xmlns:a16="http://schemas.microsoft.com/office/drawing/2014/main" id="{35FD25F1-9395-4D31-A99B-A22AB32ED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5713" y="2195513"/>
            <a:ext cx="0" cy="21637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8" name="Line 92">
            <a:extLst>
              <a:ext uri="{FF2B5EF4-FFF2-40B4-BE49-F238E27FC236}">
                <a16:creationId xmlns:a16="http://schemas.microsoft.com/office/drawing/2014/main" id="{18F56DB6-0E04-4D3B-A9D6-41368AEC7C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138" y="2201863"/>
            <a:ext cx="109569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9" name="Line 93">
            <a:extLst>
              <a:ext uri="{FF2B5EF4-FFF2-40B4-BE49-F238E27FC236}">
                <a16:creationId xmlns:a16="http://schemas.microsoft.com/office/drawing/2014/main" id="{3F171624-704D-4DE5-AF08-B67E90F72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138" y="4352926"/>
            <a:ext cx="109569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0" name="Rectangle 94">
            <a:extLst>
              <a:ext uri="{FF2B5EF4-FFF2-40B4-BE49-F238E27FC236}">
                <a16:creationId xmlns:a16="http://schemas.microsoft.com/office/drawing/2014/main" id="{A4DD8E4B-230A-46FF-95E0-6D5707DEC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2262188"/>
            <a:ext cx="18208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9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React Function</a:t>
            </a:r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Rectangle 95">
            <a:extLst>
              <a:ext uri="{FF2B5EF4-FFF2-40B4-BE49-F238E27FC236}">
                <a16:creationId xmlns:a16="http://schemas.microsoft.com/office/drawing/2014/main" id="{A0410ABD-1C30-417F-B23C-B0AD07DFD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50" y="2262188"/>
            <a:ext cx="66684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9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</a:t>
            </a:r>
            <a:r>
              <a:rPr kumimoji="0" lang="de-DE" altLang="en-DE" sz="19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</a:t>
            </a:r>
            <a:r>
              <a:rPr kumimoji="0" lang="en-DE" altLang="en-DE" sz="19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act</a:t>
            </a:r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Rectangle 96">
            <a:extLst>
              <a:ext uri="{FF2B5EF4-FFF2-40B4-BE49-F238E27FC236}">
                <a16:creationId xmlns:a16="http://schemas.microsoft.com/office/drawing/2014/main" id="{F1030A44-1E13-4827-A98E-6E4FAE2E6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152" y="2262188"/>
            <a:ext cx="14255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9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Component</a:t>
            </a:r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Rectangle 97">
            <a:extLst>
              <a:ext uri="{FF2B5EF4-FFF2-40B4-BE49-F238E27FC236}">
                <a16:creationId xmlns:a16="http://schemas.microsoft.com/office/drawing/2014/main" id="{DF8D8AF7-EA69-4857-AE8C-26F4B000A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113" y="2262188"/>
            <a:ext cx="8207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9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React </a:t>
            </a:r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Rectangle 98">
            <a:extLst>
              <a:ext uri="{FF2B5EF4-FFF2-40B4-BE49-F238E27FC236}">
                <a16:creationId xmlns:a16="http://schemas.microsoft.com/office/drawing/2014/main" id="{051DE3EB-956B-45EB-AE57-167909E5F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438" y="2262188"/>
            <a:ext cx="195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9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PureComponent</a:t>
            </a:r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5" name="Rectangle 99">
            <a:extLst>
              <a:ext uri="{FF2B5EF4-FFF2-40B4-BE49-F238E27FC236}">
                <a16:creationId xmlns:a16="http://schemas.microsoft.com/office/drawing/2014/main" id="{6354FC02-429B-4281-B4FE-82802FEDE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2700338"/>
            <a:ext cx="7254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Props</a:t>
            </a:r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00">
            <a:extLst>
              <a:ext uri="{FF2B5EF4-FFF2-40B4-BE49-F238E27FC236}">
                <a16:creationId xmlns:a16="http://schemas.microsoft.com/office/drawing/2014/main" id="{5F4618EB-C9CE-435B-8FC7-9B4CFA5DA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2700338"/>
            <a:ext cx="5127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Yes</a:t>
            </a:r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101">
            <a:extLst>
              <a:ext uri="{FF2B5EF4-FFF2-40B4-BE49-F238E27FC236}">
                <a16:creationId xmlns:a16="http://schemas.microsoft.com/office/drawing/2014/main" id="{2146345C-00C8-4E2B-9F19-0C2A2A29F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50" y="2700338"/>
            <a:ext cx="5111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Yes</a:t>
            </a: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Rectangle 102">
            <a:extLst>
              <a:ext uri="{FF2B5EF4-FFF2-40B4-BE49-F238E27FC236}">
                <a16:creationId xmlns:a16="http://schemas.microsoft.com/office/drawing/2014/main" id="{0F3B6D3B-36F6-4578-9AF2-F7D1F2ED8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113" y="2700338"/>
            <a:ext cx="5127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Yes</a:t>
            </a: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Rectangle 103">
            <a:extLst>
              <a:ext uri="{FF2B5EF4-FFF2-40B4-BE49-F238E27FC236}">
                <a16:creationId xmlns:a16="http://schemas.microsoft.com/office/drawing/2014/main" id="{624C1745-90FE-4BBB-8DC0-63F9D53E2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130551"/>
            <a:ext cx="16383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State/Lifecycle</a:t>
            </a:r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Rectangle 104">
            <a:extLst>
              <a:ext uri="{FF2B5EF4-FFF2-40B4-BE49-F238E27FC236}">
                <a16:creationId xmlns:a16="http://schemas.microsoft.com/office/drawing/2014/main" id="{03A375FE-23FF-4156-8BDC-925774F44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3130551"/>
            <a:ext cx="4064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</a:t>
            </a: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105">
            <a:extLst>
              <a:ext uri="{FF2B5EF4-FFF2-40B4-BE49-F238E27FC236}">
                <a16:creationId xmlns:a16="http://schemas.microsoft.com/office/drawing/2014/main" id="{377A0025-CC9C-4B17-8539-388717BB1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50" y="3130551"/>
            <a:ext cx="5111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Yes</a:t>
            </a: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" name="Rectangle 106">
            <a:extLst>
              <a:ext uri="{FF2B5EF4-FFF2-40B4-BE49-F238E27FC236}">
                <a16:creationId xmlns:a16="http://schemas.microsoft.com/office/drawing/2014/main" id="{5EC26C8F-F0B2-4E70-B1BD-6FB61F9A8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113" y="3130551"/>
            <a:ext cx="5127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Yes</a:t>
            </a: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107">
            <a:extLst>
              <a:ext uri="{FF2B5EF4-FFF2-40B4-BE49-F238E27FC236}">
                <a16:creationId xmlns:a16="http://schemas.microsoft.com/office/drawing/2014/main" id="{E842E0E9-48F2-4D1C-B752-A9A0BB9EC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560763"/>
            <a:ext cx="277479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shouldComponentUpdat</a:t>
            </a:r>
            <a:r>
              <a:rPr kumimoji="0" lang="de-DE" altLang="en-DE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</a:t>
            </a:r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Rectangle 109">
            <a:extLst>
              <a:ext uri="{FF2B5EF4-FFF2-40B4-BE49-F238E27FC236}">
                <a16:creationId xmlns:a16="http://schemas.microsoft.com/office/drawing/2014/main" id="{FBDDE719-FB37-4010-A67D-F43B4A0A1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3560763"/>
            <a:ext cx="4984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No*</a:t>
            </a: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Rectangle 110">
            <a:extLst>
              <a:ext uri="{FF2B5EF4-FFF2-40B4-BE49-F238E27FC236}">
                <a16:creationId xmlns:a16="http://schemas.microsoft.com/office/drawing/2014/main" id="{3BE0B1B1-AA61-446E-BDD0-8FF1168C6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50" y="3560763"/>
            <a:ext cx="9699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hand</a:t>
            </a: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" name="Rectangle 111">
            <a:extLst>
              <a:ext uri="{FF2B5EF4-FFF2-40B4-BE49-F238E27FC236}">
                <a16:creationId xmlns:a16="http://schemas.microsoft.com/office/drawing/2014/main" id="{ECEBA6A7-E4D4-475C-B95B-B728AF2F1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113" y="3560763"/>
            <a:ext cx="5127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Yes</a:t>
            </a: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8" name="Rectangle 112">
            <a:extLst>
              <a:ext uri="{FF2B5EF4-FFF2-40B4-BE49-F238E27FC236}">
                <a16:creationId xmlns:a16="http://schemas.microsoft.com/office/drawing/2014/main" id="{9E3A80EA-E2E6-4C08-AFE9-4B4C65CD8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990976"/>
            <a:ext cx="23622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Requires immutability</a:t>
            </a:r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9" name="Rectangle 113">
            <a:extLst>
              <a:ext uri="{FF2B5EF4-FFF2-40B4-BE49-F238E27FC236}">
                <a16:creationId xmlns:a16="http://schemas.microsoft.com/office/drawing/2014/main" id="{2DC6C6FF-8EC2-4868-90AA-199C7990B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3990976"/>
            <a:ext cx="4064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</a:t>
            </a: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Rectangle 114">
            <a:extLst>
              <a:ext uri="{FF2B5EF4-FFF2-40B4-BE49-F238E27FC236}">
                <a16:creationId xmlns:a16="http://schemas.microsoft.com/office/drawing/2014/main" id="{D993A5D9-76B8-4503-9DAA-9967630E5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50" y="3990976"/>
            <a:ext cx="4048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</a:t>
            </a: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Rectangle 115">
            <a:extLst>
              <a:ext uri="{FF2B5EF4-FFF2-40B4-BE49-F238E27FC236}">
                <a16:creationId xmlns:a16="http://schemas.microsoft.com/office/drawing/2014/main" id="{7CB66707-9B4F-4FA4-B342-A2FDE45B9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113" y="3990976"/>
            <a:ext cx="5127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Yes</a:t>
            </a: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7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5" grpId="0"/>
      <p:bldP spid="166" grpId="0"/>
      <p:bldP spid="167" grpId="0"/>
      <p:bldP spid="168" grpId="0"/>
      <p:bldP spid="169" grpId="0"/>
      <p:bldP spid="170" grpId="0"/>
      <p:bldP spid="1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F13E-DCB3-4459-83E6-7A21547E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Douglas </a:t>
            </a:r>
            <a:r>
              <a:rPr lang="en-GB" dirty="0" err="1"/>
              <a:t>Peucker</a:t>
            </a:r>
            <a:r>
              <a:rPr lang="en-GB" dirty="0"/>
              <a:t> algorithm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220B1A-A496-4BAC-9C91-363694064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2132856"/>
            <a:ext cx="4495800" cy="142875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92D12D-E968-46A7-B87E-DC56F8B0C4AB}"/>
              </a:ext>
            </a:extLst>
          </p:cNvPr>
          <p:cNvSpPr txBox="1"/>
          <p:nvPr/>
        </p:nvSpPr>
        <p:spPr>
          <a:xfrm>
            <a:off x="961879" y="4653136"/>
            <a:ext cx="9979014" cy="318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iterative end-point fit algorithm</a:t>
            </a:r>
            <a:r>
              <a:rPr lang="en-US" dirty="0"/>
              <a:t>, that decimates a curve composed of line segments to a similar curve with fewer points.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16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1EC4-36E8-4D3F-A38C-DCBDED91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C45A2-F338-40A6-842F-BE33906E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GB" dirty="0"/>
              <a:t>React functions and components </a:t>
            </a:r>
            <a:r>
              <a:rPr lang="en-GB" dirty="0" err="1"/>
              <a:t>rerender</a:t>
            </a:r>
            <a:r>
              <a:rPr lang="en-GB" dirty="0"/>
              <a:t> every time their parent </a:t>
            </a:r>
            <a:r>
              <a:rPr lang="en-GB" dirty="0" err="1"/>
              <a:t>rerenders</a:t>
            </a:r>
            <a:r>
              <a:rPr lang="en-GB" dirty="0"/>
              <a:t>.</a:t>
            </a:r>
          </a:p>
          <a:p>
            <a:pPr marL="457200" indent="-457200"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r>
              <a:rPr lang="en-GB" dirty="0" err="1"/>
              <a:t>ShouldComponentUpdate</a:t>
            </a:r>
            <a:r>
              <a:rPr lang="en-GB" dirty="0"/>
              <a:t>() and </a:t>
            </a:r>
            <a:r>
              <a:rPr lang="en-GB" dirty="0" err="1"/>
              <a:t>PureComponents</a:t>
            </a:r>
            <a:r>
              <a:rPr lang="en-GB" dirty="0"/>
              <a:t> prevent unnecessary </a:t>
            </a:r>
            <a:r>
              <a:rPr lang="en-GB" dirty="0" err="1"/>
              <a:t>rerendering</a:t>
            </a:r>
            <a:r>
              <a:rPr lang="en-GB" dirty="0"/>
              <a:t>, if immutability is used.</a:t>
            </a:r>
          </a:p>
          <a:p>
            <a:pPr marL="457200" indent="-457200"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Only up to 1000 SVG elements should be rendered at a time.</a:t>
            </a:r>
          </a:p>
          <a:p>
            <a:pPr marL="457200" indent="-457200">
              <a:buAutoNum type="arabicPeriod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GB" dirty="0"/>
              <a:t>Since React 16.6 (24.10.2018), </a:t>
            </a:r>
            <a:r>
              <a:rPr lang="de-DE" dirty="0" err="1"/>
              <a:t>React.memo</a:t>
            </a:r>
            <a:r>
              <a:rPr lang="de-DE" dirty="0"/>
              <a:t>()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prop</a:t>
            </a:r>
            <a:r>
              <a:rPr lang="de-DE" dirty="0"/>
              <a:t> </a:t>
            </a:r>
            <a:r>
              <a:rPr lang="en-GB" dirty="0"/>
              <a:t>comparison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endParaRPr lang="en-GB" dirty="0"/>
          </a:p>
          <a:p>
            <a:pPr marL="457200" indent="-457200"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48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2A40-8B9E-4C23-80E6-43B93311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DCB3FE-A6AD-415C-A3F5-8C9E5526E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6787" y="1916832"/>
            <a:ext cx="2333625" cy="23336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70D295-E0CF-4F4E-B864-D00AFAA69B6A}"/>
              </a:ext>
            </a:extLst>
          </p:cNvPr>
          <p:cNvSpPr txBox="1"/>
          <p:nvPr/>
        </p:nvSpPr>
        <p:spPr>
          <a:xfrm>
            <a:off x="2927648" y="5085184"/>
            <a:ext cx="6336704" cy="318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https://github.com/Domino987/Charts-Performace-and-Performance</a:t>
            </a:r>
          </a:p>
        </p:txBody>
      </p:sp>
    </p:spTree>
    <p:extLst>
      <p:ext uri="{BB962C8B-B14F-4D97-AF65-F5344CB8AC3E}">
        <p14:creationId xmlns:p14="http://schemas.microsoft.com/office/powerpoint/2010/main" val="92164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0086-0A82-4159-AF2D-09ABE2AA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38500"/>
            <a:ext cx="10668000" cy="381000"/>
          </a:xfrm>
        </p:spPr>
        <p:txBody>
          <a:bodyPr/>
          <a:lstStyle/>
          <a:p>
            <a:r>
              <a:rPr lang="en-GB" dirty="0" err="1"/>
              <a:t>Danke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die </a:t>
            </a:r>
            <a:r>
              <a:rPr lang="en-GB" dirty="0" err="1"/>
              <a:t>Aufmerksamkeit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104296"/>
      </p:ext>
    </p:extLst>
  </p:cSld>
  <p:clrMapOvr>
    <a:masterClrMapping/>
  </p:clrMapOvr>
</p:sld>
</file>

<file path=ppt/theme/theme1.xml><?xml version="1.0" encoding="utf-8"?>
<a:theme xmlns:a="http://schemas.openxmlformats.org/drawingml/2006/main" name="NEAX_1">
  <a:themeElements>
    <a:clrScheme name="Team4 (BD)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000000"/>
      </a:accent1>
      <a:accent2>
        <a:srgbClr val="C00000"/>
      </a:accent2>
      <a:accent3>
        <a:srgbClr val="F79646"/>
      </a:accent3>
      <a:accent4>
        <a:srgbClr val="7F7F7F"/>
      </a:accent4>
      <a:accent5>
        <a:srgbClr val="4F81BD"/>
      </a:accent5>
      <a:accent6>
        <a:srgbClr val="F79646"/>
      </a:accent6>
      <a:hlink>
        <a:srgbClr val="262626"/>
      </a:hlink>
      <a:folHlink>
        <a:srgbClr val="262626"/>
      </a:folHlink>
    </a:clrScheme>
    <a:fontScheme name="T4 Template 13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EC86E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0" tIns="0" rIns="0" bIns="0" anchor="ctr" anchorCtr="1"/>
      <a:lstStyle>
        <a:defPPr algn="l">
          <a:defRPr sz="120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15000"/>
          </a:lnSpc>
          <a:spcBef>
            <a:spcPct val="30000"/>
          </a:spcBef>
          <a:spcAft>
            <a:spcPct val="0"/>
          </a:spcAft>
          <a:buClrTx/>
          <a:buSzPct val="90000"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4 Template 13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A X - Vorlage.potx" id="{C3E590C6-5A9A-42A5-8311-415876DDE2EE}" vid="{9FAD627A-7CE3-44A4-B898-DDFF788DFEBD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NEA X - Präsentation</Template>
  <TotalTime>1439</TotalTime>
  <Words>285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7" baseType="lpstr">
      <vt:lpstr>Affluent</vt:lpstr>
      <vt:lpstr>AffluentRg-Regular</vt:lpstr>
      <vt:lpstr>Arial</vt:lpstr>
      <vt:lpstr>Calibri</vt:lpstr>
      <vt:lpstr>Times</vt:lpstr>
      <vt:lpstr>Times New Roman</vt:lpstr>
      <vt:lpstr>Wingdings</vt:lpstr>
      <vt:lpstr>NEAX_1</vt:lpstr>
      <vt:lpstr>PowerPoint Presentation</vt:lpstr>
      <vt:lpstr>NEA X</vt:lpstr>
      <vt:lpstr>React Charts</vt:lpstr>
      <vt:lpstr>React and Immutability</vt:lpstr>
      <vt:lpstr>Douglas Peucker algorithm</vt:lpstr>
      <vt:lpstr>Key message</vt:lpstr>
      <vt:lpstr>Repository</vt:lpstr>
      <vt:lpstr>Danke für die Aufmerksamkeit</vt:lpstr>
      <vt:lpstr>Zielgruppenorientierte Präsenta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Jasper</dc:creator>
  <cp:lastModifiedBy>Dominik Engel</cp:lastModifiedBy>
  <cp:revision>25</cp:revision>
  <cp:lastPrinted>2000-06-08T07:11:15Z</cp:lastPrinted>
  <dcterms:created xsi:type="dcterms:W3CDTF">2018-10-23T13:28:45Z</dcterms:created>
  <dcterms:modified xsi:type="dcterms:W3CDTF">2018-11-01T15:40:00Z</dcterms:modified>
</cp:coreProperties>
</file>