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nadiy Furduy" initials="GF" lastIdx="2" clrIdx="0">
    <p:extLst>
      <p:ext uri="{19B8F6BF-5375-455C-9EA6-DF929625EA0E}">
        <p15:presenceInfo xmlns:p15="http://schemas.microsoft.com/office/powerpoint/2012/main" userId="S::gennadiy@vsgbg.com::3b67b7d6-4db0-474c-81d0-1364417119b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6346"/>
  </p:normalViewPr>
  <p:slideViewPr>
    <p:cSldViewPr snapToGrid="0" snapToObjects="1">
      <p:cViewPr varScale="1">
        <p:scale>
          <a:sx n="113" d="100"/>
          <a:sy n="113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2T13:16:16.501" idx="2">
    <p:pos x="106" y="10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E90E2-4974-7446-8974-42D9DAFAC7D4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1FBE5-7A9E-1844-A881-B0D730DF8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0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Днес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селско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стопанство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модерни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технологии.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Фермерите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най-новите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постижения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във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ветеринарната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наука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областта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храненето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животните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рискуват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останат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печалба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да загубят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борбата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оцеляване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пазара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Минералните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добавки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неразделна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част от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диетата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говеда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птици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селскостопански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животни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Минерален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комплекс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прибавя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към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водата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пиене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животните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благоприятен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ефект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върху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бактериите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стомашно-чревния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тракт.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Подобрено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храносмилане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насърчава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ефективното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хранене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животните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води до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увеличаване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ежедневната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тежест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животното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Той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подобрява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общото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състояние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животните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осигурява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устойчивостта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животните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към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всички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видове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болести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1FBE5-7A9E-1844-A881-B0D730DF85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0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Към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днешна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дата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единственото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съществуващо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решение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пазара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минерални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добавки 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контролерът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фирмата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NutriTech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1FBE5-7A9E-1844-A881-B0D730DF85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5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1FBE5-7A9E-1844-A881-B0D730DF85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43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Нормално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затворен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соленоиден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вентил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предназначен за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точково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подаване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вода/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въздух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газ при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липса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напрежение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върху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клапана.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Сензорът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воден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поток (дебит),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подсказва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е устройство за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измерване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водния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поток.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Сензорът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водния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поток 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изпълнен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помощта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сензор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ефект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Хол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>
                <a:effectLst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сензора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Хол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следната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когато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южният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полюс на магнита 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насочен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към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микросхемата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изходът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сензора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нисък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когато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северният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полюс на магнита 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насочен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към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микросхемата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тогава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изходът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висок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когато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водата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тече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през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сензора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воден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поток,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колелото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клапата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върти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силата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водата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резултат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магнитът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прикрепен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към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него,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също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върти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резултат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магнитното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поле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близост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сензора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ефект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Хол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обръща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полярността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докато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колелото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клапата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върти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изходът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сензора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бъде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импулсен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Чрез наблюдение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броя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импулсите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изхода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сензора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воден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поток можете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лесно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изчислите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количеството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вода,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преминаващо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през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сензора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резултат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дебита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водата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Според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документацията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честотата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импулсите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Hz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7,5 *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потока (в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литри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минута). По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този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начин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количеството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вода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литри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час =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честота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импулсите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60 / 7,5.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1FBE5-7A9E-1844-A881-B0D730DF85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99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 Uno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микроконтролерна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платка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базирана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ATmega328P.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Той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цифрови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пина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вход /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изход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(от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могат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се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PWM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изходи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6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аналогови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входа, 16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MHz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керамичен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резонатор (CSTCE16M0V53-R0), USB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връзка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захранващ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жак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ICSP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заглавка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бутон за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нулиране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Езикът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програмиране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устройството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основава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++ и 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свързан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библиотеката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AVR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Libc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позволява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която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да е от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неговите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функции.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Езикът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бъде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разделен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четири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раздела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променливи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константи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функции и библиотеки.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pinMode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конфигурира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поведението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посочения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щифт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вход или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изход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digitalWrite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изпраща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HIGH или LOW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стойност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към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цифров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щифт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прилага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към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щифт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се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различава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леко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дали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щифтът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конфигуриран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вход (INPUT) или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изход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(OUTPUT).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щифтът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конфигуриран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с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помощта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pinMode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тогава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четене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него (функция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digitalRead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микроконтролерът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отговори HIGH,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когато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щифтът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3V или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повече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също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различни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значения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дали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изходът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конфигуриран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вход (INPUT) или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изход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(OUTPUT).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щифтът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конфигуриран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вход (INPUT) с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помощта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pinMode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тогава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четене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него с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digitalRead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микроконтролерът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реагира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НИСКО,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напрежението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щифта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надвишаваdigitalRead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отчита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ВИСОКОТО или НИСКО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ниво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сигнала от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посочения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цифров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щифт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Проектът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активно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за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преобразуване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стойностите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датчика за дебита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водата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работа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водната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помпа за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подаване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минерални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добавки.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1FBE5-7A9E-1844-A881-B0D730DF85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68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1FBE5-7A9E-1844-A881-B0D730DF85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услуга,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която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удостоверява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потребителите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използвайки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само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клиентски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код. Той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поддържа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доставчици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социални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влизания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допълнение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включва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система за управление на потребители,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която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позволява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разработчиците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активират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удостоверяване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потребителя,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използвайки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имейл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вход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парола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съхранени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във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база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реално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бекенд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услуга.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Тази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услуга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разработчиците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приложения API,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който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позволява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синхронизирате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данните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приложенията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между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съхранявате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облака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Компанията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клиентски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библиотеки,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позволяват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интеграция с приложения за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Базата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достъпна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чрез REST API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обвързване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множество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скриптове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Ember.js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Backbone.js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Netlify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хостинг и без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сървърна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back-end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услуга за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статични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сайтове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1FBE5-7A9E-1844-A881-B0D730DF85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14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JavaScript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изградена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двигателя на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JavaScript Chrome V8.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1FBE5-7A9E-1844-A881-B0D730DF85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1.microchip.com/downloads/en/DeviceDoc/ATmega48A-PA-88A-PA-168A-PA-328-P-DS-DS40002061A.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B3EB-E4A2-554A-BD0D-A1ED1754A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4904" y="436563"/>
            <a:ext cx="9206947" cy="2387600"/>
          </a:xfrm>
        </p:spPr>
        <p:txBody>
          <a:bodyPr/>
          <a:lstStyle/>
          <a:p>
            <a:r>
              <a:rPr lang="ru-RU" dirty="0"/>
              <a:t>Разработка на система за </a:t>
            </a:r>
            <a:r>
              <a:rPr lang="ru-RU" dirty="0" err="1"/>
              <a:t>смесване</a:t>
            </a:r>
            <a:r>
              <a:rPr lang="ru-RU" dirty="0"/>
              <a:t> на </a:t>
            </a:r>
            <a:r>
              <a:rPr lang="ru-RU" dirty="0" err="1"/>
              <a:t>течности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F0164-4C08-BF4D-B6BE-CDFEAFD89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405270"/>
            <a:ext cx="9795427" cy="419431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900" b="1" dirty="0" err="1"/>
              <a:t>Дипломна</a:t>
            </a:r>
            <a:r>
              <a:rPr lang="ru-RU" sz="2900" b="1" dirty="0"/>
              <a:t> работа</a:t>
            </a:r>
            <a:endParaRPr lang="en-US" sz="2900" b="1" dirty="0"/>
          </a:p>
          <a:p>
            <a:pPr algn="r"/>
            <a:r>
              <a:rPr lang="ru-RU" sz="1700" dirty="0"/>
              <a:t>за </a:t>
            </a:r>
            <a:r>
              <a:rPr lang="ru-RU" sz="1700" dirty="0" err="1"/>
              <a:t>придобиване</a:t>
            </a:r>
            <a:r>
              <a:rPr lang="ru-RU" sz="1700" dirty="0"/>
              <a:t> на </a:t>
            </a:r>
            <a:r>
              <a:rPr lang="ru-RU" sz="1700" dirty="0" err="1"/>
              <a:t>образователно-квалификационна</a:t>
            </a:r>
            <a:r>
              <a:rPr lang="ru-RU" sz="1700" dirty="0"/>
              <a:t> степен „</a:t>
            </a:r>
            <a:r>
              <a:rPr lang="ru-RU" sz="1700" b="1" dirty="0" err="1"/>
              <a:t>бакалавър</a:t>
            </a:r>
            <a:r>
              <a:rPr lang="ru-RU" sz="1700" dirty="0"/>
              <a:t>”</a:t>
            </a:r>
            <a:endParaRPr lang="en-US" sz="1700" dirty="0"/>
          </a:p>
          <a:p>
            <a:pPr algn="r"/>
            <a:r>
              <a:rPr lang="ru-RU" dirty="0"/>
              <a:t>на </a:t>
            </a:r>
            <a:r>
              <a:rPr lang="ru-RU" b="1" dirty="0"/>
              <a:t>Геннадий </a:t>
            </a:r>
            <a:r>
              <a:rPr lang="ru-RU" b="1" dirty="0" err="1"/>
              <a:t>Фурдуй</a:t>
            </a:r>
            <a:r>
              <a:rPr lang="ru-RU" dirty="0"/>
              <a:t>, фак. № </a:t>
            </a:r>
            <a:r>
              <a:rPr lang="ru-RU" b="1" dirty="0"/>
              <a:t>1601321027</a:t>
            </a:r>
            <a:r>
              <a:rPr lang="ru-RU" dirty="0"/>
              <a:t>,</a:t>
            </a:r>
            <a:endParaRPr lang="en-US" dirty="0"/>
          </a:p>
          <a:p>
            <a:pPr algn="r"/>
            <a:r>
              <a:rPr lang="ru-RU" dirty="0" err="1"/>
              <a:t>специалност</a:t>
            </a:r>
            <a:r>
              <a:rPr lang="ru-RU" dirty="0"/>
              <a:t> „</a:t>
            </a:r>
            <a:r>
              <a:rPr lang="ru-RU" dirty="0" err="1"/>
              <a:t>Софтуерно</a:t>
            </a:r>
            <a:r>
              <a:rPr lang="ru-RU" dirty="0"/>
              <a:t> инженерство” </a:t>
            </a:r>
            <a:endParaRPr lang="en-US" dirty="0"/>
          </a:p>
          <a:p>
            <a:pPr algn="r"/>
            <a:r>
              <a:rPr lang="ru-RU" sz="1700" dirty="0" err="1"/>
              <a:t>редовна</a:t>
            </a:r>
            <a:r>
              <a:rPr lang="ru-RU" sz="1700" dirty="0"/>
              <a:t> форма на обучение</a:t>
            </a:r>
            <a:endParaRPr lang="en-US" sz="1700" dirty="0"/>
          </a:p>
          <a:p>
            <a:pPr algn="ctr"/>
            <a:endParaRPr lang="en-US" dirty="0"/>
          </a:p>
          <a:p>
            <a:pPr algn="r"/>
            <a:r>
              <a:rPr lang="ru-RU" sz="1700" dirty="0"/>
              <a:t>Научен </a:t>
            </a:r>
            <a:r>
              <a:rPr lang="ru-RU" sz="1700" dirty="0" err="1"/>
              <a:t>ръководител</a:t>
            </a:r>
            <a:r>
              <a:rPr lang="ru-RU" dirty="0"/>
              <a:t>: </a:t>
            </a:r>
            <a:r>
              <a:rPr lang="ru-RU" b="1" dirty="0" err="1"/>
              <a:t>докт</a:t>
            </a:r>
            <a:r>
              <a:rPr lang="ru-RU" b="1" dirty="0"/>
              <a:t>-</a:t>
            </a:r>
            <a:r>
              <a:rPr lang="bg-BG" b="1" dirty="0" err="1"/>
              <a:t>т</a:t>
            </a:r>
            <a:r>
              <a:rPr lang="bg-BG" b="1" dirty="0"/>
              <a:t>.</a:t>
            </a:r>
            <a:r>
              <a:rPr lang="ru-RU" b="1" dirty="0"/>
              <a:t> Михаил Петров</a:t>
            </a:r>
            <a:endParaRPr lang="en-US" b="1" dirty="0"/>
          </a:p>
          <a:p>
            <a:endParaRPr lang="en-US" dirty="0"/>
          </a:p>
          <a:p>
            <a:pPr algn="r"/>
            <a:r>
              <a:rPr lang="en-US" dirty="0" err="1"/>
              <a:t>Пловдив</a:t>
            </a:r>
            <a:r>
              <a:rPr lang="en-US" dirty="0"/>
              <a:t> 20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en-US" dirty="0" err="1"/>
              <a:t>г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15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BF9F2-68A1-024F-B19A-37BEFB061B22}"/>
              </a:ext>
            </a:extLst>
          </p:cNvPr>
          <p:cNvSpPr txBox="1"/>
          <p:nvPr/>
        </p:nvSpPr>
        <p:spPr>
          <a:xfrm>
            <a:off x="1324117" y="2570205"/>
            <a:ext cx="95437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/>
              <a:t>Благодаря за внимание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0582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9C68-7F21-8246-9725-625FC714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Цели и задачи на </a:t>
            </a:r>
            <a:r>
              <a:rPr lang="ru-RU" b="1" dirty="0" err="1"/>
              <a:t>дипломна</a:t>
            </a:r>
            <a:r>
              <a:rPr lang="ru-RU" b="1" dirty="0"/>
              <a:t> работа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EA49-F98F-AE49-9B07-782D4FEB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034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Целта на </a:t>
            </a:r>
            <a:r>
              <a:rPr lang="ru-RU" dirty="0"/>
              <a:t>проекта е </a:t>
            </a:r>
            <a:r>
              <a:rPr lang="ru-RU" dirty="0" err="1"/>
              <a:t>создаване</a:t>
            </a:r>
            <a:r>
              <a:rPr lang="ru-RU" dirty="0"/>
              <a:t> на </a:t>
            </a:r>
            <a:r>
              <a:rPr lang="bg-BG" dirty="0"/>
              <a:t>контролера кой да осигури автоматичен подход към храненето с минерали, елиминирайки ръчния труд и човешките грешки.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bg-BG" dirty="0"/>
              <a:t>От поставената цел произтичат следните подзадачи: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 </a:t>
            </a:r>
            <a:endParaRPr lang="en-US" dirty="0"/>
          </a:p>
          <a:p>
            <a:pPr lvl="0"/>
            <a:r>
              <a:rPr lang="bg-BG" dirty="0"/>
              <a:t>Да се проучи съществуващи решения на пазара</a:t>
            </a:r>
            <a:endParaRPr lang="en-US" dirty="0"/>
          </a:p>
          <a:p>
            <a:pPr lvl="0"/>
            <a:r>
              <a:rPr lang="ru-RU" dirty="0"/>
              <a:t>Да се </a:t>
            </a:r>
            <a:r>
              <a:rPr lang="ru-RU" dirty="0" err="1"/>
              <a:t>избира</a:t>
            </a:r>
            <a:r>
              <a:rPr lang="ru-RU" dirty="0"/>
              <a:t> технологии за реализация на проекта</a:t>
            </a:r>
            <a:endParaRPr lang="en-US" dirty="0"/>
          </a:p>
          <a:p>
            <a:pPr lvl="0"/>
            <a:r>
              <a:rPr lang="ru-RU" dirty="0"/>
              <a:t>Да се </a:t>
            </a:r>
            <a:r>
              <a:rPr lang="ru-RU" dirty="0" err="1"/>
              <a:t>разработи</a:t>
            </a:r>
            <a:r>
              <a:rPr lang="ru-RU" dirty="0"/>
              <a:t> </a:t>
            </a:r>
            <a:r>
              <a:rPr lang="ru-RU" dirty="0" err="1"/>
              <a:t>клиентска</a:t>
            </a:r>
            <a:r>
              <a:rPr lang="ru-RU" dirty="0"/>
              <a:t> и </a:t>
            </a:r>
            <a:r>
              <a:rPr lang="ru-RU" dirty="0" err="1"/>
              <a:t>серверна</a:t>
            </a:r>
            <a:r>
              <a:rPr lang="ru-RU" dirty="0"/>
              <a:t> част на приложение</a:t>
            </a:r>
            <a:endParaRPr lang="en-US" dirty="0"/>
          </a:p>
          <a:p>
            <a:pPr lvl="0"/>
            <a:r>
              <a:rPr lang="ru-RU" dirty="0"/>
              <a:t>Да се </a:t>
            </a:r>
            <a:r>
              <a:rPr lang="ru-RU" dirty="0" err="1"/>
              <a:t>разработи</a:t>
            </a:r>
            <a:r>
              <a:rPr lang="ru-RU" dirty="0"/>
              <a:t> </a:t>
            </a:r>
            <a:r>
              <a:rPr lang="ru-RU" dirty="0" err="1"/>
              <a:t>вграден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за контроллер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1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AEA9-CD71-CC4D-833A-00CF281B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Съществуващи</a:t>
            </a:r>
            <a:r>
              <a:rPr lang="ru-RU" b="1" dirty="0"/>
              <a:t> решения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Content Placeholder 5" descr="A picture containing green, sitting, monitor, table&#10;&#10;Description automatically generated">
            <a:extLst>
              <a:ext uri="{FF2B5EF4-FFF2-40B4-BE49-F238E27FC236}">
                <a16:creationId xmlns:a16="http://schemas.microsoft.com/office/drawing/2014/main" id="{2DB3ED0A-513B-7644-BEFF-752CD8209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96806" y="1286669"/>
            <a:ext cx="3810000" cy="3810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05191-3BAA-6845-88AF-B5E6C91DB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err="1"/>
              <a:t>Предимства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</a:t>
            </a:r>
            <a:r>
              <a:rPr lang="ru-RU" dirty="0" err="1"/>
              <a:t>пазара</a:t>
            </a:r>
            <a:r>
              <a:rPr lang="ru-RU" dirty="0"/>
              <a:t> от 2012 година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установено</a:t>
            </a:r>
            <a:r>
              <a:rPr lang="ru-RU" dirty="0"/>
              <a:t> производство</a:t>
            </a:r>
          </a:p>
          <a:p>
            <a:r>
              <a:rPr lang="ru-RU" dirty="0" err="1"/>
              <a:t>Недостатъци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твърде</a:t>
            </a:r>
            <a:r>
              <a:rPr lang="ru-RU" dirty="0"/>
              <a:t> </a:t>
            </a:r>
            <a:r>
              <a:rPr lang="ru-RU" dirty="0" err="1"/>
              <a:t>висока</a:t>
            </a:r>
            <a:r>
              <a:rPr lang="ru-RU" dirty="0"/>
              <a:t> за малки ферми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63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F3781BA-D4CC-CF4C-BD9D-90BFD17B1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841" y="313743"/>
            <a:ext cx="7328317" cy="623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1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able, small, sitting, phone&#10;&#10;Description automatically generated">
            <a:extLst>
              <a:ext uri="{FF2B5EF4-FFF2-40B4-BE49-F238E27FC236}">
                <a16:creationId xmlns:a16="http://schemas.microsoft.com/office/drawing/2014/main" id="{88107BBF-F28E-EE40-AABC-3F426DFA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70" y="420131"/>
            <a:ext cx="1767016" cy="1767016"/>
          </a:xfrm>
          <a:prstGeom prst="rect">
            <a:avLst/>
          </a:prstGeom>
        </p:spPr>
      </p:pic>
      <p:pic>
        <p:nvPicPr>
          <p:cNvPr id="17" name="Picture 16" descr="A close up of a device&#10;&#10;Description automatically generated">
            <a:extLst>
              <a:ext uri="{FF2B5EF4-FFF2-40B4-BE49-F238E27FC236}">
                <a16:creationId xmlns:a16="http://schemas.microsoft.com/office/drawing/2014/main" id="{96F41026-8DF0-8A49-A08E-A4992E5D4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223" y="420132"/>
            <a:ext cx="2527993" cy="17670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637B49-5B0D-A54F-AB03-2E14CD4DB9F1}"/>
              </a:ext>
            </a:extLst>
          </p:cNvPr>
          <p:cNvSpPr txBox="1"/>
          <p:nvPr/>
        </p:nvSpPr>
        <p:spPr>
          <a:xfrm>
            <a:off x="4765084" y="2607276"/>
            <a:ext cx="292081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/>
              <a:t>Модел</a:t>
            </a:r>
            <a:r>
              <a:rPr lang="ru-RU" sz="1600" dirty="0"/>
              <a:t>: </a:t>
            </a:r>
            <a:r>
              <a:rPr lang="en-US" sz="1600" dirty="0"/>
              <a:t>YF</a:t>
            </a:r>
            <a:r>
              <a:rPr lang="ru-RU" sz="1600" dirty="0"/>
              <a:t>-</a:t>
            </a:r>
            <a:r>
              <a:rPr lang="en-US" sz="1600" dirty="0"/>
              <a:t>S</a:t>
            </a:r>
            <a:r>
              <a:rPr lang="ru-RU" sz="1600" dirty="0"/>
              <a:t>201</a:t>
            </a:r>
            <a:endParaRPr lang="en-US" sz="1600" dirty="0"/>
          </a:p>
          <a:p>
            <a:r>
              <a:rPr lang="ru-RU" sz="1600" dirty="0" err="1"/>
              <a:t>Работен</a:t>
            </a:r>
            <a:r>
              <a:rPr lang="ru-RU" sz="1600" dirty="0"/>
              <a:t> обхват: 1 - 30 л / мин</a:t>
            </a:r>
            <a:endParaRPr lang="en-US" sz="1600" dirty="0"/>
          </a:p>
          <a:p>
            <a:r>
              <a:rPr lang="ru-RU" sz="1600" dirty="0" err="1"/>
              <a:t>Водно</a:t>
            </a:r>
            <a:r>
              <a:rPr lang="ru-RU" sz="1600" dirty="0"/>
              <a:t> </a:t>
            </a:r>
            <a:r>
              <a:rPr lang="ru-RU" sz="1600" dirty="0" err="1"/>
              <a:t>налягане</a:t>
            </a:r>
            <a:r>
              <a:rPr lang="ru-RU" sz="1600" dirty="0"/>
              <a:t>: </a:t>
            </a:r>
            <a:r>
              <a:rPr lang="ru-RU" sz="1600" dirty="0" err="1"/>
              <a:t>по-малко</a:t>
            </a:r>
            <a:r>
              <a:rPr lang="ru-RU" sz="1600" dirty="0"/>
              <a:t> от 1,75</a:t>
            </a:r>
            <a:r>
              <a:rPr lang="en-US" sz="1600" dirty="0" err="1"/>
              <a:t>Mpa</a:t>
            </a:r>
            <a:endParaRPr lang="en-US" sz="1600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DA7B0-BEBA-0F46-A95F-4FDCB3748CC9}"/>
              </a:ext>
            </a:extLst>
          </p:cNvPr>
          <p:cNvSpPr txBox="1"/>
          <p:nvPr/>
        </p:nvSpPr>
        <p:spPr>
          <a:xfrm>
            <a:off x="1853370" y="2607276"/>
            <a:ext cx="187837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/>
              <a:t>Мощност</a:t>
            </a:r>
            <a:r>
              <a:rPr lang="ru-RU" sz="1600" dirty="0"/>
              <a:t>: 5</a:t>
            </a:r>
            <a:r>
              <a:rPr lang="en-US" sz="1600" dirty="0"/>
              <a:t>V</a:t>
            </a:r>
            <a:r>
              <a:rPr lang="ru-RU" sz="1600" dirty="0"/>
              <a:t>;</a:t>
            </a:r>
            <a:endParaRPr lang="en-US" sz="1600" dirty="0"/>
          </a:p>
          <a:p>
            <a:r>
              <a:rPr lang="ru-RU" sz="1600" dirty="0" err="1"/>
              <a:t>Захранващ</a:t>
            </a:r>
            <a:r>
              <a:rPr lang="ru-RU" sz="1600" dirty="0"/>
              <a:t> Ток: 200 </a:t>
            </a:r>
            <a:r>
              <a:rPr lang="en-US" sz="1600" dirty="0"/>
              <a:t>mA</a:t>
            </a:r>
            <a:r>
              <a:rPr lang="ru-RU" sz="1600" dirty="0"/>
              <a:t>;</a:t>
            </a:r>
            <a:endParaRPr lang="en-US" sz="1600" dirty="0"/>
          </a:p>
          <a:p>
            <a:r>
              <a:rPr lang="ru-RU" sz="1600" dirty="0" err="1"/>
              <a:t>Работна</a:t>
            </a:r>
            <a:r>
              <a:rPr lang="ru-RU" sz="1600" dirty="0"/>
              <a:t> температура: 0-100 ° С;</a:t>
            </a:r>
            <a:endParaRPr lang="en-US" sz="1600" dirty="0"/>
          </a:p>
          <a:p>
            <a:r>
              <a:rPr lang="ru-RU" sz="1600" dirty="0"/>
              <a:t>Неактивно </a:t>
            </a:r>
            <a:r>
              <a:rPr lang="ru-RU" sz="1600" dirty="0" err="1"/>
              <a:t>състояние</a:t>
            </a:r>
            <a:r>
              <a:rPr lang="ru-RU" sz="1600" dirty="0"/>
              <a:t>: затворено;</a:t>
            </a:r>
            <a:endParaRPr lang="en-US" sz="1600" dirty="0"/>
          </a:p>
          <a:p>
            <a:r>
              <a:rPr lang="ru-RU" sz="1600" dirty="0"/>
              <a:t>Диапазон на </a:t>
            </a:r>
            <a:r>
              <a:rPr lang="ru-RU" sz="1600" dirty="0" err="1"/>
              <a:t>налягането</a:t>
            </a:r>
            <a:r>
              <a:rPr lang="ru-RU" sz="1600" dirty="0"/>
              <a:t> 0-350 </a:t>
            </a:r>
            <a:r>
              <a:rPr lang="en-US" sz="1600" dirty="0"/>
              <a:t>mm Hg</a:t>
            </a:r>
            <a:r>
              <a:rPr lang="ru-RU" sz="1600" dirty="0"/>
              <a:t>.;</a:t>
            </a:r>
            <a:endParaRPr lang="en-US" sz="1600" dirty="0"/>
          </a:p>
          <a:p>
            <a:r>
              <a:rPr lang="ru-RU" sz="1600" dirty="0" err="1"/>
              <a:t>Размери</a:t>
            </a:r>
            <a:r>
              <a:rPr lang="ru-RU" sz="1600" dirty="0"/>
              <a:t>: 37</a:t>
            </a:r>
            <a:r>
              <a:rPr lang="en-US" sz="1600" dirty="0"/>
              <a:t>x</a:t>
            </a:r>
            <a:r>
              <a:rPr lang="ru-RU" sz="1600" dirty="0"/>
              <a:t>21</a:t>
            </a:r>
            <a:r>
              <a:rPr lang="en-US" sz="1600" dirty="0"/>
              <a:t>x</a:t>
            </a:r>
            <a:r>
              <a:rPr lang="ru-RU" sz="1600" dirty="0"/>
              <a:t>13 </a:t>
            </a:r>
            <a:r>
              <a:rPr lang="en-US" sz="1600" dirty="0"/>
              <a:t>mm</a:t>
            </a:r>
            <a:r>
              <a:rPr lang="ru-RU" sz="1600" dirty="0"/>
              <a:t>.</a:t>
            </a:r>
            <a:endParaRPr lang="en-US" sz="1600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BD047B-139F-7745-A29C-CA47F3586310}"/>
              </a:ext>
            </a:extLst>
          </p:cNvPr>
          <p:cNvSpPr txBox="1"/>
          <p:nvPr/>
        </p:nvSpPr>
        <p:spPr>
          <a:xfrm>
            <a:off x="8167816" y="2607276"/>
            <a:ext cx="30101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/>
              <a:t>работно</a:t>
            </a:r>
            <a:r>
              <a:rPr lang="ru-RU" sz="1600" dirty="0"/>
              <a:t> </a:t>
            </a:r>
            <a:r>
              <a:rPr lang="ru-RU" sz="1600" dirty="0" err="1"/>
              <a:t>напрежение</a:t>
            </a:r>
            <a:r>
              <a:rPr lang="ru-RU" sz="1600" dirty="0"/>
              <a:t>: </a:t>
            </a:r>
            <a:r>
              <a:rPr lang="ru-RU" sz="1600" dirty="0" err="1"/>
              <a:t>dc</a:t>
            </a:r>
            <a:r>
              <a:rPr lang="ru-RU" sz="1600" dirty="0"/>
              <a:t> 12v</a:t>
            </a:r>
            <a:endParaRPr lang="en-US" sz="1600" dirty="0"/>
          </a:p>
          <a:p>
            <a:r>
              <a:rPr lang="ru-RU" sz="1600" dirty="0"/>
              <a:t>  </a:t>
            </a:r>
            <a:r>
              <a:rPr lang="ru-RU" sz="1600" dirty="0" err="1"/>
              <a:t>консумация</a:t>
            </a:r>
            <a:r>
              <a:rPr lang="ru-RU" sz="1600" dirty="0"/>
              <a:t> на </a:t>
            </a:r>
            <a:r>
              <a:rPr lang="ru-RU" sz="1600" dirty="0" err="1"/>
              <a:t>енергия</a:t>
            </a:r>
            <a:r>
              <a:rPr lang="ru-RU" sz="1600" dirty="0"/>
              <a:t>: 3.6w</a:t>
            </a:r>
            <a:endParaRPr lang="en-US" sz="1600" dirty="0"/>
          </a:p>
          <a:p>
            <a:r>
              <a:rPr lang="ru-RU" sz="1600" dirty="0"/>
              <a:t>  </a:t>
            </a:r>
            <a:r>
              <a:rPr lang="ru-RU" sz="1600" dirty="0" err="1"/>
              <a:t>работен</a:t>
            </a:r>
            <a:r>
              <a:rPr lang="ru-RU" sz="1600" dirty="0"/>
              <a:t> ток: 450ma</a:t>
            </a:r>
            <a:endParaRPr lang="en-US" sz="1600" dirty="0"/>
          </a:p>
          <a:p>
            <a:r>
              <a:rPr lang="ru-RU" sz="1600" dirty="0"/>
              <a:t>  водоустойчиво </a:t>
            </a:r>
            <a:r>
              <a:rPr lang="ru-RU" sz="1600" dirty="0" err="1"/>
              <a:t>ниво</a:t>
            </a:r>
            <a:r>
              <a:rPr lang="ru-RU" sz="1600" dirty="0"/>
              <a:t>: IP68</a:t>
            </a:r>
            <a:endParaRPr lang="en-US" sz="1600" dirty="0"/>
          </a:p>
          <a:p>
            <a:r>
              <a:rPr lang="ru-RU" sz="1600" dirty="0"/>
              <a:t>  </a:t>
            </a:r>
            <a:r>
              <a:rPr lang="ru-RU" sz="1600" dirty="0" err="1"/>
              <a:t>най-високо</a:t>
            </a:r>
            <a:r>
              <a:rPr lang="ru-RU" sz="1600" dirty="0"/>
              <a:t> </a:t>
            </a:r>
            <a:r>
              <a:rPr lang="ru-RU" sz="1600" dirty="0" err="1"/>
              <a:t>повдигане</a:t>
            </a:r>
            <a:r>
              <a:rPr lang="ru-RU" sz="1600" dirty="0"/>
              <a:t>: 350 сантиметра</a:t>
            </a:r>
            <a:endParaRPr lang="en-US" sz="1600" dirty="0"/>
          </a:p>
          <a:p>
            <a:r>
              <a:rPr lang="ru-RU" sz="1600" dirty="0"/>
              <a:t>  максимален дебит: 350l / </a:t>
            </a:r>
            <a:r>
              <a:rPr lang="ru-RU" sz="1600" dirty="0" err="1"/>
              <a:t>h</a:t>
            </a:r>
            <a:endParaRPr lang="en-US" sz="1600" dirty="0"/>
          </a:p>
          <a:p>
            <a:r>
              <a:rPr lang="ru-RU" sz="1600" dirty="0"/>
              <a:t>  </a:t>
            </a:r>
            <a:r>
              <a:rPr lang="ru-RU" sz="1600" dirty="0" err="1"/>
              <a:t>професионален</a:t>
            </a:r>
            <a:r>
              <a:rPr lang="ru-RU" sz="1600" dirty="0"/>
              <a:t> живот: &gt; 20 000 часа</a:t>
            </a:r>
            <a:endParaRPr lang="en-US" sz="1600" dirty="0"/>
          </a:p>
          <a:p>
            <a:r>
              <a:rPr lang="ru-RU" sz="1600" dirty="0"/>
              <a:t>  децибел: &lt; 35 децибела</a:t>
            </a:r>
            <a:endParaRPr lang="en-US" sz="1600" dirty="0"/>
          </a:p>
          <a:p>
            <a:r>
              <a:rPr lang="ru-RU" sz="1600" dirty="0"/>
              <a:t>  </a:t>
            </a:r>
            <a:r>
              <a:rPr lang="ru-RU" sz="1600" dirty="0" err="1"/>
              <a:t>работна</a:t>
            </a:r>
            <a:r>
              <a:rPr lang="ru-RU" sz="1600" dirty="0"/>
              <a:t> температура: 0 - 75 ℃</a:t>
            </a:r>
            <a:endParaRPr lang="en-US" sz="1600" dirty="0"/>
          </a:p>
        </p:txBody>
      </p:sp>
      <p:pic>
        <p:nvPicPr>
          <p:cNvPr id="22" name="Picture 21" descr="A close up of a gauge&#10;&#10;Description automatically generated">
            <a:extLst>
              <a:ext uri="{FF2B5EF4-FFF2-40B4-BE49-F238E27FC236}">
                <a16:creationId xmlns:a16="http://schemas.microsoft.com/office/drawing/2014/main" id="{87FE5C2F-3187-154C-B29F-0FCD1FF4B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084" y="420131"/>
            <a:ext cx="2645358" cy="17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3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CF969DCF-0491-5A46-85D5-291BB2D14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15" y="1643449"/>
            <a:ext cx="4684363" cy="327082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BC69DA-7BC1-1042-946B-578087DCC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548000"/>
              </p:ext>
            </p:extLst>
          </p:nvPr>
        </p:nvGraphicFramePr>
        <p:xfrm>
          <a:off x="5937198" y="1474329"/>
          <a:ext cx="5430127" cy="3609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6548">
                  <a:extLst>
                    <a:ext uri="{9D8B030D-6E8A-4147-A177-3AD203B41FA5}">
                      <a16:colId xmlns:a16="http://schemas.microsoft.com/office/drawing/2014/main" val="260072912"/>
                    </a:ext>
                  </a:extLst>
                </a:gridCol>
                <a:gridCol w="3153579">
                  <a:extLst>
                    <a:ext uri="{9D8B030D-6E8A-4147-A177-3AD203B41FA5}">
                      <a16:colId xmlns:a16="http://schemas.microsoft.com/office/drawing/2014/main" val="1921456840"/>
                    </a:ext>
                  </a:extLst>
                </a:gridCol>
              </a:tblGrid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Microcontroller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  <a:hlinkClick r:id="rId4"/>
                        </a:rPr>
                        <a:t>ATmega328P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3476976974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Operating Voltage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5V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2353507552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Input Voltage (recommended)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7-12V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3497109325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Input Voltage (limit)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6-20V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2948630971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Digital I/O Pins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14 (of which 6 provide PWM output)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3841614652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PWM Digital I/O Pins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4270132940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Analog Input Pins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2826408356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DC Current per I/O Pin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20 mA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2807171036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DC Current for 3.3V Pin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50 mA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3915987343"/>
                  </a:ext>
                </a:extLst>
              </a:tr>
              <a:tr h="3769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Flash Memory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32 KB (ATmega328P) of which 0.5 KB used by bootloader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1320171945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SRAM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2 KB (ATmega328P)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4129481191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EEPROM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1 KB (ATmega328P)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1044666304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Clock Speed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16 MHz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3365564647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LED_BUILTIN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699580632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Length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68.6 mm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2702032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Width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53.4 mm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4098840279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Weight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 dirty="0">
                          <a:effectLst/>
                        </a:rPr>
                        <a:t>25 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356363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4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56BF31A-F16C-DC49-8719-07107159A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106" y="1196947"/>
            <a:ext cx="1489978" cy="3311063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56DA1A-6334-2048-AC16-2B6340B82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416" y="1196946"/>
            <a:ext cx="6298959" cy="3311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0BEC4-7D69-B04A-8785-6816D8CA8EA5}"/>
              </a:ext>
            </a:extLst>
          </p:cNvPr>
          <p:cNvSpPr txBox="1"/>
          <p:nvPr/>
        </p:nvSpPr>
        <p:spPr>
          <a:xfrm>
            <a:off x="1822106" y="365950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/>
              <a:t>Мобилно</a:t>
            </a:r>
            <a:endParaRPr lang="ru-RU" dirty="0"/>
          </a:p>
          <a:p>
            <a:pPr algn="ctr"/>
            <a:r>
              <a:rPr lang="ru-RU" dirty="0"/>
              <a:t>приложение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058C6-855F-9E49-A04B-24E66AC0BE4E}"/>
              </a:ext>
            </a:extLst>
          </p:cNvPr>
          <p:cNvSpPr txBox="1"/>
          <p:nvPr/>
        </p:nvSpPr>
        <p:spPr>
          <a:xfrm>
            <a:off x="6907984" y="504449"/>
            <a:ext cx="183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Уеб</a:t>
            </a:r>
            <a:r>
              <a:rPr lang="ru-RU" dirty="0"/>
              <a:t> приложение</a:t>
            </a:r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0FEBA72-F42A-7744-9347-41B0D571B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415" y="4736170"/>
            <a:ext cx="1112495" cy="1112495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DCB6034-134C-BE4F-9707-5273BB0A2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042" y="4736171"/>
            <a:ext cx="788958" cy="788958"/>
          </a:xfrm>
          <a:prstGeom prst="rect">
            <a:avLst/>
          </a:prstGeom>
        </p:spPr>
      </p:pic>
      <p:pic>
        <p:nvPicPr>
          <p:cNvPr id="15" name="Picture 14" descr="A drawing of a face&#10;&#10;Description automatically generated">
            <a:extLst>
              <a:ext uri="{FF2B5EF4-FFF2-40B4-BE49-F238E27FC236}">
                <a16:creationId xmlns:a16="http://schemas.microsoft.com/office/drawing/2014/main" id="{02FF017F-BC8C-8247-B131-BD1DDEA81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8352" y="4736171"/>
            <a:ext cx="663732" cy="663732"/>
          </a:xfrm>
          <a:prstGeom prst="rect">
            <a:avLst/>
          </a:prstGeom>
        </p:spPr>
      </p:pic>
      <p:pic>
        <p:nvPicPr>
          <p:cNvPr id="16" name="Picture 15" descr="A drawing of a face&#10;&#10;Description automatically generated">
            <a:extLst>
              <a:ext uri="{FF2B5EF4-FFF2-40B4-BE49-F238E27FC236}">
                <a16:creationId xmlns:a16="http://schemas.microsoft.com/office/drawing/2014/main" id="{E830CF42-9BE6-9940-87A5-CD984585C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4770" y="4897938"/>
            <a:ext cx="788958" cy="788958"/>
          </a:xfrm>
          <a:prstGeom prst="rect">
            <a:avLst/>
          </a:prstGeom>
        </p:spPr>
      </p:pic>
      <p:pic>
        <p:nvPicPr>
          <p:cNvPr id="22" name="Picture 21" descr="Logo, icon&#10;&#10;Description automatically generated">
            <a:extLst>
              <a:ext uri="{FF2B5EF4-FFF2-40B4-BE49-F238E27FC236}">
                <a16:creationId xmlns:a16="http://schemas.microsoft.com/office/drawing/2014/main" id="{D711CD64-A3DE-4E4F-854D-0B325B5C0A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3092" y="4752252"/>
            <a:ext cx="788957" cy="1112495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5F3DBC7E-0CD2-084D-B879-27B7B8CC1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3930" y="4789198"/>
            <a:ext cx="788958" cy="111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2C023F-D5F8-B147-9528-0535F46FAD90}"/>
              </a:ext>
            </a:extLst>
          </p:cNvPr>
          <p:cNvSpPr txBox="1"/>
          <p:nvPr/>
        </p:nvSpPr>
        <p:spPr>
          <a:xfrm>
            <a:off x="2862305" y="4009423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Firebase Auth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F1744-5A91-494E-AB15-97FAF38977F4}"/>
              </a:ext>
            </a:extLst>
          </p:cNvPr>
          <p:cNvSpPr txBox="1"/>
          <p:nvPr/>
        </p:nvSpPr>
        <p:spPr>
          <a:xfrm>
            <a:off x="2236621" y="4798882"/>
            <a:ext cx="264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Firebase real</a:t>
            </a:r>
            <a:r>
              <a:rPr lang="ru-RU" b="1" i="1" dirty="0"/>
              <a:t>-</a:t>
            </a:r>
            <a:r>
              <a:rPr lang="en-US" b="1" i="1" dirty="0"/>
              <a:t>time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B06D8-2CDB-EA4C-A60D-47567343F25A}"/>
              </a:ext>
            </a:extLst>
          </p:cNvPr>
          <p:cNvSpPr txBox="1"/>
          <p:nvPr/>
        </p:nvSpPr>
        <p:spPr>
          <a:xfrm>
            <a:off x="8476734" y="402761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Netlify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7E5A4E4-9E4E-1A46-9229-06C7F0417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23" y="1205816"/>
            <a:ext cx="1433284" cy="1965408"/>
          </a:xfrm>
          <a:prstGeom prst="rect">
            <a:avLst/>
          </a:prstGeom>
        </p:spPr>
      </p:pic>
      <p:pic>
        <p:nvPicPr>
          <p:cNvPr id="8" name="Picture 7" descr="A picture containing building, large, clock, plane&#10;&#10;Description automatically generated">
            <a:extLst>
              <a:ext uri="{FF2B5EF4-FFF2-40B4-BE49-F238E27FC236}">
                <a16:creationId xmlns:a16="http://schemas.microsoft.com/office/drawing/2014/main" id="{27AE2512-714F-C445-A116-B092CD10E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838" y="1080873"/>
            <a:ext cx="2090351" cy="20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5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316813-6EBF-394C-A725-8281970FF226}"/>
              </a:ext>
            </a:extLst>
          </p:cNvPr>
          <p:cNvSpPr txBox="1"/>
          <p:nvPr/>
        </p:nvSpPr>
        <p:spPr>
          <a:xfrm>
            <a:off x="3884369" y="753763"/>
            <a:ext cx="442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Помощни</a:t>
            </a:r>
            <a:r>
              <a:rPr lang="ru-RU" sz="2400" dirty="0"/>
              <a:t> технологии и </a:t>
            </a:r>
            <a:r>
              <a:rPr lang="ru-RU" sz="2400" dirty="0" err="1"/>
              <a:t>софтуер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EC133-3F6F-6A40-AAF9-309858F7A336}"/>
              </a:ext>
            </a:extLst>
          </p:cNvPr>
          <p:cNvSpPr txBox="1"/>
          <p:nvPr/>
        </p:nvSpPr>
        <p:spPr>
          <a:xfrm>
            <a:off x="2014151" y="2001795"/>
            <a:ext cx="30961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react-native-cli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react-native-reanimated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react-native-gesture-handler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create-react-app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node.js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homebrew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D3E4E-8B05-824A-A777-B5F21597712E}"/>
              </a:ext>
            </a:extLst>
          </p:cNvPr>
          <p:cNvSpPr txBox="1"/>
          <p:nvPr/>
        </p:nvSpPr>
        <p:spPr>
          <a:xfrm>
            <a:off x="7530719" y="2001795"/>
            <a:ext cx="1842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Android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73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1246</Words>
  <Application>Microsoft Macintosh PowerPoint</Application>
  <PresentationFormat>Widescreen</PresentationFormat>
  <Paragraphs>129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Tw Cen MT</vt:lpstr>
      <vt:lpstr>Circuit</vt:lpstr>
      <vt:lpstr>Разработка на система за смесване на течности </vt:lpstr>
      <vt:lpstr>Цели и задачи на дипломна работа</vt:lpstr>
      <vt:lpstr>Съществуващи решения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на система за смесване на течности </dc:title>
  <dc:creator>Gennadiy Furduy</dc:creator>
  <cp:lastModifiedBy>Gennadiy Furduy</cp:lastModifiedBy>
  <cp:revision>10</cp:revision>
  <dcterms:created xsi:type="dcterms:W3CDTF">2020-10-02T06:34:20Z</dcterms:created>
  <dcterms:modified xsi:type="dcterms:W3CDTF">2020-10-02T10:44:37Z</dcterms:modified>
</cp:coreProperties>
</file>