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1" r:id="rId2"/>
    <p:sldId id="259" r:id="rId3"/>
    <p:sldId id="269" r:id="rId4"/>
    <p:sldId id="260" r:id="rId5"/>
    <p:sldId id="264" r:id="rId6"/>
    <p:sldId id="262" r:id="rId7"/>
    <p:sldId id="265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8T15:44:09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1 261,'30703'0,"-30919"0,188 0</inkml:trace>
  <inkml:trace contextRef="#ctx0" brushRef="#br0" timeOffset="16319.709">1581 261,'0'0,"0"0,0 0,0 0,0 0,0 0,0 0,0 0</inkml:trace>
  <inkml:trace contextRef="#ctx0" brushRef="#br0" timeOffset="17749.626">1634 261,'0'0,"0"0,0 0,0 0,0 0,0 0,0 0,0 0</inkml:trace>
  <inkml:trace contextRef="#ctx0" brushRef="#br0" timeOffset="25270.658">1581 261</inkml:trace>
  <inkml:trace contextRef="#ctx0" brushRef="#br0" timeOffset="39454.252">1815 78,'-35'54,"28"-31,2 0,0 1,2-1,0 1,2 0,1-1,0 1,5 22,-2 30,-3-7,0-58</inkml:trace>
  <inkml:trace contextRef="#ctx0" brushRef="#br0" timeOffset="45763.964">5884 52,'0'4,"0"7,0 9,0 6,0 3,0 1,0 0,0-1,0-1,0-1,0 0,0-1,0 5,0-4</inkml:trace>
  <inkml:trace contextRef="#ctx0" brushRef="#br0" timeOffset="48853.847">9798 52,'4'0,"2"4,0 7,-2 4,-1 6,-1 2,-1 3,0 1,-1 0,-1-1,1 1,0 4,0 2,0-2,0 0,-1-2,1-5</inkml:trace>
  <inkml:trace contextRef="#ctx0" brushRef="#br0" timeOffset="52103.142">13919 52,'0'467,"0"-444</inkml:trace>
  <inkml:trace contextRef="#ctx0" brushRef="#br0" timeOffset="54822.4">18014 1,'-26'282,"0"-98,26-133,0-28</inkml:trace>
  <inkml:trace contextRef="#ctx0" brushRef="#br0" timeOffset="57982.626">22006 26,'0'5,"0"5,0 10,0 6,4 3,2 1,0 0,-2-1,4-5,0-3,-2 0,-1 1,-2 1,-1 1,-1 0,-1 1,0 1,-1-4</inkml:trace>
  <inkml:trace contextRef="#ctx0" brushRef="#br0" timeOffset="60198.028">26256 26,'-30'75,"21"-26,1 1,3 0,2 1,2-1,4 26,-1 16,-2-70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1T10:49:15.3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1017 2841,'-48'-128,"-263"-383,214 341,46 91,5-1,2-3,5-1,3-2,4-2,4-1,3-1,0-24,-7-221,28-135,28 269,-16 158,-3 24</inkml:trace>
  <inkml:trace contextRef="#ctx0" brushRef="#br0" timeOffset="1876.274">1 323,'78'-126,"65"-68,-142 193,1 1,0-1,-1 1,1 0,0 0,-1-1,1 1,0 0,-1 1,1-1,-1 0,1 0,0 1,-1-1,1 1,0-1,-1 1,1 0,-1-1,0 1,1 0,-1 0,1 0,-1 0,0 0,0 1,0-1,0 0,0 1,0-1,0 0,0 1,0-1,-1 1,1-1,0 1,-1 0,0-1,1 1,-1-1,0 1,0 0,0-1,0 1,0 0,0-1,0 1,0 0,-1-1,1 1,-1 0,1-1,-1 1,-1 1,6 14,4 12,0 8,3 1,1-2,1 0,3 0,0-1,13 17,-16-34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1T10:50:18.9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1,'67'81,"108"90,-145-148,2-1,0-2,1-1,1-2,1-1,0-2,1-1,2-1,-13-4,24 9,1-2,0-3,1-1,1-3,-1-2,1-3,12-1,57-2,-22 2,0-4,0-5,25-7,-113 12,-1 0,1-1,-1 0,0 0,0-1,0 0,0-1,-1 0,0-1,0 0,0 0,-1-1,0 0,0 0,-1-1,1 0,-2 0,1-1,-1 0,-1 0,0 0,0-1,0 0,-2 0,1 0,-1 0,0 0,-1-1,-1 1,1-1,-2 0,0-4,0-4</inkml:trace>
  <inkml:trace contextRef="#ctx0" brushRef="#br0" timeOffset="1255.632">1480 177,'-1'-1,"1"1,-1-1,1 0,-1 0,1 0,-1 0,1 0,-1 0,1 0,0 0,-1 0,1 0,0 0,0 0,0 0,0 0,0 0,0 0,0 0,0 0,1 0,-1 0,0 0,0 0,1 0,-1 0,1 1,-1-1,1 0,-1 0,1 0,0 0,-1 1,1-1,0 0,-1 0,1 1,0-1,0 1,0-1,0 1,0-1,0 1,-1-1,2 1,11-12,1 0,0 1,1 0,0 1,0 1,1 1,0 0,1 1,0 0,0 2,1 0,-1 1,1 0,0 2,0 0,11 1,-21 4,-1 0,1 0,0 1,-1 0,0 1,0 0,0 0,-1 0,1 1,-1 0,0 0,-1 1,0-1,0 1,0 0,-1 1,0-1,0 1,-1 0,0 0,-1 0,1 0,-1 0,-1 1,0-1,0 0,-1 1,0-1,0 1,-1-1,0 1,-1 3,10 54,3-1,-5-46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8T15:05:09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1,'-43'124,"40"-114,0 0,0 0,1 0,0 1,1-1,0 1,1-1,0 1,0 0,1-1,1 1,0-1,0 0,1 1,0-1,1 0,0-1,1 1,0-1,0 0,1 0,0 0,0-1,8 7,7 2,1 0,1-2,0-1,1-1,1-1,0 0,0-3,1 0,1-1,-1-1,24 2,264 16,111-25,-404 0</inkml:trace>
  <inkml:trace contextRef="#ctx0" brushRef="#br0" timeOffset="2092.793">888 312,'109'21,"-95"-19,0 0,-1 1,1 1,-1 0,0 1,0 1,0 0,-1 0,0 2,10 6,-19-12,0 1,0-1,1 1,-2 0,1 0,0 0,-1 1,1-1,-1 0,0 1,0 0,0-1,0 1,-1 0,0 0,0 0,0 0,0 0,0 0,-1 0,0 1,0-1,0 0,0 0,-1 0,0 0,1 0,-1 0,-1 0,1 0,-1 0,1 0,-1-1,0 1,-1 0,1-1,0 0,-1 0,-176 178,37 8,125-171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8T15:05:36.8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0,'0'469,"0"-464,0 0,1 1,-1-1,1 0,0 0,0 1,1-1,-1 0,1-1,0 1,1 0,-1 0,1-1,0 1,0-1,0 0,1 0,-1 0,1-1,0 1,0-1,0 0,1 0,-1 0,1 0,0-1,-1 0,1 0,0 0,0-1,1 0,-1 1,0-2,0 1,0-1,2 0,99 16,0-5,0-5,0-5,27-5,42 1,-68 8,-85 1</inkml:trace>
  <inkml:trace contextRef="#ctx0" brushRef="#br0" timeOffset="1722.291">725 467,'152'39,"114"106,-265-144,0-1,0 0,0 1,0-1,0 1,0-1,0 1,0 0,0-1,0 1,-1 0,1 0,0 0,0 0,-1-1,1 1,-1 0,1 0,0 0,-1 0,0 0,1 1,-1-1,0 0,0 0,1 0,-1 0,0 0,0 0,0 0,0 1,0-1,-1 0,1 0,0 0,0 0,-1 0,1 0,-1 0,1 0,-1 0,1 0,-1 0,0 0,1 0,-1 0,0 0,0-1,0 1,1 0,-1 0,0-1,0 1,0-1,0 1,0-1,0 1,0-1,-1 0,0 1,-77 38,68-34,-247 75,228-69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8T15:05:53.1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0,'-24'72,"25"-48,1 1,2-1,0 0,1 0,1 0,2-1,0 0,9 17,-3-8,-12-24,1-1,0 1,0-1,1 0,0-1,0 1,0 0,1-1,0 0,0 0,1-1,-1 1,1-1,0 0,1-1,5 4,34 12,0-2,1-3,0-1,1-2,6-2,182 29,71-40,-285 1</inkml:trace>
  <inkml:trace contextRef="#ctx0" brushRef="#br0" timeOffset="1956.749">853 389,'-1'1,"1"0,0 0,-1 0,1 0,0 0,0 0,-1 0,1 1,0-1,0 0,0 0,1 0,-1 0,0 0,0 0,1 0,-1 1,0-1,1 0,-1 0,1 0,0 0,-1 0,1 0,0-1,-1 1,1 0,0 0,0 0,0-1,0 1,0 0,0-1,0 1,0-1,0 1,0-1,0 0,0 1,0-1,0 0,0 0,1 1,192 98,-191-98,-1 0,0 0,1 1,-1-1,0 0,0 1,0-1,0 1,0 0,-1 0,1 0,0 0,-1 0,1 0,-1 0,0 0,0 1,0-1,0 0,0 1,0-1,-1 1,1-1,-1 1,1-1,-1 1,0 0,0-1,0 1,-1-1,1 1,-1-1,1 1,-1-1,0 1,0-1,0 0,0 1,0-1,-1 0,1 0,0 0,-1 0,0 0,0 0,-1 1,-98 73,-36-20,117-48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8T15:06:04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1,'-1'1,"-1"-1,0 1,1 0,-1 0,0 0,1 0,-1 0,1 1,0-1,-1 0,1 1,0-1,0 1,0-1,0 1,0-1,0 1,0 0,1 0,-1-1,0 1,1 0,0 0,-1 0,1 0,0-1,0 1,0 0,0 0,0 0,1 0,-1 0,0-1,1 1,0 0,-1 0,0 6,-25 87,19-82,2 0,0 0,0 1,1 0,1-1,0 1,1 0,0 0,1 0,1 0,2 13,0-20,0 0,0-1,1 0,-1 1,1-1,1-1,-1 1,1-1,0 1,0-1,1-1,0 1,-1-1,2 0,-1 0,0-1,1 0,-1 0,1 0,0-1,0 0,6 1,162 21,277-24,-440 2,-1 1,0 0,0 0,-1 1,1 1,-1 0,0 0,0 1,0 0,-1 1,0 0,2 2,113 55,26-61,-127-4</inkml:trace>
  <inkml:trace contextRef="#ctx0" brushRef="#br0" timeOffset="1920.729">985 286,'164'103,"-62"-49,-99-53,-1 0,1 0,-1 1,0-1,1 0,-1 1,0 0,0-1,0 1,0 0,0 0,-1 0,1 0,0 0,-1 1,0-1,0 0,1 1,-1-1,0 1,-1-1,1 1,0 0,-1-1,0 1,1 0,-1-1,0 1,-1 0,1-1,0 1,-1 0,1-1,-1 1,0-1,0 1,0-1,0 1,0-1,0 0,-1 1,1-1,-1 0,0 0,0 0,-1 1,-107 73,-122 31,189-81,26-15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8T15:09:38.6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1535 381,'-285'-26,"9"-1,87 3,-140-71,-20-48,259 87,74 47</inkml:trace>
  <inkml:trace contextRef="#ctx0" brushRef="#br0" timeOffset="2336.749">1172 96,'297'252,"-295"-252,-1 0,0 1,0-1,0 0,0 1,0-1,0 1,0-1,0 1,0-1,0 1,0 0,0-1,-1 1,1 0,0 0,0 0,-1-1,1 1,0 0,-1 0,1 0,-1 0,1 0,-1 0,0 1,1-1,-1 0,0 0,0 0,0 0,0 0,0 0,0 0,0 1,0-1,0 0,0 0,-1 0,1 0,0 0,-1 0,1 0,-1 0,0 0,1 0,-1 0,1 0,-1 0,0 0,0-1,0 1,1 0,-1 0,0-1,0 1,0-1,0 1,0-1,0 1,0-1,0 1,-1-1,-81 24,70-21,-248 66,240-62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1T10:20:23.8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1016 0,'-16'3,"0"1,1 0,-1 2,1-1,0 2,1 0,-1 1,1 0,1 1,0 1,0 0,1 0,0 2,-5 5,-18 13,-19 19,2 2,3 3,2 1,2 3,3 2,2 1,-4 16,-51 193,81-216,-28 205,-10-49,0 32,44-215,1 0,2 0,0 0,2 1,1 0,1 0,2 0,0-1,6 27,-12-62,0-3</inkml:trace>
  <inkml:trace contextRef="#ctx0" brushRef="#br0" timeOffset="1945.534">1 1723,'3'2,"1"0,-1 0,0 0,0 1,0-1,0 1,0 0,-1 0,1 0,-1 0,0 0,0 0,0 1,0-1,0 1,-1 0,0-1,1 1,-2 0,1 0,0 0,-1-1,1 4,3 9,-4-12,0 0,0 0,0 1,1-1,0 0,0 0,0 0,0 0,0 0,1 0,0 0,0-1,0 1,0-1,1 1,-1-1,1 0,0 0,0 0,0 0,0 0,0-1,1 1,-1-1,1 0,0 0,-1 0,1-1,0 1,0-1,0 0,0 0,0 0,1-1,-1 0,0 1,0-1,0-1,0 1,1-1,-1 1,0-1,0 0,0-1,0 1,0-1,1 0,2-6,0 0,0-1,-1 0,0 0,0 0,-1-1,0 0,-1 0,0 0,-1-1,0 1,0-1,0-8,8-23,-4 23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1T10:21:21.5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443 0,'-18'24,"2"1,0 1,1 0,2 1,1 0,1 1,1 1,2 0,1 0,1 0,1 1,1 8,-37 145,-15 38,46-201,0-2,0 0,2 1,0 0,1 1,1-1,1 1,1 0,0 0,1 14,0 5,-1-26</inkml:trace>
  <inkml:trace contextRef="#ctx0" brushRef="#br0" timeOffset="1233.773">1 840,'34'119,"-23"184,-11-302,0-1,-1 1,1 0,0-1,0 1,-1 0,1 0,0 0,0-1,0 1,0 0,0 0,0-1,0 1,0 0,1 0,-1 0,0-1,0 1,1 0,-1-1,0 1,1 0,-1 0,0-1,1 1,-1-1,1 1,0 0,-1-1,1 1,-1-1,1 1,0-1,-1 0,1 1,0-1,-1 0,1 1,0-1,0 0,-1 0,1 0,0 1,0-1,0 0,-1 0,1 0,0 0,0-1,-1 1,1 0,0 0,0 0,-1-1,1 1,0 0,0-1,-1 1,1 0,0-1,-1 1,1-1,29-42,-4-68,51-145,-28 140,-37 92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1T10:21:24.1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287 0,'-26'44,"-100"373,111-355,9-38</inkml:trace>
  <inkml:trace contextRef="#ctx0" brushRef="#br0" timeOffset="1282.102">0 442,'29'32,"-19"-1,-1 1,-2 0,-2 1,-1 0,-1 0,-2 0,-1 17,0-50,0 0,1 0,-1 0,1 0,-1 0,1-1,-1 1,1 0,-1 0,0 0,1 0,-1 0,1 0,-1 1,1-1,-1 0,1 0,-1 0,0 0,1 0,-1 1,1-1,-1 0,0 0,1 1,-1-1,0 0,1 1,-1-1,0 0,0 1,1-1,-1 0,0 1,0-1,1 1,-1-1,18-46,144-284,-149 298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0" y="2130426"/>
            <a:ext cx="12192000" cy="1470025"/>
          </a:xfrm>
        </p:spPr>
        <p:txBody>
          <a:bodyPr lIns="0" tIns="0" rIns="0" bIns="0" anchor="b" anchorCtr="0"/>
          <a:lstStyle>
            <a:lvl1pPr algn="ctr">
              <a:lnSpc>
                <a:spcPct val="110000"/>
              </a:lnSpc>
              <a:defRPr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0" y="3810000"/>
            <a:ext cx="12192000" cy="1295400"/>
          </a:xfrm>
        </p:spPr>
        <p:txBody>
          <a:bodyPr anchor="t" anchorCtr="0"/>
          <a:lstStyle>
            <a:lvl1pPr marL="0" indent="0" algn="ctr">
              <a:buFont typeface="Wingdings 2" pitchFamily="18" charset="2"/>
              <a:buNone/>
              <a:defRPr b="0" smtClean="0">
                <a:solidFill>
                  <a:srgbClr val="006DAC"/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75589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85781" y="161737"/>
            <a:ext cx="88392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rgbClr val="0077BB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98451" y="1338944"/>
            <a:ext cx="5486400" cy="2514600"/>
          </a:xfrm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378875" indent="-228594">
              <a:defRPr sz="1867">
                <a:latin typeface="Arial"/>
                <a:cs typeface="Arial"/>
              </a:defRPr>
            </a:lvl2pPr>
            <a:lvl3pPr marL="529153" indent="-220128">
              <a:defRPr sz="1867">
                <a:latin typeface="Arial"/>
                <a:cs typeface="Arial"/>
              </a:defRPr>
            </a:lvl3pPr>
            <a:lvl4pPr marL="840296" indent="-230712">
              <a:defRPr sz="1867">
                <a:latin typeface="Arial"/>
                <a:cs typeface="Arial"/>
              </a:defRPr>
            </a:lvl4pPr>
            <a:lvl5pPr marL="1068891" indent="-228594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6268487" y="1338944"/>
            <a:ext cx="5675087" cy="2514600"/>
          </a:xfrm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378875" indent="-228594">
              <a:defRPr sz="1867">
                <a:latin typeface="Arial"/>
                <a:cs typeface="Arial"/>
              </a:defRPr>
            </a:lvl2pPr>
            <a:lvl3pPr marL="510105" indent="-201079">
              <a:defRPr sz="1867">
                <a:latin typeface="Arial"/>
                <a:cs typeface="Arial"/>
              </a:defRPr>
            </a:lvl3pPr>
            <a:lvl4pPr marL="808546" indent="-198962">
              <a:defRPr sz="1867">
                <a:latin typeface="Arial"/>
                <a:cs typeface="Arial"/>
              </a:defRPr>
            </a:lvl4pPr>
            <a:lvl5pPr marL="1064657" indent="-228594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304800" y="4025791"/>
            <a:ext cx="11567885" cy="2560320"/>
          </a:xfrm>
          <a:noFill/>
          <a:ln>
            <a:solidFill>
              <a:schemeClr val="tx1"/>
            </a:solidFill>
          </a:ln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383108" indent="-218012">
              <a:defRPr sz="1867">
                <a:latin typeface="Arial"/>
                <a:cs typeface="Arial"/>
              </a:defRPr>
            </a:lvl2pPr>
            <a:lvl3pPr marL="524920" indent="-218012">
              <a:tabLst/>
              <a:defRPr sz="1867">
                <a:latin typeface="Arial"/>
                <a:cs typeface="Arial"/>
              </a:defRPr>
            </a:lvl3pPr>
            <a:lvl4pPr marL="836063" indent="-224361">
              <a:defRPr sz="1867">
                <a:latin typeface="Arial"/>
                <a:cs typeface="Arial"/>
              </a:defRPr>
            </a:lvl4pPr>
            <a:lvl5pPr marL="1056191" indent="-220128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8389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ctr"/>
          <a:lstStyle>
            <a:lvl1pPr marL="0" indent="0" algn="ctr">
              <a:buNone/>
              <a:defRPr sz="3200" b="0">
                <a:solidFill>
                  <a:srgbClr val="006DAC"/>
                </a:solidFill>
                <a:effectLst/>
                <a:latin typeface="Arial"/>
                <a:cs typeface="Arial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25525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465955"/>
            <a:ext cx="11582400" cy="5029200"/>
          </a:xfrm>
        </p:spPr>
        <p:txBody>
          <a:bodyPr>
            <a:normAutofit/>
          </a:bodyPr>
          <a:lstStyle>
            <a:lvl1pPr marL="311143" marR="0" indent="-3111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Wingdings 2" pitchFamily="18" charset="2"/>
              <a:buChar char="¡"/>
              <a:tabLst/>
              <a:defRPr/>
            </a:lvl1pPr>
            <a:lvl2pPr marL="609585" marR="0" indent="-2984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Verdana" pitchFamily="34" charset="0"/>
              <a:buChar char="–"/>
              <a:tabLst/>
              <a:defRPr/>
            </a:lvl2pPr>
            <a:lvl3pPr marL="924961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0000"/>
              <a:buFont typeface="Courier New" pitchFamily="49" charset="0"/>
              <a:buChar char="o"/>
              <a:tabLst/>
              <a:defRPr/>
            </a:lvl3pPr>
            <a:lvl4pPr marL="1223403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Arial" pitchFamily="34" charset="0"/>
              <a:buChar char="•"/>
              <a:tabLst/>
              <a:defRPr baseline="0"/>
            </a:lvl4pPr>
            <a:lvl5pPr marL="1534546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Arial" pitchFamily="34" charset="0"/>
              <a:buChar char="•"/>
              <a:tabLst/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85781" y="185423"/>
            <a:ext cx="88392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rgbClr val="006DA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6353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85781" y="197265"/>
            <a:ext cx="88392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rgbClr val="006DA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4532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01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52212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448" y="1458325"/>
            <a:ext cx="5791200" cy="5029200"/>
          </a:xfrm>
        </p:spPr>
        <p:txBody>
          <a:bodyPr>
            <a:normAutofit/>
          </a:bodyPr>
          <a:lstStyle>
            <a:lvl1pPr marL="311143" marR="0" indent="-3111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sz="2400">
                <a:latin typeface="Arial"/>
                <a:cs typeface="Arial"/>
              </a:defRPr>
            </a:lvl1pPr>
            <a:lvl2pPr marL="609585" marR="0" indent="-2984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–"/>
              <a:tabLst/>
              <a:defRPr sz="2133">
                <a:latin typeface="Arial"/>
                <a:cs typeface="Arial"/>
              </a:defRPr>
            </a:lvl2pPr>
            <a:lvl3pPr marL="924961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urier New" pitchFamily="49" charset="0"/>
              <a:buChar char="o"/>
              <a:tabLst/>
              <a:defRPr sz="2133">
                <a:latin typeface="Arial"/>
                <a:cs typeface="Arial"/>
              </a:defRPr>
            </a:lvl3pPr>
            <a:lvl4pPr marL="1223403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 sz="2133">
                <a:latin typeface="Arial"/>
                <a:cs typeface="Arial"/>
              </a:defRPr>
            </a:lvl4pPr>
            <a:lvl5pPr marL="1534546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 sz="2133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8325"/>
            <a:ext cx="5791200" cy="5029200"/>
          </a:xfrm>
        </p:spPr>
        <p:txBody>
          <a:bodyPr>
            <a:normAutofit/>
          </a:bodyPr>
          <a:lstStyle>
            <a:lvl1pPr marL="311143" marR="0" indent="-3111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sz="2400">
                <a:latin typeface="Arial"/>
                <a:cs typeface="Arial"/>
              </a:defRPr>
            </a:lvl1pPr>
            <a:lvl2pPr marL="609585" marR="0" indent="-2984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–"/>
              <a:tabLst/>
              <a:defRPr sz="2133">
                <a:latin typeface="Arial"/>
                <a:cs typeface="Arial"/>
              </a:defRPr>
            </a:lvl2pPr>
            <a:lvl3pPr marL="924961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urier New" pitchFamily="49" charset="0"/>
              <a:buChar char="o"/>
              <a:tabLst/>
              <a:defRPr sz="2133">
                <a:latin typeface="Arial"/>
                <a:cs typeface="Arial"/>
              </a:defRPr>
            </a:lvl3pPr>
            <a:lvl4pPr marL="1223403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 sz="2133">
                <a:latin typeface="Arial"/>
                <a:cs typeface="Arial"/>
              </a:defRPr>
            </a:lvl4pPr>
            <a:lvl5pPr marL="1534546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 sz="2133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85781" y="161737"/>
            <a:ext cx="88392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5612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1_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85781" y="31468"/>
            <a:ext cx="88392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rgbClr val="006DA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304800" y="4025031"/>
            <a:ext cx="11582400" cy="2560320"/>
          </a:xfrm>
          <a:noFill/>
          <a:ln>
            <a:solidFill>
              <a:schemeClr val="tx1"/>
            </a:solidFill>
          </a:ln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609585" indent="-311143">
              <a:defRPr sz="1867">
                <a:latin typeface="Arial"/>
                <a:cs typeface="Arial"/>
              </a:defRPr>
            </a:lvl2pPr>
            <a:lvl3pPr marL="840296" indent="-230712">
              <a:defRPr sz="1867">
                <a:latin typeface="Arial"/>
                <a:cs typeface="Arial"/>
              </a:defRPr>
            </a:lvl3pPr>
            <a:lvl4pPr marL="992693" indent="-232828">
              <a:defRPr sz="1867">
                <a:latin typeface="Arial"/>
                <a:cs typeface="Arial"/>
              </a:defRPr>
            </a:lvl4pPr>
            <a:lvl5pPr marL="1138738" indent="-230712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304800" y="1336764"/>
            <a:ext cx="11582400" cy="2560320"/>
          </a:xfrm>
          <a:noFill/>
          <a:ln>
            <a:solidFill>
              <a:schemeClr val="tx1"/>
            </a:solidFill>
          </a:ln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609585" indent="-311143">
              <a:defRPr sz="1867">
                <a:latin typeface="Arial"/>
                <a:cs typeface="Arial"/>
              </a:defRPr>
            </a:lvl2pPr>
            <a:lvl3pPr marL="840296" indent="-230712">
              <a:defRPr sz="1867">
                <a:latin typeface="Arial"/>
                <a:cs typeface="Arial"/>
              </a:defRPr>
            </a:lvl3pPr>
            <a:lvl4pPr marL="992693" indent="-232828">
              <a:defRPr sz="1867">
                <a:latin typeface="Arial"/>
                <a:cs typeface="Arial"/>
              </a:defRPr>
            </a:lvl4pPr>
            <a:lvl5pPr marL="1138738" indent="-230712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3935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Comparison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7600" y="1373155"/>
            <a:ext cx="5689600" cy="914400"/>
          </a:xfrm>
          <a:solidFill>
            <a:srgbClr val="0077BB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133" b="0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4800" y="1373155"/>
            <a:ext cx="5689600" cy="914400"/>
          </a:xfrm>
          <a:solidFill>
            <a:srgbClr val="0077BB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133" b="0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304800" y="2287555"/>
            <a:ext cx="5689600" cy="4189445"/>
          </a:xfrm>
          <a:ln>
            <a:solidFill>
              <a:schemeClr val="tx1"/>
            </a:solidFill>
          </a:ln>
        </p:spPr>
        <p:txBody>
          <a:bodyPr/>
          <a:lstStyle>
            <a:lvl1pPr marL="304792" indent="-304792">
              <a:defRPr sz="2133">
                <a:latin typeface="Arial"/>
                <a:cs typeface="Arial"/>
              </a:defRPr>
            </a:lvl1pPr>
            <a:lvl2pPr marL="378875" indent="-230712">
              <a:defRPr sz="1867">
                <a:latin typeface="Arial"/>
                <a:cs typeface="Arial"/>
              </a:defRPr>
            </a:lvl2pPr>
            <a:lvl3pPr marL="529153" indent="-150280">
              <a:defRPr sz="1867">
                <a:latin typeface="Arial"/>
                <a:cs typeface="Arial"/>
              </a:defRPr>
            </a:lvl3pPr>
            <a:lvl4pPr marL="683667" indent="-150280">
              <a:defRPr sz="1867">
                <a:latin typeface="Arial"/>
                <a:cs typeface="Arial"/>
              </a:defRPr>
            </a:lvl4pPr>
            <a:lvl5pPr marL="836063" indent="-150280">
              <a:defRPr sz="1867">
                <a:latin typeface="Arial"/>
                <a:cs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85781" y="186611"/>
            <a:ext cx="88392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lang="en-US" sz="2667" b="0" dirty="0" smtClean="0">
                <a:solidFill>
                  <a:srgbClr val="0077BB"/>
                </a:solidFill>
                <a:effectLst/>
                <a:latin typeface="Arial"/>
                <a:ea typeface="MS PGothic" pitchFamily="34" charset="-128"/>
                <a:cs typeface="Arial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6197600" y="2293357"/>
            <a:ext cx="5689600" cy="4183643"/>
          </a:xfrm>
          <a:ln>
            <a:solidFill>
              <a:schemeClr val="tx1"/>
            </a:solidFill>
          </a:ln>
        </p:spPr>
        <p:txBody>
          <a:bodyPr/>
          <a:lstStyle>
            <a:lvl1pPr marL="304792" indent="-304792">
              <a:defRPr sz="2133">
                <a:latin typeface="Arial"/>
                <a:cs typeface="Arial"/>
              </a:defRPr>
            </a:lvl1pPr>
            <a:lvl2pPr marL="378875" indent="-230712">
              <a:defRPr sz="1867">
                <a:latin typeface="Arial"/>
                <a:cs typeface="Arial"/>
              </a:defRPr>
            </a:lvl2pPr>
            <a:lvl3pPr marL="529153" indent="-150280">
              <a:defRPr sz="1867">
                <a:latin typeface="Arial"/>
                <a:cs typeface="Arial"/>
              </a:defRPr>
            </a:lvl3pPr>
            <a:lvl4pPr marL="683667" indent="-150280">
              <a:defRPr sz="1867">
                <a:latin typeface="Arial"/>
                <a:cs typeface="Arial"/>
              </a:defRPr>
            </a:lvl4pPr>
            <a:lvl5pPr marL="836063" indent="-150280">
              <a:defRPr sz="1867">
                <a:latin typeface="Arial"/>
                <a:cs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3504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 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81" y="149895"/>
            <a:ext cx="8839200" cy="1005840"/>
          </a:xfrm>
        </p:spPr>
        <p:txBody>
          <a:bodyPr/>
          <a:lstStyle>
            <a:lvl1pPr>
              <a:defRPr>
                <a:solidFill>
                  <a:srgbClr val="0077B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451" y="1338744"/>
            <a:ext cx="5486400" cy="2514600"/>
          </a:xfrm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378875" indent="-228594">
              <a:defRPr sz="1867">
                <a:latin typeface="Arial"/>
                <a:cs typeface="Arial"/>
              </a:defRPr>
            </a:lvl2pPr>
            <a:lvl3pPr marL="529153" indent="-220128">
              <a:defRPr sz="1867">
                <a:latin typeface="Arial"/>
                <a:cs typeface="Arial"/>
              </a:defRPr>
            </a:lvl3pPr>
            <a:lvl4pPr marL="840296" indent="-230712">
              <a:defRPr sz="1867">
                <a:latin typeface="Arial"/>
                <a:cs typeface="Arial"/>
              </a:defRPr>
            </a:lvl4pPr>
            <a:lvl5pPr marL="1068891" indent="-228594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6270845" y="1338744"/>
            <a:ext cx="5486400" cy="2514600"/>
          </a:xfrm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383108" indent="-232828">
              <a:defRPr sz="1867">
                <a:latin typeface="Arial"/>
                <a:cs typeface="Arial"/>
              </a:defRPr>
            </a:lvl2pPr>
            <a:lvl3pPr marL="510105" indent="-205312">
              <a:defRPr sz="1867">
                <a:latin typeface="Arial"/>
                <a:cs typeface="Arial"/>
              </a:defRPr>
            </a:lvl3pPr>
            <a:lvl4pPr marL="808546" indent="-198962">
              <a:defRPr sz="1867">
                <a:latin typeface="Arial"/>
                <a:cs typeface="Arial"/>
              </a:defRPr>
            </a:lvl4pPr>
            <a:lvl5pPr marL="1062540" indent="-230712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304800" y="4038600"/>
            <a:ext cx="5486400" cy="2514600"/>
          </a:xfrm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383108" indent="-232828">
              <a:defRPr sz="1867">
                <a:latin typeface="Arial"/>
                <a:cs typeface="Arial"/>
              </a:defRPr>
            </a:lvl2pPr>
            <a:lvl3pPr marL="529153" indent="-220128">
              <a:defRPr sz="1867">
                <a:latin typeface="Arial"/>
                <a:cs typeface="Arial"/>
              </a:defRPr>
            </a:lvl3pPr>
            <a:lvl4pPr marL="836063" indent="-226478">
              <a:defRPr sz="1867">
                <a:latin typeface="Arial"/>
                <a:cs typeface="Arial"/>
              </a:defRPr>
            </a:lvl4pPr>
            <a:lvl5pPr marL="1066773" indent="-230712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6277195" y="4038600"/>
            <a:ext cx="5486400" cy="2514600"/>
          </a:xfrm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383108" indent="-232828">
              <a:defRPr sz="1867">
                <a:latin typeface="Arial"/>
                <a:cs typeface="Arial"/>
              </a:defRPr>
            </a:lvl2pPr>
            <a:lvl3pPr marL="510105" indent="-205312">
              <a:defRPr sz="1867">
                <a:latin typeface="Arial"/>
                <a:cs typeface="Arial"/>
              </a:defRPr>
            </a:lvl3pPr>
            <a:lvl4pPr marL="808546" indent="-205312">
              <a:defRPr sz="1867">
                <a:latin typeface="Arial"/>
                <a:cs typeface="Arial"/>
              </a:defRPr>
            </a:lvl4pPr>
            <a:lvl5pPr marL="1149322" indent="-230712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098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73567" y="1506378"/>
            <a:ext cx="11582400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64996" y="6613460"/>
            <a:ext cx="1620957" cy="23589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r" eaLnBrk="0" hangingPunct="0">
              <a:buFont typeface="Verdana" pitchFamily="34" charset="0"/>
              <a:buNone/>
            </a:pPr>
            <a:r>
              <a:rPr lang="en-US" sz="933" dirty="0">
                <a:solidFill>
                  <a:srgbClr val="000000"/>
                </a:solidFill>
              </a:rPr>
              <a:t>©2019 Waters Corporation</a:t>
            </a:r>
          </a:p>
        </p:txBody>
      </p:sp>
      <p:sp>
        <p:nvSpPr>
          <p:cNvPr id="1029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75684" y="177640"/>
            <a:ext cx="8839200" cy="100584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826197" y="6588060"/>
            <a:ext cx="365805" cy="23589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r" eaLnBrk="0" hangingPunct="0">
              <a:buFont typeface="Verdana" pitchFamily="34" charset="0"/>
              <a:buNone/>
            </a:pPr>
            <a:r>
              <a:rPr lang="en-US" sz="933">
                <a:solidFill>
                  <a:srgbClr val="000000"/>
                </a:solidFill>
              </a:rPr>
              <a:t> </a:t>
            </a:r>
            <a:fld id="{1DC86048-271D-4142-A41A-6A8CAD4046AD}" type="slidenum">
              <a:rPr lang="en-US" sz="933">
                <a:solidFill>
                  <a:srgbClr val="000000"/>
                </a:solidFill>
              </a:rPr>
              <a:pPr algn="r" eaLnBrk="0" hangingPunct="0">
                <a:buFont typeface="Verdana" pitchFamily="34" charset="0"/>
                <a:buNone/>
              </a:pPr>
              <a:t>‹#›</a:t>
            </a:fld>
            <a:endParaRPr lang="en-US" sz="933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7008" y="6578601"/>
            <a:ext cx="2119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COMPANY CONFIDENTIAL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405" y="561125"/>
            <a:ext cx="2404168" cy="5523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6C0B91D-A43E-E346-84AA-F67C642028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49787" y="1"/>
            <a:ext cx="10887456" cy="54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4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667" b="0">
          <a:solidFill>
            <a:schemeClr val="accent1"/>
          </a:solidFill>
          <a:effectLst/>
          <a:latin typeface="Arial"/>
          <a:ea typeface="MS PGothic" pitchFamily="34" charset="-128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itchFamily="34" charset="-128"/>
          <a:cs typeface="MS PGothic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11143" indent="-31114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 2" charset="2"/>
        <a:buChar char="¡"/>
        <a:defRPr sz="24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09585" indent="-29844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2133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924961" indent="-304792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Courier New" pitchFamily="49" charset="0"/>
        <a:buChar char="o"/>
        <a:defRPr sz="2133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223403" indent="-304792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133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534546" indent="-304792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133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lr>
          <a:srgbClr val="3374D4"/>
        </a:buClr>
        <a:buFont typeface="Arial" pitchFamily="34" charset="0"/>
        <a:buChar char="•"/>
        <a:defRPr sz="2400" baseline="0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lr>
          <a:srgbClr val="3374D4"/>
        </a:buClr>
        <a:buFont typeface="Arial" pitchFamily="34" charset="0"/>
        <a:buChar char="•"/>
        <a:defRPr sz="2400" baseline="0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None/>
        <a:defRPr sz="2400" baseline="0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None/>
        <a:defRPr sz="2667" baseline="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A_small_cup_of_coffee.JPG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5.png"/><Relationship Id="rId7" Type="http://schemas.openxmlformats.org/officeDocument/2006/relationships/hyperlink" Target="http://boingboing.net/2011/03/11/happy-30th-birthday.html" TargetMode="Externa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11" Type="http://schemas.openxmlformats.org/officeDocument/2006/relationships/image" Target="../media/image11.jpeg"/><Relationship Id="rId5" Type="http://schemas.openxmlformats.org/officeDocument/2006/relationships/hyperlink" Target="https://en.wikipedia.org/wiki/Wang_2200" TargetMode="External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7.xml"/><Relationship Id="rId18" Type="http://schemas.openxmlformats.org/officeDocument/2006/relationships/image" Target="../media/image19.png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11.png"/><Relationship Id="rId17" Type="http://schemas.openxmlformats.org/officeDocument/2006/relationships/customXml" Target="../ink/ink9.xml"/><Relationship Id="rId2" Type="http://schemas.openxmlformats.org/officeDocument/2006/relationships/image" Target="../media/image15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10.png"/><Relationship Id="rId19" Type="http://schemas.openxmlformats.org/officeDocument/2006/relationships/customXml" Target="../ink/ink10.xml"/><Relationship Id="rId4" Type="http://schemas.openxmlformats.org/officeDocument/2006/relationships/image" Target="../media/image7.png"/><Relationship Id="rId9" Type="http://schemas.openxmlformats.org/officeDocument/2006/relationships/customXml" Target="../ink/ink5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rscienceshow.com/2010/06/bring-us-your-burning-science-questions.html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Overview of this session</a:t>
            </a:r>
          </a:p>
          <a:p>
            <a:r>
              <a:rPr lang="en-US" sz="2000" dirty="0"/>
              <a:t>Time line of different methodologies</a:t>
            </a:r>
          </a:p>
          <a:p>
            <a:r>
              <a:rPr lang="en-US" sz="2000" dirty="0"/>
              <a:t>Focus on main sequential and interactive examples: Waterfall and Scrum</a:t>
            </a:r>
          </a:p>
          <a:p>
            <a:r>
              <a:rPr lang="en-US" sz="2000" dirty="0"/>
              <a:t>“fun” exercise to illustrate strengths and weaknesses of each approach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800" dirty="0"/>
              <a:t>Overview of next session</a:t>
            </a:r>
          </a:p>
          <a:p>
            <a:r>
              <a:rPr lang="en-US" sz="2000" dirty="0"/>
              <a:t>Mention the other methodologies (including a made up one)</a:t>
            </a:r>
          </a:p>
          <a:p>
            <a:r>
              <a:rPr lang="en-US" sz="2000" dirty="0"/>
              <a:t>“fun” quiz to recap and reinforce what we have learnt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- 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4C719-6C96-493A-8FE1-542317C78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071" y="3564172"/>
            <a:ext cx="1447137" cy="108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23664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</a:t>
            </a:r>
          </a:p>
        </p:txBody>
      </p:sp>
    </p:spTree>
    <p:extLst>
      <p:ext uri="{BB962C8B-B14F-4D97-AF65-F5344CB8AC3E}">
        <p14:creationId xmlns:p14="http://schemas.microsoft.com/office/powerpoint/2010/main" val="2225396114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0149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methodologies implement the same SDLC stages, but with different emphasis and order.</a:t>
            </a:r>
          </a:p>
          <a:p>
            <a:r>
              <a:rPr lang="en-US" dirty="0"/>
              <a:t>People have been making new ones for a while, and will continue to in the future.</a:t>
            </a:r>
          </a:p>
          <a:p>
            <a:r>
              <a:rPr lang="en-US" dirty="0"/>
              <a:t>Disclaimer: All views are my own and may have been made up. Do not trust me!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– All pretty similar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8FECBB8-81D3-4CA8-A272-CA6F2EA12175}"/>
                  </a:ext>
                </a:extLst>
              </p14:cNvPr>
              <p14:cNvContentPartPr/>
              <p14:nvPr/>
            </p14:nvContentPartPr>
            <p14:xfrm>
              <a:off x="531316" y="4450511"/>
              <a:ext cx="11053440" cy="195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8FECBB8-81D3-4CA8-A272-CA6F2EA121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676" y="4441887"/>
                <a:ext cx="11071080" cy="212728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B86CBD6-5B9D-43A3-9A6D-2A43B31E3EBA}"/>
              </a:ext>
            </a:extLst>
          </p:cNvPr>
          <p:cNvSpPr txBox="1"/>
          <p:nvPr/>
        </p:nvSpPr>
        <p:spPr>
          <a:xfrm>
            <a:off x="849085" y="46087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1970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87CFE3-24BE-4CEE-A6F0-A2A180754B0A}"/>
              </a:ext>
            </a:extLst>
          </p:cNvPr>
          <p:cNvSpPr txBox="1"/>
          <p:nvPr/>
        </p:nvSpPr>
        <p:spPr>
          <a:xfrm>
            <a:off x="2323322" y="46087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1980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682406-3867-407F-AF72-514AE11754A9}"/>
              </a:ext>
            </a:extLst>
          </p:cNvPr>
          <p:cNvSpPr txBox="1"/>
          <p:nvPr/>
        </p:nvSpPr>
        <p:spPr>
          <a:xfrm>
            <a:off x="3690981" y="46087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1990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718FF6-9B7E-46BA-9F3A-CD4E787B1FEC}"/>
              </a:ext>
            </a:extLst>
          </p:cNvPr>
          <p:cNvSpPr txBox="1"/>
          <p:nvPr/>
        </p:nvSpPr>
        <p:spPr>
          <a:xfrm>
            <a:off x="5181600" y="462717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2000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C55B12-4BB4-4013-B70A-58AF66FC4D36}"/>
              </a:ext>
            </a:extLst>
          </p:cNvPr>
          <p:cNvSpPr txBox="1"/>
          <p:nvPr/>
        </p:nvSpPr>
        <p:spPr>
          <a:xfrm>
            <a:off x="6655837" y="46087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2010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B78E43-5CD3-4794-8508-B49E35766070}"/>
              </a:ext>
            </a:extLst>
          </p:cNvPr>
          <p:cNvSpPr txBox="1"/>
          <p:nvPr/>
        </p:nvSpPr>
        <p:spPr>
          <a:xfrm>
            <a:off x="8130074" y="46087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2020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6E51E4-27F1-4259-87F4-466427EE1C11}"/>
              </a:ext>
            </a:extLst>
          </p:cNvPr>
          <p:cNvSpPr txBox="1"/>
          <p:nvPr/>
        </p:nvSpPr>
        <p:spPr>
          <a:xfrm>
            <a:off x="9604311" y="46087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2030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A3C977-ACDA-40F1-AE7B-4C3CA822C811}"/>
              </a:ext>
            </a:extLst>
          </p:cNvPr>
          <p:cNvSpPr txBox="1"/>
          <p:nvPr/>
        </p:nvSpPr>
        <p:spPr>
          <a:xfrm>
            <a:off x="536509" y="3933424"/>
            <a:ext cx="1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Waterfall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E65543-715F-422D-8830-6E19F5FF5262}"/>
              </a:ext>
            </a:extLst>
          </p:cNvPr>
          <p:cNvSpPr txBox="1"/>
          <p:nvPr/>
        </p:nvSpPr>
        <p:spPr>
          <a:xfrm>
            <a:off x="3135085" y="39805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Spiral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BA769C-A7EE-47FA-AF31-3BD7A9D59534}"/>
              </a:ext>
            </a:extLst>
          </p:cNvPr>
          <p:cNvSpPr txBox="1"/>
          <p:nvPr/>
        </p:nvSpPr>
        <p:spPr>
          <a:xfrm>
            <a:off x="4049485" y="3962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DSDM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41D406-3F00-4F11-8EC2-A559526BC3D9}"/>
              </a:ext>
            </a:extLst>
          </p:cNvPr>
          <p:cNvSpPr txBox="1"/>
          <p:nvPr/>
        </p:nvSpPr>
        <p:spPr>
          <a:xfrm>
            <a:off x="3690981" y="35516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RAD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EFAFCF-A28B-4DBC-87C4-9AEF00CE8441}"/>
              </a:ext>
            </a:extLst>
          </p:cNvPr>
          <p:cNvSpPr txBox="1"/>
          <p:nvPr/>
        </p:nvSpPr>
        <p:spPr>
          <a:xfrm>
            <a:off x="4343399" y="3551684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SCRUM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6DE268-5842-4A69-AF6B-769E4B99CECE}"/>
              </a:ext>
            </a:extLst>
          </p:cNvPr>
          <p:cNvSpPr txBox="1"/>
          <p:nvPr/>
        </p:nvSpPr>
        <p:spPr>
          <a:xfrm>
            <a:off x="5108509" y="39025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RUP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9A6AF4-3129-42AE-8C7A-84FA0ABF95A0}"/>
              </a:ext>
            </a:extLst>
          </p:cNvPr>
          <p:cNvSpPr txBox="1"/>
          <p:nvPr/>
        </p:nvSpPr>
        <p:spPr>
          <a:xfrm>
            <a:off x="5430416" y="351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XP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BF5959-34E9-40A1-AC9A-68607AC9F346}"/>
              </a:ext>
            </a:extLst>
          </p:cNvPr>
          <p:cNvSpPr txBox="1"/>
          <p:nvPr/>
        </p:nvSpPr>
        <p:spPr>
          <a:xfrm>
            <a:off x="5638800" y="40400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LEAN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F570A9-69C0-4981-B65E-8637D721FED7}"/>
              </a:ext>
            </a:extLst>
          </p:cNvPr>
          <p:cNvSpPr txBox="1"/>
          <p:nvPr/>
        </p:nvSpPr>
        <p:spPr>
          <a:xfrm>
            <a:off x="6475030" y="4021640"/>
            <a:ext cx="150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Kanban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02B11B-3EAF-4443-B4F7-E8151F0E8B91}"/>
              </a:ext>
            </a:extLst>
          </p:cNvPr>
          <p:cNvSpPr txBox="1"/>
          <p:nvPr/>
        </p:nvSpPr>
        <p:spPr>
          <a:xfrm>
            <a:off x="6719127" y="3601996"/>
            <a:ext cx="150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DevOps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E0AB86-B5D6-4606-BE37-4D2EC4621098}"/>
              </a:ext>
            </a:extLst>
          </p:cNvPr>
          <p:cNvSpPr txBox="1"/>
          <p:nvPr/>
        </p:nvSpPr>
        <p:spPr>
          <a:xfrm>
            <a:off x="7649546" y="39334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etc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FC4EE9-49AB-4C4B-822D-E3E400EAB03F}"/>
              </a:ext>
            </a:extLst>
          </p:cNvPr>
          <p:cNvSpPr txBox="1"/>
          <p:nvPr/>
        </p:nvSpPr>
        <p:spPr>
          <a:xfrm>
            <a:off x="7762238" y="3658732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Somethings new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ADBDB1-30EB-4D28-87A3-C342DC10B8FA}"/>
              </a:ext>
            </a:extLst>
          </p:cNvPr>
          <p:cNvSpPr txBox="1"/>
          <p:nvPr/>
        </p:nvSpPr>
        <p:spPr>
          <a:xfrm>
            <a:off x="8298025" y="4051410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Something else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5A3B4-5A08-45CA-AA72-3216D1D24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1078" y="5294773"/>
            <a:ext cx="1146060" cy="764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C55B10-1592-4012-B209-D3B3B8EF7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586718" y="5320635"/>
            <a:ext cx="1029291" cy="658746"/>
          </a:xfrm>
          <a:prstGeom prst="rect">
            <a:avLst/>
          </a:prstGeom>
        </p:spPr>
      </p:pic>
      <p:pic>
        <p:nvPicPr>
          <p:cNvPr id="1026" name="Picture 2" descr="Image result for 1990 computer">
            <a:extLst>
              <a:ext uri="{FF2B5EF4-FFF2-40B4-BE49-F238E27FC236}">
                <a16:creationId xmlns:a16="http://schemas.microsoft.com/office/drawing/2014/main" id="{13F9C2C1-3FB4-4F62-8C12-5DFD92EC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105" y="5167674"/>
            <a:ext cx="863780" cy="89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old laptop">
            <a:extLst>
              <a:ext uri="{FF2B5EF4-FFF2-40B4-BE49-F238E27FC236}">
                <a16:creationId xmlns:a16="http://schemas.microsoft.com/office/drawing/2014/main" id="{6A904A08-8020-43B4-A987-81B15D785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81" y="5092877"/>
            <a:ext cx="1606870" cy="104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hromebook">
            <a:extLst>
              <a:ext uri="{FF2B5EF4-FFF2-40B4-BE49-F238E27FC236}">
                <a16:creationId xmlns:a16="http://schemas.microsoft.com/office/drawing/2014/main" id="{7D84AB2B-BC9D-41E5-89C2-EFD29A193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08" y="5085009"/>
            <a:ext cx="1504092" cy="100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computer future">
            <a:extLst>
              <a:ext uri="{FF2B5EF4-FFF2-40B4-BE49-F238E27FC236}">
                <a16:creationId xmlns:a16="http://schemas.microsoft.com/office/drawing/2014/main" id="{6362F787-6E77-4308-AFAC-520651817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150" y="5159346"/>
            <a:ext cx="1281617" cy="85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46311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171" y="1465955"/>
            <a:ext cx="11582400" cy="5029200"/>
          </a:xfrm>
        </p:spPr>
        <p:txBody>
          <a:bodyPr/>
          <a:lstStyle/>
          <a:p>
            <a:r>
              <a:rPr lang="en-US" dirty="0"/>
              <a:t>Why do we need Methodologies?</a:t>
            </a:r>
          </a:p>
          <a:p>
            <a:r>
              <a:rPr lang="en-US" dirty="0"/>
              <a:t>Why don’t we just use the Nike methodology (aka “Just do it”)</a:t>
            </a:r>
          </a:p>
          <a:p>
            <a:r>
              <a:rPr lang="en-US" dirty="0"/>
              <a:t>Scale, complexity, quality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– Why bother?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212E7-D390-426B-A7D1-B53678CF5FBE}"/>
              </a:ext>
            </a:extLst>
          </p:cNvPr>
          <p:cNvSpPr txBox="1"/>
          <p:nvPr/>
        </p:nvSpPr>
        <p:spPr>
          <a:xfrm>
            <a:off x="1256305" y="3244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Nike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EFAD9-65A4-43B0-8F17-2C9AAAAC39D5}"/>
              </a:ext>
            </a:extLst>
          </p:cNvPr>
          <p:cNvSpPr txBox="1"/>
          <p:nvPr/>
        </p:nvSpPr>
        <p:spPr>
          <a:xfrm>
            <a:off x="4762831" y="3244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Scrum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EA724-E064-4A3D-BA9E-B5ED4702CDCE}"/>
              </a:ext>
            </a:extLst>
          </p:cNvPr>
          <p:cNvSpPr txBox="1"/>
          <p:nvPr/>
        </p:nvSpPr>
        <p:spPr>
          <a:xfrm>
            <a:off x="7784326" y="3244334"/>
            <a:ext cx="23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Waterfall or SAFE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E8B24-79D0-4C30-B41B-C09736EC7935}"/>
              </a:ext>
            </a:extLst>
          </p:cNvPr>
          <p:cNvSpPr txBox="1"/>
          <p:nvPr/>
        </p:nvSpPr>
        <p:spPr>
          <a:xfrm>
            <a:off x="866690" y="3795889"/>
            <a:ext cx="16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(personal use)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9F530-F9DD-4CDF-B4E4-225D8754E5BA}"/>
              </a:ext>
            </a:extLst>
          </p:cNvPr>
          <p:cNvSpPr txBox="1"/>
          <p:nvPr/>
        </p:nvSpPr>
        <p:spPr>
          <a:xfrm>
            <a:off x="4345386" y="3776011"/>
            <a:ext cx="174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(medium scale)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FBEFC-FDE0-41D4-B43F-944D4E348556}"/>
              </a:ext>
            </a:extLst>
          </p:cNvPr>
          <p:cNvSpPr txBox="1"/>
          <p:nvPr/>
        </p:nvSpPr>
        <p:spPr>
          <a:xfrm>
            <a:off x="7879742" y="3741089"/>
            <a:ext cx="243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(industrial scale)</a:t>
            </a:r>
          </a:p>
        </p:txBody>
      </p:sp>
      <p:pic>
        <p:nvPicPr>
          <p:cNvPr id="2054" name="Picture 6" descr="Image result for single marijuana plant">
            <a:extLst>
              <a:ext uri="{FF2B5EF4-FFF2-40B4-BE49-F238E27FC236}">
                <a16:creationId xmlns:a16="http://schemas.microsoft.com/office/drawing/2014/main" id="{EC181FE2-4F99-4C4F-979B-A8E86CFA5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10" y="4356693"/>
            <a:ext cx="1244812" cy="16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cannabis farm">
            <a:extLst>
              <a:ext uri="{FF2B5EF4-FFF2-40B4-BE49-F238E27FC236}">
                <a16:creationId xmlns:a16="http://schemas.microsoft.com/office/drawing/2014/main" id="{CE081F27-172E-4C72-9D95-09CBD5828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992" y="4468266"/>
            <a:ext cx="2838792" cy="148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cannabis farm">
            <a:extLst>
              <a:ext uri="{FF2B5EF4-FFF2-40B4-BE49-F238E27FC236}">
                <a16:creationId xmlns:a16="http://schemas.microsoft.com/office/drawing/2014/main" id="{D01C8425-9714-4AC9-8733-7044ACD67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530" y="4468266"/>
            <a:ext cx="2290676" cy="152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47612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171" y="1402320"/>
            <a:ext cx="5498841" cy="4765215"/>
          </a:xfrm>
        </p:spPr>
        <p:txBody>
          <a:bodyPr/>
          <a:lstStyle/>
          <a:p>
            <a:r>
              <a:rPr lang="en-US" dirty="0"/>
              <a:t>“Invented” in 1970</a:t>
            </a:r>
          </a:p>
          <a:p>
            <a:r>
              <a:rPr lang="en-US" dirty="0"/>
              <a:t>Sequential - text book example</a:t>
            </a:r>
          </a:p>
          <a:p>
            <a:r>
              <a:rPr lang="en-US" dirty="0"/>
              <a:t>Predictable</a:t>
            </a:r>
          </a:p>
          <a:p>
            <a:r>
              <a:rPr lang="en-US" dirty="0"/>
              <a:t>Rigorous </a:t>
            </a:r>
          </a:p>
          <a:p>
            <a:r>
              <a:rPr lang="en-US" dirty="0"/>
              <a:t>Document heavy</a:t>
            </a:r>
          </a:p>
          <a:p>
            <a:r>
              <a:rPr lang="en-US" dirty="0"/>
              <a:t>Unresponsive to change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- Waterfall</a:t>
            </a:r>
          </a:p>
        </p:txBody>
      </p:sp>
      <p:pic>
        <p:nvPicPr>
          <p:cNvPr id="1028" name="Picture 4" descr="Image result for waterfall methodology">
            <a:extLst>
              <a:ext uri="{FF2B5EF4-FFF2-40B4-BE49-F238E27FC236}">
                <a16:creationId xmlns:a16="http://schemas.microsoft.com/office/drawing/2014/main" id="{019EF9D3-B877-4DC2-9EA7-93DD76D86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45" y="1402320"/>
            <a:ext cx="5644087" cy="251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waterfall dilbert">
            <a:extLst>
              <a:ext uri="{FF2B5EF4-FFF2-40B4-BE49-F238E27FC236}">
                <a16:creationId xmlns:a16="http://schemas.microsoft.com/office/drawing/2014/main" id="{D9BB340F-8031-4DD1-8020-305FBD108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44" y="4393465"/>
            <a:ext cx="4973649" cy="146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07487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171" y="1465955"/>
            <a:ext cx="5004018" cy="5029200"/>
          </a:xfrm>
        </p:spPr>
        <p:txBody>
          <a:bodyPr/>
          <a:lstStyle/>
          <a:p>
            <a:r>
              <a:rPr lang="en-US" dirty="0"/>
              <a:t>See previous session for description of each stage!</a:t>
            </a:r>
          </a:p>
          <a:p>
            <a:r>
              <a:rPr lang="en-US" dirty="0"/>
              <a:t>Requirements gathering sometimes done by customer before starting.</a:t>
            </a:r>
          </a:p>
          <a:p>
            <a:r>
              <a:rPr lang="en-US" dirty="0"/>
              <a:t>“developers” only needed during implementation stage</a:t>
            </a:r>
          </a:p>
          <a:p>
            <a:r>
              <a:rPr lang="en-US" dirty="0"/>
              <a:t>Each stage produces documents for the next stage!</a:t>
            </a:r>
          </a:p>
          <a:p>
            <a:r>
              <a:rPr lang="en-US" dirty="0"/>
              <a:t>Integration, FAT and UAT tests all done at end of dev!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- Waterfall</a:t>
            </a:r>
          </a:p>
        </p:txBody>
      </p:sp>
      <p:pic>
        <p:nvPicPr>
          <p:cNvPr id="4" name="Picture 4" descr="Image result for waterfall methodology">
            <a:extLst>
              <a:ext uri="{FF2B5EF4-FFF2-40B4-BE49-F238E27FC236}">
                <a16:creationId xmlns:a16="http://schemas.microsoft.com/office/drawing/2014/main" id="{C5201A1E-1B21-4841-8422-1C8118E0E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913" y="1460874"/>
            <a:ext cx="5644087" cy="251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8066444-0807-49FC-9D05-681885E9A3BD}"/>
                  </a:ext>
                </a:extLst>
              </p14:cNvPr>
              <p14:cNvContentPartPr/>
              <p14:nvPr/>
            </p14:nvContentPartPr>
            <p14:xfrm>
              <a:off x="6985756" y="1921511"/>
              <a:ext cx="429480" cy="332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8066444-0807-49FC-9D05-681885E9A3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7116" y="1912871"/>
                <a:ext cx="44712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B2FA89F-8743-4BAE-8676-ACFADE5A8DD7}"/>
                  </a:ext>
                </a:extLst>
              </p14:cNvPr>
              <p14:cNvContentPartPr/>
              <p14:nvPr/>
            </p14:nvContentPartPr>
            <p14:xfrm>
              <a:off x="7837516" y="2313551"/>
              <a:ext cx="418680" cy="30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B2FA89F-8743-4BAE-8676-ACFADE5A8D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28516" y="2304562"/>
                <a:ext cx="43632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A0D2290-7E2D-4B31-A350-7AEE09C5F326}"/>
                  </a:ext>
                </a:extLst>
              </p14:cNvPr>
              <p14:cNvContentPartPr/>
              <p14:nvPr/>
            </p14:nvContentPartPr>
            <p14:xfrm>
              <a:off x="8715556" y="2724311"/>
              <a:ext cx="399240" cy="275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A0D2290-7E2D-4B31-A350-7AEE09C5F3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06556" y="2715311"/>
                <a:ext cx="4168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A6F6B0C-D5F8-4CCC-9BFA-4C5D577D6FCD}"/>
                  </a:ext>
                </a:extLst>
              </p14:cNvPr>
              <p14:cNvContentPartPr/>
              <p14:nvPr/>
            </p14:nvContentPartPr>
            <p14:xfrm>
              <a:off x="10356796" y="3488951"/>
              <a:ext cx="465480" cy="276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A6F6B0C-D5F8-4CCC-9BFA-4C5D577D6F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47796" y="3480300"/>
                <a:ext cx="483120" cy="294143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9005806-69C0-4193-A59F-8BFDA4661881}"/>
              </a:ext>
            </a:extLst>
          </p:cNvPr>
          <p:cNvSpPr txBox="1"/>
          <p:nvPr/>
        </p:nvSpPr>
        <p:spPr>
          <a:xfrm>
            <a:off x="5465003" y="1153033"/>
            <a:ext cx="173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Requirements Spec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F7A6CE-C53E-4C9F-A160-4E7B6433C754}"/>
              </a:ext>
            </a:extLst>
          </p:cNvPr>
          <p:cNvSpPr txBox="1"/>
          <p:nvPr/>
        </p:nvSpPr>
        <p:spPr>
          <a:xfrm>
            <a:off x="5146791" y="190298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Functional Spec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357E4C-F3E6-4D20-B014-7D248CF85BFF}"/>
                  </a:ext>
                </a:extLst>
              </p14:cNvPr>
              <p14:cNvContentPartPr/>
              <p14:nvPr/>
            </p14:nvContentPartPr>
            <p14:xfrm>
              <a:off x="6025276" y="1719191"/>
              <a:ext cx="552600" cy="181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357E4C-F3E6-4D20-B014-7D248CF85B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16636" y="1710534"/>
                <a:ext cx="570240" cy="198755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9070CD4-A3F6-463E-A28E-5F9123CB3F74}"/>
              </a:ext>
            </a:extLst>
          </p:cNvPr>
          <p:cNvSpPr txBox="1"/>
          <p:nvPr/>
        </p:nvSpPr>
        <p:spPr>
          <a:xfrm>
            <a:off x="6286354" y="231355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Design Spec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7BA5BA-719E-4DC6-945E-2A0B80A1DDB9}"/>
              </a:ext>
            </a:extLst>
          </p:cNvPr>
          <p:cNvSpPr txBox="1"/>
          <p:nvPr/>
        </p:nvSpPr>
        <p:spPr>
          <a:xfrm>
            <a:off x="7575187" y="2751697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Test Spec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DD0027-0178-4F00-A6B1-A04C9ACF096F}"/>
              </a:ext>
            </a:extLst>
          </p:cNvPr>
          <p:cNvSpPr txBox="1"/>
          <p:nvPr/>
        </p:nvSpPr>
        <p:spPr>
          <a:xfrm>
            <a:off x="8987072" y="348721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User Guide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C392B-4245-4DD9-8BC1-07314F5B6516}"/>
              </a:ext>
            </a:extLst>
          </p:cNvPr>
          <p:cNvSpPr txBox="1"/>
          <p:nvPr/>
        </p:nvSpPr>
        <p:spPr>
          <a:xfrm>
            <a:off x="8915176" y="1678768"/>
            <a:ext cx="236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Integration Testing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7041995-0665-4308-82D5-134CD21B0A93}"/>
                  </a:ext>
                </a:extLst>
              </p14:cNvPr>
              <p14:cNvContentPartPr/>
              <p14:nvPr/>
            </p14:nvContentPartPr>
            <p14:xfrm>
              <a:off x="9262972" y="1971736"/>
              <a:ext cx="366120" cy="702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7041995-0665-4308-82D5-134CD21B0A9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54323" y="1962736"/>
                <a:ext cx="383777" cy="720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907362F-028E-438A-BF0A-5F72E17F468E}"/>
              </a:ext>
            </a:extLst>
          </p:cNvPr>
          <p:cNvSpPr txBox="1"/>
          <p:nvPr/>
        </p:nvSpPr>
        <p:spPr>
          <a:xfrm>
            <a:off x="9700815" y="19917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FAT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244732E-5931-4FA0-88D3-E4A80B96022F}"/>
              </a:ext>
            </a:extLst>
          </p:cNvPr>
          <p:cNvCxnSpPr/>
          <p:nvPr/>
        </p:nvCxnSpPr>
        <p:spPr bwMode="auto">
          <a:xfrm>
            <a:off x="6096000" y="3535560"/>
            <a:ext cx="914400" cy="914400"/>
          </a:xfrm>
          <a:prstGeom prst="bentConnector3">
            <a:avLst/>
          </a:prstGeom>
          <a:solidFill>
            <a:srgbClr val="3374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F92FC4-473D-48B3-80D8-AFFCA5FF5BD5}"/>
              </a:ext>
            </a:extLst>
          </p:cNvPr>
          <p:cNvSpPr txBox="1"/>
          <p:nvPr/>
        </p:nvSpPr>
        <p:spPr>
          <a:xfrm>
            <a:off x="10150809" y="21832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UAT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BF841A2-72C8-4105-84FD-6C80DA77FD22}"/>
                  </a:ext>
                </a:extLst>
              </p14:cNvPr>
              <p14:cNvContentPartPr/>
              <p14:nvPr/>
            </p14:nvContentPartPr>
            <p14:xfrm>
              <a:off x="9779572" y="2281696"/>
              <a:ext cx="159480" cy="464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BF841A2-72C8-4105-84FD-6C80DA77FD2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70932" y="2272703"/>
                <a:ext cx="177120" cy="481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A7C96B0-6C3F-44CC-9802-512262033097}"/>
                  </a:ext>
                </a:extLst>
              </p14:cNvPr>
              <p14:cNvContentPartPr/>
              <p14:nvPr/>
            </p14:nvContentPartPr>
            <p14:xfrm>
              <a:off x="10312732" y="2456656"/>
              <a:ext cx="103680" cy="272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A7C96B0-6C3F-44CC-9802-5122620330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03732" y="2447656"/>
                <a:ext cx="12132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BBA989B-247E-4D2F-8DEC-DF03F314F2E0}"/>
              </a:ext>
            </a:extLst>
          </p:cNvPr>
          <p:cNvSpPr txBox="1"/>
          <p:nvPr/>
        </p:nvSpPr>
        <p:spPr>
          <a:xfrm>
            <a:off x="5630102" y="3278010"/>
            <a:ext cx="175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Legally binding document?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93C062D-6223-4D1C-BEC6-2B94B58AA1D0}"/>
                  </a:ext>
                </a:extLst>
              </p14:cNvPr>
              <p14:cNvContentPartPr/>
              <p14:nvPr/>
            </p14:nvContentPartPr>
            <p14:xfrm>
              <a:off x="5700772" y="2269002"/>
              <a:ext cx="366120" cy="1023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93C062D-6223-4D1C-BEC6-2B94B58AA1D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92132" y="2259999"/>
                <a:ext cx="383760" cy="1040766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1A32646-8E15-46AD-A798-AE6FF7B0E1B8}"/>
              </a:ext>
            </a:extLst>
          </p:cNvPr>
          <p:cNvSpPr txBox="1"/>
          <p:nvPr/>
        </p:nvSpPr>
        <p:spPr>
          <a:xfrm>
            <a:off x="10864822" y="2098166"/>
            <a:ext cx="132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Get paid?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DF5963F-A13E-4C23-A3A4-770DE0A554C4}"/>
                  </a:ext>
                </a:extLst>
              </p14:cNvPr>
              <p14:cNvContentPartPr/>
              <p14:nvPr/>
            </p14:nvContentPartPr>
            <p14:xfrm>
              <a:off x="10702252" y="2384922"/>
              <a:ext cx="695160" cy="177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DF5963F-A13E-4C23-A3A4-770DE0A554C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693252" y="2376282"/>
                <a:ext cx="712800" cy="19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958178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171" y="1465955"/>
            <a:ext cx="5125617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Unfeasible projects should get stopped in analysis stage</a:t>
            </a:r>
          </a:p>
          <a:p>
            <a:r>
              <a:rPr lang="en-US" dirty="0"/>
              <a:t>Well defined problems can be thoroughly “designed up front”</a:t>
            </a:r>
          </a:p>
          <a:p>
            <a:r>
              <a:rPr lang="en-US" dirty="0"/>
              <a:t>Changing team members has less affect due to reliance on documentation</a:t>
            </a:r>
          </a:p>
          <a:p>
            <a:r>
              <a:rPr lang="en-US" dirty="0"/>
              <a:t>Obvious milestones, easy to measure progress?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- Waterfall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3DDFC98-EAC1-4538-A4FB-C6BC780FB7F0}"/>
              </a:ext>
            </a:extLst>
          </p:cNvPr>
          <p:cNvSpPr txBox="1">
            <a:spLocks/>
          </p:cNvSpPr>
          <p:nvPr/>
        </p:nvSpPr>
        <p:spPr bwMode="gray">
          <a:xfrm>
            <a:off x="6382138" y="1470620"/>
            <a:ext cx="512561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11143" marR="0" indent="-3111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Wingdings 2" pitchFamily="18" charset="2"/>
              <a:buChar char="¡"/>
              <a:tabLst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609585" marR="0" indent="-2984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Verdana" pitchFamily="34" charset="0"/>
              <a:buChar char="–"/>
              <a:tabLst/>
              <a:defRPr sz="2133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924961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0000"/>
              <a:buFont typeface="Courier New" pitchFamily="49" charset="0"/>
              <a:buChar char="o"/>
              <a:tabLst/>
              <a:defRPr sz="2133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223403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Arial" pitchFamily="34" charset="0"/>
              <a:buChar char="•"/>
              <a:tabLst/>
              <a:defRPr sz="2133" baseline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1534546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Arial" pitchFamily="34" charset="0"/>
              <a:buChar char="•"/>
              <a:tabLst/>
              <a:defRPr sz="2133" baseline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74D4"/>
              </a:buClr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74D4"/>
              </a:buClr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aseline="0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667" baseline="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kern="0" dirty="0"/>
              <a:t>Cons</a:t>
            </a:r>
          </a:p>
          <a:p>
            <a:r>
              <a:rPr lang="en-US" kern="0" dirty="0"/>
              <a:t>“analysis paralysis” – complicated problems can stay in analysis stage for a long time</a:t>
            </a:r>
          </a:p>
          <a:p>
            <a:r>
              <a:rPr lang="en-US" kern="0" dirty="0"/>
              <a:t>Poorly defined problems will produce the wrong solution</a:t>
            </a:r>
          </a:p>
          <a:p>
            <a:r>
              <a:rPr lang="en-US" kern="0" dirty="0"/>
              <a:t>Bugs may not become apparent until the test or deployment stage</a:t>
            </a:r>
          </a:p>
        </p:txBody>
      </p:sp>
    </p:spTree>
    <p:extLst>
      <p:ext uri="{BB962C8B-B14F-4D97-AF65-F5344CB8AC3E}">
        <p14:creationId xmlns:p14="http://schemas.microsoft.com/office/powerpoint/2010/main" val="1225269838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171" y="1465955"/>
            <a:ext cx="5921829" cy="5029200"/>
          </a:xfrm>
        </p:spPr>
        <p:txBody>
          <a:bodyPr/>
          <a:lstStyle/>
          <a:p>
            <a:r>
              <a:rPr lang="en-US" dirty="0"/>
              <a:t>You know all about this already from last bootcamp!</a:t>
            </a:r>
          </a:p>
          <a:p>
            <a:r>
              <a:rPr lang="en-US" dirty="0"/>
              <a:t>Iterative – text book example</a:t>
            </a:r>
          </a:p>
          <a:p>
            <a:r>
              <a:rPr lang="en-US" dirty="0"/>
              <a:t>Backlog rather than Requirements spec</a:t>
            </a:r>
          </a:p>
          <a:p>
            <a:r>
              <a:rPr lang="en-US" dirty="0"/>
              <a:t>Each sprint contains refinement(analysis), development, test and deployment</a:t>
            </a:r>
          </a:p>
          <a:p>
            <a:r>
              <a:rPr lang="en-US" dirty="0"/>
              <a:t>Allows feedback and encourages improvement</a:t>
            </a:r>
          </a:p>
          <a:p>
            <a:r>
              <a:rPr lang="en-US" dirty="0"/>
              <a:t>Contains “team members” rather than developers and testers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- Scrum</a:t>
            </a:r>
          </a:p>
        </p:txBody>
      </p:sp>
      <p:pic>
        <p:nvPicPr>
          <p:cNvPr id="2050" name="Picture 2" descr="Image result for scrum methodology">
            <a:extLst>
              <a:ext uri="{FF2B5EF4-FFF2-40B4-BE49-F238E27FC236}">
                <a16:creationId xmlns:a16="http://schemas.microsoft.com/office/drawing/2014/main" id="{C361EA9A-EF89-491A-B4F6-1E45DD999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616" y="1345360"/>
            <a:ext cx="4244181" cy="307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gile dilbert">
            <a:extLst>
              <a:ext uri="{FF2B5EF4-FFF2-40B4-BE49-F238E27FC236}">
                <a16:creationId xmlns:a16="http://schemas.microsoft.com/office/drawing/2014/main" id="{F02DA42E-D869-4F6A-9588-077BDB4B6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616" y="4667416"/>
            <a:ext cx="4244181" cy="133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437488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171" y="1465955"/>
            <a:ext cx="5349551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Can produce product quickly</a:t>
            </a:r>
          </a:p>
          <a:p>
            <a:r>
              <a:rPr lang="en-US" dirty="0"/>
              <a:t>Allows rapid feedback and improvement</a:t>
            </a:r>
          </a:p>
          <a:p>
            <a:r>
              <a:rPr lang="en-US" dirty="0"/>
              <a:t>Ideal for small ill defined problems</a:t>
            </a:r>
          </a:p>
          <a:p>
            <a:r>
              <a:rPr lang="en-US" dirty="0"/>
              <a:t>Rewarding for team members?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- Scrum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7BF31A5-9C4F-4DC4-9C14-309120FD35F1}"/>
              </a:ext>
            </a:extLst>
          </p:cNvPr>
          <p:cNvSpPr txBox="1">
            <a:spLocks/>
          </p:cNvSpPr>
          <p:nvPr/>
        </p:nvSpPr>
        <p:spPr bwMode="gray">
          <a:xfrm>
            <a:off x="6096000" y="1643377"/>
            <a:ext cx="534955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11143" marR="0" indent="-3111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Wingdings 2" pitchFamily="18" charset="2"/>
              <a:buChar char="¡"/>
              <a:tabLst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609585" marR="0" indent="-2984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Verdana" pitchFamily="34" charset="0"/>
              <a:buChar char="–"/>
              <a:tabLst/>
              <a:defRPr sz="2133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924961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0000"/>
              <a:buFont typeface="Courier New" pitchFamily="49" charset="0"/>
              <a:buChar char="o"/>
              <a:tabLst/>
              <a:defRPr sz="2133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223403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Arial" pitchFamily="34" charset="0"/>
              <a:buChar char="•"/>
              <a:tabLst/>
              <a:defRPr sz="2133" baseline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1534546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Arial" pitchFamily="34" charset="0"/>
              <a:buChar char="•"/>
              <a:tabLst/>
              <a:defRPr sz="2133" baseline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74D4"/>
              </a:buClr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74D4"/>
              </a:buClr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aseline="0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667" baseline="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kern="0" dirty="0"/>
              <a:t>Cons</a:t>
            </a:r>
          </a:p>
          <a:p>
            <a:r>
              <a:rPr lang="en-US" kern="0" dirty="0"/>
              <a:t>Allows scope creep (is this bad?)</a:t>
            </a:r>
          </a:p>
          <a:p>
            <a:r>
              <a:rPr lang="en-US" kern="0" dirty="0"/>
              <a:t>No deadline?</a:t>
            </a:r>
          </a:p>
          <a:p>
            <a:r>
              <a:rPr lang="en-US" kern="0" dirty="0"/>
              <a:t>Not suited to large teams</a:t>
            </a:r>
          </a:p>
          <a:p>
            <a:r>
              <a:rPr lang="en-US" kern="0" dirty="0"/>
              <a:t>Not suited to complex problems?</a:t>
            </a:r>
          </a:p>
          <a:p>
            <a:r>
              <a:rPr lang="en-US" kern="0" dirty="0"/>
              <a:t>Requires dedicated team members</a:t>
            </a:r>
          </a:p>
          <a:p>
            <a:r>
              <a:rPr lang="en-US" kern="0" dirty="0"/>
              <a:t>Requires engaged customers</a:t>
            </a:r>
          </a:p>
          <a:p>
            <a:r>
              <a:rPr lang="en-US" kern="0" dirty="0"/>
              <a:t>Requires commitment to quality</a:t>
            </a:r>
          </a:p>
        </p:txBody>
      </p:sp>
    </p:spTree>
    <p:extLst>
      <p:ext uri="{BB962C8B-B14F-4D97-AF65-F5344CB8AC3E}">
        <p14:creationId xmlns:p14="http://schemas.microsoft.com/office/powerpoint/2010/main" val="83047952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E7371-412F-40B8-8740-6BB962FA9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68725" y="1493514"/>
            <a:ext cx="4394200" cy="4394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– Questions?</a:t>
            </a:r>
          </a:p>
        </p:txBody>
      </p:sp>
    </p:spTree>
    <p:extLst>
      <p:ext uri="{BB962C8B-B14F-4D97-AF65-F5344CB8AC3E}">
        <p14:creationId xmlns:p14="http://schemas.microsoft.com/office/powerpoint/2010/main" val="183255744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2019 Waters standard 16-9">
  <a:themeElements>
    <a:clrScheme name="Waters Brand Colors">
      <a:dk1>
        <a:srgbClr val="000000"/>
      </a:dk1>
      <a:lt1>
        <a:srgbClr val="FFFFFF"/>
      </a:lt1>
      <a:dk2>
        <a:srgbClr val="3377DD"/>
      </a:dk2>
      <a:lt2>
        <a:srgbClr val="888888"/>
      </a:lt2>
      <a:accent1>
        <a:srgbClr val="0077BB"/>
      </a:accent1>
      <a:accent2>
        <a:srgbClr val="EE7700"/>
      </a:accent2>
      <a:accent3>
        <a:srgbClr val="AAAA00"/>
      </a:accent3>
      <a:accent4>
        <a:srgbClr val="119988"/>
      </a:accent4>
      <a:accent5>
        <a:srgbClr val="993355"/>
      </a:accent5>
      <a:accent6>
        <a:srgbClr val="550088"/>
      </a:accent6>
      <a:hlink>
        <a:srgbClr val="006DAC"/>
      </a:hlink>
      <a:folHlink>
        <a:srgbClr val="4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74D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74D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Arial"/>
            <a:cs typeface="Arial"/>
          </a:defRPr>
        </a:defPPr>
      </a:lstStyle>
    </a:txDef>
  </a:objectDefaults>
  <a:extraClrSchemeLst>
    <a:extraClrScheme>
      <a:clrScheme name="Waters_PPT_template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11">
        <a:dk1>
          <a:srgbClr val="000000"/>
        </a:dk1>
        <a:lt1>
          <a:srgbClr val="FFFFFF"/>
        </a:lt1>
        <a:dk2>
          <a:srgbClr val="331E4C"/>
        </a:dk2>
        <a:lt2>
          <a:srgbClr val="808080"/>
        </a:lt2>
        <a:accent1>
          <a:srgbClr val="00628D"/>
        </a:accent1>
        <a:accent2>
          <a:srgbClr val="788000"/>
        </a:accent2>
        <a:accent3>
          <a:srgbClr val="FFFFFF"/>
        </a:accent3>
        <a:accent4>
          <a:srgbClr val="000000"/>
        </a:accent4>
        <a:accent5>
          <a:srgbClr val="AAB7C5"/>
        </a:accent5>
        <a:accent6>
          <a:srgbClr val="6C7300"/>
        </a:accent6>
        <a:hlink>
          <a:srgbClr val="3F1948"/>
        </a:hlink>
        <a:folHlink>
          <a:srgbClr val="A63F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12">
        <a:dk1>
          <a:srgbClr val="000000"/>
        </a:dk1>
        <a:lt1>
          <a:srgbClr val="FFFFFF"/>
        </a:lt1>
        <a:dk2>
          <a:srgbClr val="331E4C"/>
        </a:dk2>
        <a:lt2>
          <a:srgbClr val="808080"/>
        </a:lt2>
        <a:accent1>
          <a:srgbClr val="90B4E6"/>
        </a:accent1>
        <a:accent2>
          <a:srgbClr val="A7B400"/>
        </a:accent2>
        <a:accent3>
          <a:srgbClr val="FFFFFF"/>
        </a:accent3>
        <a:accent4>
          <a:srgbClr val="000000"/>
        </a:accent4>
        <a:accent5>
          <a:srgbClr val="C6D6F0"/>
        </a:accent5>
        <a:accent6>
          <a:srgbClr val="97A300"/>
        </a:accent6>
        <a:hlink>
          <a:srgbClr val="956DC5"/>
        </a:hlink>
        <a:folHlink>
          <a:srgbClr val="F9A35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 White Logo Template 2008 1">
        <a:dk1>
          <a:srgbClr val="000000"/>
        </a:dk1>
        <a:lt1>
          <a:srgbClr val="FFFFFF"/>
        </a:lt1>
        <a:dk2>
          <a:srgbClr val="4BACC6"/>
        </a:dk2>
        <a:lt2>
          <a:srgbClr val="B2B2B2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9BBB59"/>
        </a:hlink>
        <a:folHlink>
          <a:srgbClr val="8064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3" id="{ECD1FF48-24E7-0746-8A60-21775EC96B76}" vid="{9FE2F04D-0B95-1848-A53E-186638B866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493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MS PGothic</vt:lpstr>
      <vt:lpstr>Arial</vt:lpstr>
      <vt:lpstr>Courier New</vt:lpstr>
      <vt:lpstr>Verdana</vt:lpstr>
      <vt:lpstr>Wingdings 2</vt:lpstr>
      <vt:lpstr>2019 Waters standard 16-9</vt:lpstr>
      <vt:lpstr>Software Development Methodologies - Introduction</vt:lpstr>
      <vt:lpstr>Software Development Methodologies – All pretty similar</vt:lpstr>
      <vt:lpstr>Software Development Methodologies – Why bother?</vt:lpstr>
      <vt:lpstr>Software Development Methodologies - Waterfall</vt:lpstr>
      <vt:lpstr>Software Development Methodologies - Waterfall</vt:lpstr>
      <vt:lpstr>Software Development Methodologies - Waterfall</vt:lpstr>
      <vt:lpstr>Software Development Methodologies - Scrum</vt:lpstr>
      <vt:lpstr>Software Development Methodologies - Scrum</vt:lpstr>
      <vt:lpstr>Software Development Methodologies – Questions?</vt:lpstr>
      <vt:lpstr>Software Development Methodologies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Eatough</dc:creator>
  <cp:lastModifiedBy>David Eatough</cp:lastModifiedBy>
  <cp:revision>30</cp:revision>
  <dcterms:created xsi:type="dcterms:W3CDTF">2019-03-08T13:55:36Z</dcterms:created>
  <dcterms:modified xsi:type="dcterms:W3CDTF">2019-03-11T14:16:09Z</dcterms:modified>
</cp:coreProperties>
</file>