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7" r:id="rId3"/>
    <p:sldId id="269" r:id="rId4"/>
    <p:sldId id="271" r:id="rId5"/>
    <p:sldId id="274" r:id="rId6"/>
    <p:sldId id="273" r:id="rId7"/>
    <p:sldId id="276" r:id="rId8"/>
    <p:sldId id="275" r:id="rId9"/>
    <p:sldId id="277" r:id="rId10"/>
    <p:sldId id="278" r:id="rId11"/>
    <p:sldId id="27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0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8T16:31:54.6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0 572,'3'11,"0"-1,0 1,1-1,0 0,0 0,2 0,-1-1,1 1,0-1,1-1,0 1,0-1,1 0,0-1,1 0,5 4,19 21,-17-20,1 0,0-1,1 0,0-2,0 0,1-1,1-1,-1 0,1-2,0 0,0-2,0 0,1-1,-1-1,1-1,-1-1,1 0,2-2,129 8,418 11,-368-18,625 2,-531 22,-205-16,0 3,-1 5,40 12,201 26,-109-36,-1 10,98 28,-65 15,-241-65,0 1,0 1,-1 0,0 0,0 2,-1-1,0 2,0-1,0 1,-2 1,1 0,-1 0,0 1,-1 0,-1 1,4 5,-4-1,14 27,-20-43,-1 1,1-1,-1 1,0-1,1 0,-1 1,1-1,0 0,-1 1,1-1,-1 0,1 0,-1 1,1-1,0 0,-1 0,1 0,0 0,-1 0,1 0,-1 0,1 0,0 0,-1 0,1 0,0 0,-1-1,1 1,-1 0,1 0,-1-1,1 1,0 0,-1-1,1 1,-1 0,1-1,-1 1,0-1,1 1,-1-1,1 1,-1-1,0 1,0-1,1 0,-1 1,0-1,0 1,1-1,-1 0,0 1,0-1,0 1,0-1,0 0,0 1,0-1,0 0,0 1,-1-1,9-19,-6 6,1 1,1 0,0 0,1 0,1 1,0 0,0 0,1 0,1 1,0-1,0 2,1 0,1 0,0 0,0 1,0 1,1-1,1 2,-1 0,1 0,1 1,3-1,376-13,-73 5,-222 16,781 13,-27-3,-519-13,190 15,-243-3,101 14,-283-12,-1-4,1-5,41-6,-10 2,-82 0,0-2,0-1,-1-3,0-1,0-3,-1-1,0-2,-1-2,4-5,44-19,-51 25,-1-2,0-2,-2-1,0-2,-1-2,-2-1,5-5,-27 20,-1-1,0 0,0 0,-1-1,-1-1,0 0,0 0,-1 0,-1-1,-1-1,0 1,0-1,-2 0,0 0,0 0,-1-1,-1 1,-1-1,0-2,-18-195,13 195</inkml:trace>
  <inkml:trace contextRef="#ctx0" brushRef="#br0" timeOffset="5048.782">10492 815,'11'3,"0"1,0 0,0 0,-1 1,1 1,-1-1,0 2,-1 0,0 0,0 0,0 1,-1 1,0-1,-1 1,0 1,0-1,-1 1,0 0,-1 1,1 2,18 22,-16-21,1-1,0 0,1-1,1 0,0 0,0-1,1-1,0 0,1-1,0 0,1 0,0-2,10 5,36 5,2-3,0-3,0-2,1-3,0-2,0-4,45-5,10 3,835 1,-517-56,-249 25,506-70,-365 72,-308 30,3-2,1 1,-1 1,1 2,-1 0,1 1,-1 1,0 2,0 0,-1 1,0 2,0 0,-1 1,19 12,-8 2,-2 0,-1 2,-2 1,0 2,-2 0,-1 2,6 12,-23-32,-1 0,2-1,-1 0,1 0,1 0,0-1,0 0,1-1,0 0,0-1,1 0,0 0,0-1,3 1,-8-9,1 1,-1-1,0 0,0 0,0-1,0 0,-1 0,1 0,-1-1,0 0,0 0,0 0,0 0,-1-1,1 0,-1 0,0 0,-1 0,2-3,6-6,12-9,1 1,1 1,0 1,2 1,0 1,1 2,1 0,16-5,-22 10,5-5,0 2,2 1,-1 1,2 1,-1 2,1 1,1 2,-1 1,1 1,16 1,1369 5,-1092-47,156 33,-43-14,-228-8,-3-9,332-133,-530 171,1 1,-1-1,0 0,0-1,-1 0,0-1,0 0,0 0,-1 0,0-1,0 0,-1-1,0 1,0-1,-1 0,0-1,-1 1,0-1,-1 0,0 0,0 0,-1 0,0-1,-1 1,0 0,-1-1,0 1,-1-1,0 1,0-1,-1 1,-2-5,-6-28,6 25</inkml:trace>
  <inkml:trace contextRef="#ctx0" brushRef="#br0" timeOffset="9108.699">19569 748,'47'36,"68"133,-94-141,-15-20,-1 1,2 0,-1-1,1-1,1 1,-1-1,1 0,0-1,1 1,0-2,0 1,0-1,8 3,228 41,-167-30,1-3,0-4,1-3,64-2,190-11,-288-2,-1-1,0-3,0-1,-1-3,22-10,117-32,410-76,-86 128,643 3,-1142 1,0 1,0-1,0 1,-1 0,1 1,0 0,-1 0,1 0,-1 1,1 1,-1-1,0 1,-1 0,1 0,-1 1,1 0,-2 0,1 1,0 0,-1 0,0 0,-1 0,1 1,-1-1,0 1,-1 1,0-1,0 0,2 7,59 228,-57-217,0-36,0-40,-7 40,0 0,1 1,0-1,1 0,0 0,1 1,0-1,1 1,0 0,0 0,1 0,0 1,1-1,0 1,1 0,0 1,0 0,0 0,1 1,2-2,75-81,-75 85,-1 0,1 1,0 1,0-1,0 2,1-1,-1 1,1 1,-1 0,1 0,-1 1,1 1,0 0,-1 0,2 1,23 0,183-14,76-11,137 12,-263 13,203-2,-120-47,288-78,-339 90,-145 29,0-3,-1-2,0-3,42-17,31-11,-103 36,0 0,0-2,-1-1,0-1,0 0,-1-2,-1-1,0 0,0-2,-2 0,1-2,119-122,-128 126,0 0,-1 0,0-1,-1 0,-1-1,0 0,-1 0,0-1,-2 0,0 0,0 0,-2-1,0 1,-1-1,-1 0,0 0,-1-12,-1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8T16:33:54.60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371.07349"/>
      <inkml:brushProperty name="anchorY" value="-1332.32581"/>
      <inkml:brushProperty name="scaleFactor" value="0.5"/>
    </inkml:brush>
  </inkml:definitions>
  <inkml:trace contextRef="#ctx0" brushRef="#br0">375 0,'0'0,"0"4,0 28,0 13,0 17,0 4,0 3,0 1,0-4,-5-6,1-1,-5-4,-4-4,-3 2,2 2,2 4,-1 2,4-2,-3-3,2-8,2-3,3-2,-2-6,1-4,1-5,1 2,2 2,1-1,-4 3,0-2,1-2,1-2,0-2,2-2,0-1,1-1,0 4,0 4,0 1,0 4,0-3,0 4,0-3,0-3,0-2,0-2,0-2,0-2,0 0,0 4,0 1,0 3,5 0,-1-1,5 3,-1-2,0-1,-3-2,-1 2,2-5,0-1,-1 2,3 5,-1 0,-1-1,-2-1,-1-2,-1-2,-2-1,1 0,-2-1,1 0,0-1,0 1,-1 0,-3-9,-1-9,1-4</inkml:trace>
  <inkml:trace contextRef="#ctx0" brushRef="#br1" timeOffset="1297.77">0 2253,'0'0,"4"4,10 10,4 8,3 0,-2 6,5 0,-4 0,1 3,-2-1,-3-1,0-3,1-1,-4-1,2-1,1-5,1-5,2-4,6-18,5-7,1-11,4-7,-1-2,-3-2,2 2,-6 2,-3 9,-2-2,-1 3,-4 0,-1 1,0 0,-2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8T16:33:58.3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63.54364"/>
      <inkml:brushProperty name="anchorY" value="-2582.72852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808.52869"/>
      <inkml:brushProperty name="anchorY" value="-4201.78516"/>
      <inkml:brushProperty name="scaleFactor" value="0.5"/>
    </inkml:brush>
  </inkml:definitions>
  <inkml:trace contextRef="#ctx0" brushRef="#br0">353 0,'0'0,"0"4,0 14,0 9,0 9,0 5,0 7,0 7,0 9,0 4,0 3,0 0,0-1,-4-1,-5-5,0-1,0-6,3-3,2-4,-3 2,1 2,-3-1,0 3,-2 3,1-2,2-2,3 0,-3-1,1 1,2-1,1-7,2-7,1-6,0-1,1-4,0-2,1 2,-1 4,0 3,0 3,0 7,0 6,-4 1,-5 0,0-1,1-8,2-1,1-6,3 0,0 0,2 1,4 2,5 11,1 5,-2 6,-1 3,-2-2,2-9,-1-8,-1-9,3-11,-1-10</inkml:trace>
  <inkml:trace contextRef="#ctx0" brushRef="#br1" timeOffset="1335.552">0 2607,'0'0,"0"-4,5-1,-1 5,9 9,0 7,-1 4,1 2,7 7,-3-1,3 1,-5-2,1-1,-4-2,-3 0,1-6,2-5,3-5,2-7,3-4,-3-6,0-4,5-8,-3-4,5-1,-3-5,4 1,-1 1,5-3,-4 2,-1-4,-2-2,-4 2,-1 2,-5 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8T16:34:01.7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020.35846"/>
      <inkml:brushProperty name="anchorY" value="-5347.78418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24.32373"/>
      <inkml:brushProperty name="anchorY" value="-7242.58838"/>
      <inkml:brushProperty name="scaleFactor" value="0.5"/>
    </inkml:brush>
  </inkml:definitions>
  <inkml:trace contextRef="#ctx0" brushRef="#br0">309 0,'0'0,"0"4,0 19,0 17,0 13,0 10,0 9,0 11,0 11,0 7,0 10,0 3,0 6,0 1,0-6,0-6,0-12,0-10,0-12,0-8,0-12,0-12,0-8,0 2,0-4,0-3,0-2,0 6,0-1,0 3,0-2,0-3,0 2,0 2,-4-1,-1 1,1-2,0-2,-3 1,1-2,-4 3,1-2,2 3,2 2,1 2,3 8,0 1,1 1,0-4,-4-2,-1-4,1-5,0-4,2-4,0-1,1-3,0 1,1-1,1 0,-1 1,0-1,0 1,0 4,0 1,0 0,0-2,0 0,0-1,0-1,5-5,0 0,-1-5</inkml:trace>
  <inkml:trace contextRef="#ctx0" brushRef="#br1" timeOffset="1556.36">0 2805,'0'0,"4"0,5 5,0 3,4 1,-2 4,2-2,2 7,3-2,-3 1,-3 2,-4 0,2 2,-3 0,-2 1,3-4,-1 0,3-5,2 1,5 1,1-3,-2-6,-3-13,1-12,0-14,6-3,3-10,2 2,-5 3,4-3,0 3,-4 1,-1-1,0 0,-4 3,1-1,0 1,1-3,-2 4,-4 4,-3 3,-4 3,-2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2130426"/>
            <a:ext cx="12192000" cy="1470025"/>
          </a:xfrm>
        </p:spPr>
        <p:txBody>
          <a:bodyPr lIns="0" tIns="0" rIns="0" bIns="0" anchor="b" anchorCtr="0"/>
          <a:lstStyle>
            <a:lvl1pPr algn="ctr">
              <a:lnSpc>
                <a:spcPct val="110000"/>
              </a:lnSpc>
              <a:defRPr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0" y="3810000"/>
            <a:ext cx="12192000" cy="1295400"/>
          </a:xfrm>
        </p:spPr>
        <p:txBody>
          <a:bodyPr anchor="t" anchorCtr="0"/>
          <a:lstStyle>
            <a:lvl1pPr marL="0" indent="0" algn="ctr">
              <a:buFont typeface="Wingdings 2" pitchFamily="18" charset="2"/>
              <a:buNone/>
              <a:defRPr b="0" smtClean="0">
                <a:solidFill>
                  <a:srgbClr val="006DAC"/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0778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161737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77BB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98451" y="1338944"/>
            <a:ext cx="5486400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78875" indent="-228594">
              <a:defRPr sz="1867">
                <a:latin typeface="Arial"/>
                <a:cs typeface="Arial"/>
              </a:defRPr>
            </a:lvl2pPr>
            <a:lvl3pPr marL="529153" indent="-220128">
              <a:defRPr sz="1867">
                <a:latin typeface="Arial"/>
                <a:cs typeface="Arial"/>
              </a:defRPr>
            </a:lvl3pPr>
            <a:lvl4pPr marL="840296" indent="-230712">
              <a:defRPr sz="1867">
                <a:latin typeface="Arial"/>
                <a:cs typeface="Arial"/>
              </a:defRPr>
            </a:lvl4pPr>
            <a:lvl5pPr marL="1068891" indent="-228594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6268487" y="1338944"/>
            <a:ext cx="5675087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78875" indent="-228594">
              <a:defRPr sz="1867">
                <a:latin typeface="Arial"/>
                <a:cs typeface="Arial"/>
              </a:defRPr>
            </a:lvl2pPr>
            <a:lvl3pPr marL="510105" indent="-201079">
              <a:defRPr sz="1867">
                <a:latin typeface="Arial"/>
                <a:cs typeface="Arial"/>
              </a:defRPr>
            </a:lvl3pPr>
            <a:lvl4pPr marL="808546" indent="-198962">
              <a:defRPr sz="1867">
                <a:latin typeface="Arial"/>
                <a:cs typeface="Arial"/>
              </a:defRPr>
            </a:lvl4pPr>
            <a:lvl5pPr marL="1064657" indent="-228594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04800" y="4025791"/>
            <a:ext cx="11567885" cy="2560320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83108" indent="-218012">
              <a:defRPr sz="1867">
                <a:latin typeface="Arial"/>
                <a:cs typeface="Arial"/>
              </a:defRPr>
            </a:lvl2pPr>
            <a:lvl3pPr marL="524920" indent="-218012">
              <a:tabLst/>
              <a:defRPr sz="1867">
                <a:latin typeface="Arial"/>
                <a:cs typeface="Arial"/>
              </a:defRPr>
            </a:lvl3pPr>
            <a:lvl4pPr marL="836063" indent="-224361">
              <a:defRPr sz="1867">
                <a:latin typeface="Arial"/>
                <a:cs typeface="Arial"/>
              </a:defRPr>
            </a:lvl4pPr>
            <a:lvl5pPr marL="1056191" indent="-220128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746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ctr"/>
          <a:lstStyle>
            <a:lvl1pPr marL="0" indent="0" algn="ctr">
              <a:buNone/>
              <a:defRPr sz="3200" b="0">
                <a:solidFill>
                  <a:srgbClr val="006DAC"/>
                </a:solidFill>
                <a:effectLst/>
                <a:latin typeface="Arial"/>
                <a:cs typeface="Arial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829685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465955"/>
            <a:ext cx="11582400" cy="5029200"/>
          </a:xfrm>
        </p:spPr>
        <p:txBody>
          <a:bodyPr>
            <a:normAutofit/>
          </a:bodyPr>
          <a:lstStyle>
            <a:lvl1pPr marL="311143" marR="0" indent="-3111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Wingdings 2" pitchFamily="18" charset="2"/>
              <a:buChar char="¡"/>
              <a:tabLst/>
              <a:defRPr/>
            </a:lvl1pPr>
            <a:lvl2pPr marL="609585" marR="0" indent="-2984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Verdana" pitchFamily="34" charset="0"/>
              <a:buChar char="–"/>
              <a:tabLst/>
              <a:defRPr/>
            </a:lvl2pPr>
            <a:lvl3pPr marL="924961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0000"/>
              <a:buFont typeface="Courier New" pitchFamily="49" charset="0"/>
              <a:buChar char="o"/>
              <a:tabLst/>
              <a:defRPr/>
            </a:lvl3pPr>
            <a:lvl4pPr marL="1223403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baseline="0"/>
            </a:lvl4pPr>
            <a:lvl5pPr marL="1534546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185423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6DA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4865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197265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6DA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114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01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1326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448" y="1458325"/>
            <a:ext cx="5791200" cy="5029200"/>
          </a:xfrm>
        </p:spPr>
        <p:txBody>
          <a:bodyPr>
            <a:normAutofit/>
          </a:bodyPr>
          <a:lstStyle>
            <a:lvl1pPr marL="311143" marR="0" indent="-3111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sz="2400">
                <a:latin typeface="Arial"/>
                <a:cs typeface="Arial"/>
              </a:defRPr>
            </a:lvl1pPr>
            <a:lvl2pPr marL="609585" marR="0" indent="-2984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–"/>
              <a:tabLst/>
              <a:defRPr sz="2133">
                <a:latin typeface="Arial"/>
                <a:cs typeface="Arial"/>
              </a:defRPr>
            </a:lvl2pPr>
            <a:lvl3pPr marL="924961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urier New" pitchFamily="49" charset="0"/>
              <a:buChar char="o"/>
              <a:tabLst/>
              <a:defRPr sz="2133">
                <a:latin typeface="Arial"/>
                <a:cs typeface="Arial"/>
              </a:defRPr>
            </a:lvl3pPr>
            <a:lvl4pPr marL="1223403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2133">
                <a:latin typeface="Arial"/>
                <a:cs typeface="Arial"/>
              </a:defRPr>
            </a:lvl4pPr>
            <a:lvl5pPr marL="1534546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2133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8325"/>
            <a:ext cx="5791200" cy="5029200"/>
          </a:xfrm>
        </p:spPr>
        <p:txBody>
          <a:bodyPr>
            <a:normAutofit/>
          </a:bodyPr>
          <a:lstStyle>
            <a:lvl1pPr marL="311143" marR="0" indent="-3111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sz="2400">
                <a:latin typeface="Arial"/>
                <a:cs typeface="Arial"/>
              </a:defRPr>
            </a:lvl1pPr>
            <a:lvl2pPr marL="609585" marR="0" indent="-2984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–"/>
              <a:tabLst/>
              <a:defRPr sz="2133">
                <a:latin typeface="Arial"/>
                <a:cs typeface="Arial"/>
              </a:defRPr>
            </a:lvl2pPr>
            <a:lvl3pPr marL="924961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urier New" pitchFamily="49" charset="0"/>
              <a:buChar char="o"/>
              <a:tabLst/>
              <a:defRPr sz="2133">
                <a:latin typeface="Arial"/>
                <a:cs typeface="Arial"/>
              </a:defRPr>
            </a:lvl3pPr>
            <a:lvl4pPr marL="1223403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2133">
                <a:latin typeface="Arial"/>
                <a:cs typeface="Arial"/>
              </a:defRPr>
            </a:lvl4pPr>
            <a:lvl5pPr marL="1534546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2133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161737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0844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1_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31468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6DA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304800" y="4025031"/>
            <a:ext cx="11582400" cy="2560320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609585" indent="-311143">
              <a:defRPr sz="1867">
                <a:latin typeface="Arial"/>
                <a:cs typeface="Arial"/>
              </a:defRPr>
            </a:lvl2pPr>
            <a:lvl3pPr marL="840296" indent="-230712">
              <a:defRPr sz="1867">
                <a:latin typeface="Arial"/>
                <a:cs typeface="Arial"/>
              </a:defRPr>
            </a:lvl3pPr>
            <a:lvl4pPr marL="992693" indent="-232828">
              <a:defRPr sz="1867">
                <a:latin typeface="Arial"/>
                <a:cs typeface="Arial"/>
              </a:defRPr>
            </a:lvl4pPr>
            <a:lvl5pPr marL="1138738" indent="-230712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304800" y="1336764"/>
            <a:ext cx="11582400" cy="2560320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609585" indent="-311143">
              <a:defRPr sz="1867">
                <a:latin typeface="Arial"/>
                <a:cs typeface="Arial"/>
              </a:defRPr>
            </a:lvl2pPr>
            <a:lvl3pPr marL="840296" indent="-230712">
              <a:defRPr sz="1867">
                <a:latin typeface="Arial"/>
                <a:cs typeface="Arial"/>
              </a:defRPr>
            </a:lvl3pPr>
            <a:lvl4pPr marL="992693" indent="-232828">
              <a:defRPr sz="1867">
                <a:latin typeface="Arial"/>
                <a:cs typeface="Arial"/>
              </a:defRPr>
            </a:lvl4pPr>
            <a:lvl5pPr marL="1138738" indent="-230712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3398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Compariso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7600" y="1373155"/>
            <a:ext cx="5689600" cy="914400"/>
          </a:xfrm>
          <a:solidFill>
            <a:srgbClr val="0077BB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133" b="0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800" y="1373155"/>
            <a:ext cx="5689600" cy="914400"/>
          </a:xfrm>
          <a:solidFill>
            <a:srgbClr val="0077BB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133" b="0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304800" y="2287555"/>
            <a:ext cx="5689600" cy="4189445"/>
          </a:xfrm>
          <a:ln>
            <a:solidFill>
              <a:schemeClr val="tx1"/>
            </a:solidFill>
          </a:ln>
        </p:spPr>
        <p:txBody>
          <a:bodyPr/>
          <a:lstStyle>
            <a:lvl1pPr marL="304792" indent="-304792">
              <a:defRPr sz="2133">
                <a:latin typeface="Arial"/>
                <a:cs typeface="Arial"/>
              </a:defRPr>
            </a:lvl1pPr>
            <a:lvl2pPr marL="378875" indent="-230712">
              <a:defRPr sz="1867">
                <a:latin typeface="Arial"/>
                <a:cs typeface="Arial"/>
              </a:defRPr>
            </a:lvl2pPr>
            <a:lvl3pPr marL="529153" indent="-150280">
              <a:defRPr sz="1867">
                <a:latin typeface="Arial"/>
                <a:cs typeface="Arial"/>
              </a:defRPr>
            </a:lvl3pPr>
            <a:lvl4pPr marL="683667" indent="-150280">
              <a:defRPr sz="1867">
                <a:latin typeface="Arial"/>
                <a:cs typeface="Arial"/>
              </a:defRPr>
            </a:lvl4pPr>
            <a:lvl5pPr marL="836063" indent="-150280">
              <a:defRPr sz="1867">
                <a:latin typeface="Arial"/>
                <a:cs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186611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lang="en-US" sz="2667" b="0" dirty="0" smtClean="0">
                <a:solidFill>
                  <a:srgbClr val="0077BB"/>
                </a:solidFill>
                <a:effectLst/>
                <a:latin typeface="Arial"/>
                <a:ea typeface="MS PGothic" pitchFamily="34" charset="-128"/>
                <a:cs typeface="Arial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197600" y="2293357"/>
            <a:ext cx="5689600" cy="4183643"/>
          </a:xfrm>
          <a:ln>
            <a:solidFill>
              <a:schemeClr val="tx1"/>
            </a:solidFill>
          </a:ln>
        </p:spPr>
        <p:txBody>
          <a:bodyPr/>
          <a:lstStyle>
            <a:lvl1pPr marL="304792" indent="-304792">
              <a:defRPr sz="2133">
                <a:latin typeface="Arial"/>
                <a:cs typeface="Arial"/>
              </a:defRPr>
            </a:lvl1pPr>
            <a:lvl2pPr marL="378875" indent="-230712">
              <a:defRPr sz="1867">
                <a:latin typeface="Arial"/>
                <a:cs typeface="Arial"/>
              </a:defRPr>
            </a:lvl2pPr>
            <a:lvl3pPr marL="529153" indent="-150280">
              <a:defRPr sz="1867">
                <a:latin typeface="Arial"/>
                <a:cs typeface="Arial"/>
              </a:defRPr>
            </a:lvl3pPr>
            <a:lvl4pPr marL="683667" indent="-150280">
              <a:defRPr sz="1867">
                <a:latin typeface="Arial"/>
                <a:cs typeface="Arial"/>
              </a:defRPr>
            </a:lvl4pPr>
            <a:lvl5pPr marL="836063" indent="-150280">
              <a:defRPr sz="1867">
                <a:latin typeface="Arial"/>
                <a:cs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0308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81" y="149895"/>
            <a:ext cx="8839200" cy="1005840"/>
          </a:xfrm>
        </p:spPr>
        <p:txBody>
          <a:bodyPr/>
          <a:lstStyle>
            <a:lvl1pPr>
              <a:defRPr>
                <a:solidFill>
                  <a:srgbClr val="0077B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1" y="1338744"/>
            <a:ext cx="5486400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78875" indent="-228594">
              <a:defRPr sz="1867">
                <a:latin typeface="Arial"/>
                <a:cs typeface="Arial"/>
              </a:defRPr>
            </a:lvl2pPr>
            <a:lvl3pPr marL="529153" indent="-220128">
              <a:defRPr sz="1867">
                <a:latin typeface="Arial"/>
                <a:cs typeface="Arial"/>
              </a:defRPr>
            </a:lvl3pPr>
            <a:lvl4pPr marL="840296" indent="-230712">
              <a:defRPr sz="1867">
                <a:latin typeface="Arial"/>
                <a:cs typeface="Arial"/>
              </a:defRPr>
            </a:lvl4pPr>
            <a:lvl5pPr marL="1068891" indent="-228594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270845" y="1338744"/>
            <a:ext cx="5486400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83108" indent="-232828">
              <a:defRPr sz="1867">
                <a:latin typeface="Arial"/>
                <a:cs typeface="Arial"/>
              </a:defRPr>
            </a:lvl2pPr>
            <a:lvl3pPr marL="510105" indent="-205312">
              <a:defRPr sz="1867">
                <a:latin typeface="Arial"/>
                <a:cs typeface="Arial"/>
              </a:defRPr>
            </a:lvl3pPr>
            <a:lvl4pPr marL="808546" indent="-198962">
              <a:defRPr sz="1867">
                <a:latin typeface="Arial"/>
                <a:cs typeface="Arial"/>
              </a:defRPr>
            </a:lvl4pPr>
            <a:lvl5pPr marL="1062540" indent="-230712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304800" y="4038600"/>
            <a:ext cx="5486400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83108" indent="-232828">
              <a:defRPr sz="1867">
                <a:latin typeface="Arial"/>
                <a:cs typeface="Arial"/>
              </a:defRPr>
            </a:lvl2pPr>
            <a:lvl3pPr marL="529153" indent="-220128">
              <a:defRPr sz="1867">
                <a:latin typeface="Arial"/>
                <a:cs typeface="Arial"/>
              </a:defRPr>
            </a:lvl3pPr>
            <a:lvl4pPr marL="836063" indent="-226478">
              <a:defRPr sz="1867">
                <a:latin typeface="Arial"/>
                <a:cs typeface="Arial"/>
              </a:defRPr>
            </a:lvl4pPr>
            <a:lvl5pPr marL="1066773" indent="-230712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6277195" y="4038600"/>
            <a:ext cx="5486400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83108" indent="-232828">
              <a:defRPr sz="1867">
                <a:latin typeface="Arial"/>
                <a:cs typeface="Arial"/>
              </a:defRPr>
            </a:lvl2pPr>
            <a:lvl3pPr marL="510105" indent="-205312">
              <a:defRPr sz="1867">
                <a:latin typeface="Arial"/>
                <a:cs typeface="Arial"/>
              </a:defRPr>
            </a:lvl3pPr>
            <a:lvl4pPr marL="808546" indent="-205312">
              <a:defRPr sz="1867">
                <a:latin typeface="Arial"/>
                <a:cs typeface="Arial"/>
              </a:defRPr>
            </a:lvl4pPr>
            <a:lvl5pPr marL="1149322" indent="-230712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6432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73567" y="1506378"/>
            <a:ext cx="115824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64996" y="6613460"/>
            <a:ext cx="1620957" cy="23589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r" eaLnBrk="0" hangingPunct="0">
              <a:buFont typeface="Verdana" pitchFamily="34" charset="0"/>
              <a:buNone/>
            </a:pPr>
            <a:r>
              <a:rPr lang="en-US" sz="933" dirty="0">
                <a:solidFill>
                  <a:srgbClr val="000000"/>
                </a:solidFill>
              </a:rPr>
              <a:t>©2019 Waters Corporation</a:t>
            </a:r>
          </a:p>
        </p:txBody>
      </p:sp>
      <p:sp>
        <p:nvSpPr>
          <p:cNvPr id="1029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75684" y="177640"/>
            <a:ext cx="8839200" cy="100584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826197" y="6588060"/>
            <a:ext cx="365805" cy="23589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r" eaLnBrk="0" hangingPunct="0">
              <a:buFont typeface="Verdana" pitchFamily="34" charset="0"/>
              <a:buNone/>
            </a:pPr>
            <a:r>
              <a:rPr lang="en-US" sz="933">
                <a:solidFill>
                  <a:srgbClr val="000000"/>
                </a:solidFill>
              </a:rPr>
              <a:t> </a:t>
            </a:r>
            <a:fld id="{1DC86048-271D-4142-A41A-6A8CAD4046AD}" type="slidenum">
              <a:rPr lang="en-US" sz="933">
                <a:solidFill>
                  <a:srgbClr val="000000"/>
                </a:solidFill>
              </a:rPr>
              <a:pPr algn="r" eaLnBrk="0" hangingPunct="0">
                <a:buFont typeface="Verdana" pitchFamily="34" charset="0"/>
                <a:buNone/>
              </a:pPr>
              <a:t>‹#›</a:t>
            </a:fld>
            <a:endParaRPr lang="en-US" sz="933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7008" y="6578601"/>
            <a:ext cx="2119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COMPANY CONFIDENTIAL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405" y="561125"/>
            <a:ext cx="2404168" cy="5523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6C0B91D-A43E-E346-84AA-F67C642028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49787" y="1"/>
            <a:ext cx="10887456" cy="5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4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667" b="0">
          <a:solidFill>
            <a:schemeClr val="accent1"/>
          </a:solidFill>
          <a:effectLst/>
          <a:latin typeface="Arial"/>
          <a:ea typeface="MS PGothic" pitchFamily="34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11143" indent="-31114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 2" charset="2"/>
        <a:buChar char="¡"/>
        <a:defRPr sz="24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09585" indent="-29844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2133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924961" indent="-304792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Courier New" pitchFamily="49" charset="0"/>
        <a:buChar char="o"/>
        <a:defRPr sz="2133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223403" indent="-304792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133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534546" indent="-304792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133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lr>
          <a:srgbClr val="3374D4"/>
        </a:buClr>
        <a:buFont typeface="Arial" pitchFamily="34" charset="0"/>
        <a:buChar char="•"/>
        <a:defRPr sz="2400" baseline="0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lr>
          <a:srgbClr val="3374D4"/>
        </a:buClr>
        <a:buFont typeface="Arial" pitchFamily="34" charset="0"/>
        <a:buChar char="•"/>
        <a:defRPr sz="2400" baseline="0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None/>
        <a:defRPr sz="2400" baseline="0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None/>
        <a:defRPr sz="2667" baseline="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rscienceshow.com/2010/06/bring-us-your-burning-science-questions.html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through the other methodologies that are not scrum or waterfall (quickly)</a:t>
            </a:r>
          </a:p>
          <a:p>
            <a:r>
              <a:rPr lang="en-US" dirty="0"/>
              <a:t>Nike</a:t>
            </a:r>
          </a:p>
          <a:p>
            <a:r>
              <a:rPr lang="en-US" dirty="0"/>
              <a:t>Phased Waterfall</a:t>
            </a:r>
          </a:p>
          <a:p>
            <a:r>
              <a:rPr lang="en-US" dirty="0"/>
              <a:t>V Model</a:t>
            </a:r>
          </a:p>
          <a:p>
            <a:r>
              <a:rPr lang="en-US" dirty="0"/>
              <a:t>Spiral</a:t>
            </a:r>
          </a:p>
          <a:p>
            <a:r>
              <a:rPr lang="en-US" dirty="0"/>
              <a:t>RAD (Rapid Application Development)</a:t>
            </a:r>
          </a:p>
          <a:p>
            <a:r>
              <a:rPr lang="en-US" dirty="0"/>
              <a:t>DSDM (No idea)</a:t>
            </a:r>
          </a:p>
          <a:p>
            <a:r>
              <a:rPr lang="en-US" dirty="0"/>
              <a:t>RUP (Rational Unified Design)</a:t>
            </a:r>
          </a:p>
          <a:p>
            <a:r>
              <a:rPr lang="en-US" dirty="0"/>
              <a:t>Kanban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– The others</a:t>
            </a:r>
          </a:p>
        </p:txBody>
      </p:sp>
    </p:spTree>
    <p:extLst>
      <p:ext uri="{BB962C8B-B14F-4D97-AF65-F5344CB8AC3E}">
        <p14:creationId xmlns:p14="http://schemas.microsoft.com/office/powerpoint/2010/main" val="581264607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65955"/>
            <a:ext cx="7967965" cy="1682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Rational Unified Process (RUP)</a:t>
            </a:r>
          </a:p>
          <a:p>
            <a:r>
              <a:rPr lang="en-US" dirty="0"/>
              <a:t>Created by IBM (Rational Software Corp).</a:t>
            </a:r>
          </a:p>
          <a:p>
            <a:r>
              <a:rPr lang="en-US" dirty="0"/>
              <a:t>Based on UP!</a:t>
            </a:r>
          </a:p>
          <a:p>
            <a:r>
              <a:rPr lang="en-US" dirty="0"/>
              <a:t>Iterative framework</a:t>
            </a:r>
          </a:p>
          <a:p>
            <a:r>
              <a:rPr lang="en-US" dirty="0"/>
              <a:t>Uses UML (Unified Modeling Language)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RUP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928A-81C3-4A85-85AF-D03942023E88}"/>
              </a:ext>
            </a:extLst>
          </p:cNvPr>
          <p:cNvSpPr txBox="1"/>
          <p:nvPr/>
        </p:nvSpPr>
        <p:spPr>
          <a:xfrm>
            <a:off x="297099" y="3870500"/>
            <a:ext cx="367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Agile but with structure?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37A3-2563-4D0F-8F30-79F86006074E}"/>
              </a:ext>
            </a:extLst>
          </p:cNvPr>
          <p:cNvSpPr txBox="1"/>
          <p:nvPr/>
        </p:nvSpPr>
        <p:spPr>
          <a:xfrm>
            <a:off x="5647318" y="3869087"/>
            <a:ext cx="3122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Steep learning curve?</a:t>
            </a:r>
          </a:p>
        </p:txBody>
      </p:sp>
      <p:pic>
        <p:nvPicPr>
          <p:cNvPr id="6146" name="Picture 2" descr="Image result for RUP">
            <a:extLst>
              <a:ext uri="{FF2B5EF4-FFF2-40B4-BE49-F238E27FC236}">
                <a16:creationId xmlns:a16="http://schemas.microsoft.com/office/drawing/2014/main" id="{7A500129-73BF-487C-B6EE-DC3D40A81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057" y="1064885"/>
            <a:ext cx="3241516" cy="20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UML">
            <a:extLst>
              <a:ext uri="{FF2B5EF4-FFF2-40B4-BE49-F238E27FC236}">
                <a16:creationId xmlns:a16="http://schemas.microsoft.com/office/drawing/2014/main" id="{3C26B0C3-64DE-412E-93E6-01D385AA7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834" y="3417377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UML">
            <a:extLst>
              <a:ext uri="{FF2B5EF4-FFF2-40B4-BE49-F238E27FC236}">
                <a16:creationId xmlns:a16="http://schemas.microsoft.com/office/drawing/2014/main" id="{7CAD977B-DF63-4555-91DC-59AC62319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65" y="4620082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724292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65955"/>
            <a:ext cx="10027352" cy="215188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Means “signboard” in Japanese? </a:t>
            </a:r>
          </a:p>
          <a:p>
            <a:r>
              <a:rPr lang="en-US" dirty="0"/>
              <a:t>Based on Lean manufacturing system in Toyota? Focus on eliminating waste.</a:t>
            </a:r>
          </a:p>
          <a:p>
            <a:r>
              <a:rPr lang="en-US" dirty="0"/>
              <a:t>Agile with “work in progress” limits</a:t>
            </a:r>
          </a:p>
          <a:p>
            <a:r>
              <a:rPr lang="en-US" dirty="0"/>
              <a:t>Aim to get high through put (easy to spot points at which bottlenecks occur)</a:t>
            </a:r>
          </a:p>
          <a:p>
            <a:r>
              <a:rPr lang="en-US" dirty="0"/>
              <a:t>Can be combined with scrum in “</a:t>
            </a:r>
            <a:r>
              <a:rPr lang="en-US" dirty="0" err="1"/>
              <a:t>Scrumban</a:t>
            </a:r>
            <a:r>
              <a:rPr lang="en-US" dirty="0"/>
              <a:t>” mash up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Kanban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928A-81C3-4A85-85AF-D03942023E88}"/>
              </a:ext>
            </a:extLst>
          </p:cNvPr>
          <p:cNvSpPr txBox="1"/>
          <p:nvPr/>
        </p:nvSpPr>
        <p:spPr>
          <a:xfrm>
            <a:off x="174171" y="3986283"/>
            <a:ext cx="250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Its great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37A3-2563-4D0F-8F30-79F86006074E}"/>
              </a:ext>
            </a:extLst>
          </p:cNvPr>
          <p:cNvSpPr txBox="1"/>
          <p:nvPr/>
        </p:nvSpPr>
        <p:spPr>
          <a:xfrm>
            <a:off x="4472418" y="3986283"/>
            <a:ext cx="1492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None*</a:t>
            </a:r>
          </a:p>
        </p:txBody>
      </p:sp>
      <p:pic>
        <p:nvPicPr>
          <p:cNvPr id="7172" name="Picture 4" descr="Image result for kanban">
            <a:extLst>
              <a:ext uri="{FF2B5EF4-FFF2-40B4-BE49-F238E27FC236}">
                <a16:creationId xmlns:a16="http://schemas.microsoft.com/office/drawing/2014/main" id="{86E172AC-E081-4364-A03C-EF32A4EC5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907" y="3709284"/>
            <a:ext cx="3619721" cy="207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B5DDD0-5E63-4849-9151-36D36BD30149}"/>
              </a:ext>
            </a:extLst>
          </p:cNvPr>
          <p:cNvSpPr txBox="1"/>
          <p:nvPr/>
        </p:nvSpPr>
        <p:spPr>
          <a:xfrm>
            <a:off x="659956" y="6031064"/>
            <a:ext cx="482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*See disclaimer at start</a:t>
            </a:r>
          </a:p>
        </p:txBody>
      </p:sp>
    </p:spTree>
    <p:extLst>
      <p:ext uri="{BB962C8B-B14F-4D97-AF65-F5344CB8AC3E}">
        <p14:creationId xmlns:p14="http://schemas.microsoft.com/office/powerpoint/2010/main" val="2895376011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Questions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F6BA887-49B2-4DE5-9242-3A501A3EC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68725" y="1782763"/>
            <a:ext cx="3610085" cy="361008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D72B42-36A4-45D9-BD53-4AD303F08F16}"/>
              </a:ext>
            </a:extLst>
          </p:cNvPr>
          <p:cNvSpPr txBox="1"/>
          <p:nvPr/>
        </p:nvSpPr>
        <p:spPr>
          <a:xfrm>
            <a:off x="564543" y="5615016"/>
            <a:ext cx="6702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/>
                <a:cs typeface="Arial"/>
              </a:rPr>
              <a:t>Q1 – What about TDD and DevOps? Are they methodologies or just part of good Agile practice?</a:t>
            </a:r>
          </a:p>
          <a:p>
            <a:r>
              <a:rPr lang="en-GB" sz="1400" dirty="0">
                <a:latin typeface="Arial"/>
                <a:cs typeface="Arial"/>
              </a:rPr>
              <a:t>Q2 – What about </a:t>
            </a:r>
            <a:r>
              <a:rPr lang="en-GB" sz="1400" dirty="0" err="1">
                <a:latin typeface="Arial"/>
                <a:cs typeface="Arial"/>
              </a:rPr>
              <a:t>SAFe</a:t>
            </a:r>
            <a:r>
              <a:rPr lang="en-GB" sz="1400" dirty="0">
                <a:latin typeface="Arial"/>
                <a:cs typeface="Arial"/>
              </a:rPr>
              <a:t> and </a:t>
            </a:r>
            <a:r>
              <a:rPr lang="en-GB" sz="1400" dirty="0" err="1">
                <a:latin typeface="Arial"/>
                <a:cs typeface="Arial"/>
              </a:rPr>
              <a:t>LeSS</a:t>
            </a:r>
            <a:r>
              <a:rPr lang="en-GB" sz="1400" dirty="0">
                <a:latin typeface="Arial"/>
                <a:cs typeface="Arial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983249371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</a:t>
            </a:r>
          </a:p>
        </p:txBody>
      </p:sp>
    </p:spTree>
    <p:extLst>
      <p:ext uri="{BB962C8B-B14F-4D97-AF65-F5344CB8AC3E}">
        <p14:creationId xmlns:p14="http://schemas.microsoft.com/office/powerpoint/2010/main" val="28734888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65955"/>
            <a:ext cx="11582400" cy="1173878"/>
          </a:xfrm>
        </p:spPr>
        <p:txBody>
          <a:bodyPr/>
          <a:lstStyle/>
          <a:p>
            <a:r>
              <a:rPr lang="en-US" dirty="0"/>
              <a:t>The “Just do it” approach. </a:t>
            </a:r>
          </a:p>
          <a:p>
            <a:r>
              <a:rPr lang="en-US" dirty="0"/>
              <a:t>Sit down, scribble a design on a scrap paper, start </a:t>
            </a:r>
            <a:r>
              <a:rPr lang="en-US" dirty="0" err="1"/>
              <a:t>coding+testing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– Nike*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ECEA4-4B8B-4962-9607-AFF43C59E3A5}"/>
              </a:ext>
            </a:extLst>
          </p:cNvPr>
          <p:cNvSpPr txBox="1"/>
          <p:nvPr/>
        </p:nvSpPr>
        <p:spPr>
          <a:xfrm>
            <a:off x="333953" y="2639833"/>
            <a:ext cx="500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Can be very efficient in some circumstances e.g. simple well understood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6D36C-BE73-4916-8F2B-E8D5CFEA3835}"/>
              </a:ext>
            </a:extLst>
          </p:cNvPr>
          <p:cNvSpPr txBox="1"/>
          <p:nvPr/>
        </p:nvSpPr>
        <p:spPr>
          <a:xfrm>
            <a:off x="6354415" y="2652897"/>
            <a:ext cx="5001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Only works for very small team (e.g. 1 maybe 2 people)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The team members still need to cover all the main roles (customer, SME, BA, dev and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Does not work with complex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Does not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Quality not ensured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D17AB-0F7C-45A1-8621-829876B80E2B}"/>
              </a:ext>
            </a:extLst>
          </p:cNvPr>
          <p:cNvSpPr txBox="1"/>
          <p:nvPr/>
        </p:nvSpPr>
        <p:spPr>
          <a:xfrm>
            <a:off x="516833" y="5951551"/>
            <a:ext cx="91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/>
                <a:cs typeface="Arial"/>
              </a:rPr>
              <a:t>*I just made this methodology up. Do not quote it in an exam!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1A42F6E-22CF-4BCD-AAFC-AD6170610DCA}"/>
              </a:ext>
            </a:extLst>
          </p:cNvPr>
          <p:cNvCxnSpPr/>
          <p:nvPr/>
        </p:nvCxnSpPr>
        <p:spPr bwMode="auto">
          <a:xfrm rot="10800000" flipV="1">
            <a:off x="3371354" y="3429000"/>
            <a:ext cx="2724647" cy="2216426"/>
          </a:xfrm>
          <a:prstGeom prst="bentConnector3">
            <a:avLst/>
          </a:prstGeom>
          <a:solidFill>
            <a:srgbClr val="3374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25396114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– Phased Waterfall*</a:t>
            </a:r>
          </a:p>
        </p:txBody>
      </p:sp>
      <p:pic>
        <p:nvPicPr>
          <p:cNvPr id="4" name="Picture 4" descr="Image result for waterfall methodology">
            <a:extLst>
              <a:ext uri="{FF2B5EF4-FFF2-40B4-BE49-F238E27FC236}">
                <a16:creationId xmlns:a16="http://schemas.microsoft.com/office/drawing/2014/main" id="{02D56DE0-3A39-4298-BB6E-5D27CEFE8B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2" y="3790274"/>
            <a:ext cx="32004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waterfall methodology">
            <a:extLst>
              <a:ext uri="{FF2B5EF4-FFF2-40B4-BE49-F238E27FC236}">
                <a16:creationId xmlns:a16="http://schemas.microsoft.com/office/drawing/2014/main" id="{76AFCD68-742B-47AB-86CE-7D8462976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3790274"/>
            <a:ext cx="3006484" cy="13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waterfall methodology">
            <a:extLst>
              <a:ext uri="{FF2B5EF4-FFF2-40B4-BE49-F238E27FC236}">
                <a16:creationId xmlns:a16="http://schemas.microsoft.com/office/drawing/2014/main" id="{924D4892-E94C-4A56-87A9-3B67DE251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491" y="3790274"/>
            <a:ext cx="3006484" cy="13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077F51-DF71-4FD6-85D8-C74D098A6D15}"/>
              </a:ext>
            </a:extLst>
          </p:cNvPr>
          <p:cNvSpPr txBox="1"/>
          <p:nvPr/>
        </p:nvSpPr>
        <p:spPr>
          <a:xfrm>
            <a:off x="652007" y="1638976"/>
            <a:ext cx="10106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In real life the PM normally says to customer “we can not deliver all functionality that in that time”. So she then proposes delivering bits of it in phases over a longer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Each phase may be a 3-6 months. It’s almost iterative, but not Agile!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F0E0EF-59F3-479F-853A-54A940804E52}"/>
                  </a:ext>
                </a:extLst>
              </p14:cNvPr>
              <p14:cNvContentPartPr/>
              <p14:nvPr/>
            </p14:nvContentPartPr>
            <p14:xfrm>
              <a:off x="826732" y="5073762"/>
              <a:ext cx="9971640" cy="515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F0E0EF-59F3-479F-853A-54A940804E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7732" y="5064762"/>
                <a:ext cx="9989279" cy="532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06F195-AB92-4FB9-88FC-2542C94843B2}"/>
              </a:ext>
            </a:extLst>
          </p:cNvPr>
          <p:cNvSpPr txBox="1"/>
          <p:nvPr/>
        </p:nvSpPr>
        <p:spPr>
          <a:xfrm>
            <a:off x="1979873" y="5522180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Phase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2777F-DE79-4EE0-839D-DAF3C8E98193}"/>
              </a:ext>
            </a:extLst>
          </p:cNvPr>
          <p:cNvSpPr txBox="1"/>
          <p:nvPr/>
        </p:nvSpPr>
        <p:spPr>
          <a:xfrm>
            <a:off x="5705061" y="5555551"/>
            <a:ext cx="114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Phase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50B0C2-E788-4E56-B310-52531292F83E}"/>
              </a:ext>
            </a:extLst>
          </p:cNvPr>
          <p:cNvSpPr txBox="1"/>
          <p:nvPr/>
        </p:nvSpPr>
        <p:spPr>
          <a:xfrm>
            <a:off x="8836551" y="5522180"/>
            <a:ext cx="137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Phase 3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00916C6-C96B-42E7-AD77-ED8544D192F3}"/>
                  </a:ext>
                </a:extLst>
              </p14:cNvPr>
              <p14:cNvContentPartPr/>
              <p14:nvPr/>
            </p14:nvContentPartPr>
            <p14:xfrm>
              <a:off x="3442852" y="3617562"/>
              <a:ext cx="239760" cy="945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00916C6-C96B-42E7-AD77-ED8544D192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4852" y="3599562"/>
                <a:ext cx="27540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FF5309D-D7B7-474E-8C23-ADDE61AC8A77}"/>
                  </a:ext>
                </a:extLst>
              </p14:cNvPr>
              <p14:cNvContentPartPr/>
              <p14:nvPr/>
            </p14:nvContentPartPr>
            <p14:xfrm>
              <a:off x="6830092" y="3442602"/>
              <a:ext cx="201600" cy="1041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FF5309D-D7B7-474E-8C23-ADDE61AC8A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2092" y="3424608"/>
                <a:ext cx="237240" cy="1076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CCC22EA-9981-4F9A-954E-B8B59D6905BF}"/>
                  </a:ext>
                </a:extLst>
              </p14:cNvPr>
              <p14:cNvContentPartPr/>
              <p14:nvPr/>
            </p14:nvContentPartPr>
            <p14:xfrm>
              <a:off x="10129852" y="3426762"/>
              <a:ext cx="207720" cy="1139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CCC22EA-9981-4F9A-954E-B8B59D6905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11852" y="3408762"/>
                <a:ext cx="243360" cy="11754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9D625CA-07AF-4179-8BB2-E2B4E1A07FA6}"/>
              </a:ext>
            </a:extLst>
          </p:cNvPr>
          <p:cNvSpPr txBox="1"/>
          <p:nvPr/>
        </p:nvSpPr>
        <p:spPr>
          <a:xfrm>
            <a:off x="5661328" y="299366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Arial"/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A9FF46-D2AA-40A4-B15C-A48F50CB1443}"/>
              </a:ext>
            </a:extLst>
          </p:cNvPr>
          <p:cNvSpPr txBox="1"/>
          <p:nvPr/>
        </p:nvSpPr>
        <p:spPr>
          <a:xfrm>
            <a:off x="2909287" y="3032549"/>
            <a:ext cx="151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Deliver and get feedback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D044DA-FFBA-4798-A445-B002C5072A45}"/>
              </a:ext>
            </a:extLst>
          </p:cNvPr>
          <p:cNvSpPr txBox="1"/>
          <p:nvPr/>
        </p:nvSpPr>
        <p:spPr>
          <a:xfrm>
            <a:off x="6266434" y="2809988"/>
            <a:ext cx="151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Deliver and get feedback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04E37-96FA-4255-84EE-47A5C492DFD7}"/>
              </a:ext>
            </a:extLst>
          </p:cNvPr>
          <p:cNvSpPr txBox="1"/>
          <p:nvPr/>
        </p:nvSpPr>
        <p:spPr>
          <a:xfrm>
            <a:off x="9524339" y="2779186"/>
            <a:ext cx="151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Deliver and get feedback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899E1-9CE8-4437-9663-2C0650B61FDC}"/>
              </a:ext>
            </a:extLst>
          </p:cNvPr>
          <p:cNvSpPr txBox="1"/>
          <p:nvPr/>
        </p:nvSpPr>
        <p:spPr>
          <a:xfrm>
            <a:off x="652006" y="6080465"/>
            <a:ext cx="1095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/>
                <a:cs typeface="Arial"/>
              </a:rPr>
              <a:t>*This is a real methodology that is used in the real world, but may not be well documented, or in your exam.</a:t>
            </a:r>
          </a:p>
        </p:txBody>
      </p:sp>
    </p:spTree>
    <p:extLst>
      <p:ext uri="{BB962C8B-B14F-4D97-AF65-F5344CB8AC3E}">
        <p14:creationId xmlns:p14="http://schemas.microsoft.com/office/powerpoint/2010/main" val="77981726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– Phased Waterfall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928A-81C3-4A85-85AF-D03942023E88}"/>
              </a:ext>
            </a:extLst>
          </p:cNvPr>
          <p:cNvSpPr txBox="1"/>
          <p:nvPr/>
        </p:nvSpPr>
        <p:spPr>
          <a:xfrm>
            <a:off x="384563" y="1411558"/>
            <a:ext cx="4704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/>
                <a:cs typeface="Arial"/>
              </a:rPr>
              <a:t>Allows testing and customer feedback at the end of each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/>
                <a:cs typeface="Arial"/>
              </a:rPr>
              <a:t>All the other pros of waterfall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37A3-2563-4D0F-8F30-79F86006074E}"/>
              </a:ext>
            </a:extLst>
          </p:cNvPr>
          <p:cNvSpPr txBox="1"/>
          <p:nvPr/>
        </p:nvSpPr>
        <p:spPr>
          <a:xfrm>
            <a:off x="5596013" y="1357887"/>
            <a:ext cx="52734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rial"/>
                <a:cs typeface="Arial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/>
                <a:cs typeface="Arial"/>
              </a:rPr>
              <a:t>Still significant upfront analysis and design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/>
                <a:cs typeface="Arial"/>
              </a:rPr>
              <a:t>The team can end up supporting, fixing defects, and maintaining the previous phase instead of developing the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/>
                <a:cs typeface="Arial"/>
              </a:rPr>
              <a:t>The feedback and defects are rarely included in the PMs plan. Runs over schedule.</a:t>
            </a:r>
          </a:p>
        </p:txBody>
      </p:sp>
    </p:spTree>
    <p:extLst>
      <p:ext uri="{BB962C8B-B14F-4D97-AF65-F5344CB8AC3E}">
        <p14:creationId xmlns:p14="http://schemas.microsoft.com/office/powerpoint/2010/main" val="117518489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 model">
            <a:extLst>
              <a:ext uri="{FF2B5EF4-FFF2-40B4-BE49-F238E27FC236}">
                <a16:creationId xmlns:a16="http://schemas.microsoft.com/office/drawing/2014/main" id="{C3E4069E-6AC9-40E2-95DD-97900F73EB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563" y="1471930"/>
            <a:ext cx="4907984" cy="3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– V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602EB-5A5F-416F-A870-E5303F6DF031}"/>
              </a:ext>
            </a:extLst>
          </p:cNvPr>
          <p:cNvSpPr txBox="1"/>
          <p:nvPr/>
        </p:nvSpPr>
        <p:spPr>
          <a:xfrm>
            <a:off x="333955" y="1407381"/>
            <a:ext cx="6241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A weakness of waterfall is that the last stage in any sequential process tends to get squeezed when time is short (always), i.e. testing.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V model based on Waterfall but with focus on testing (don’t leave thinking about it until last)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Write the relevant test spec at each stage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The start of the TDD tests first approach?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Not Agile and not iterative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CE3E1-A07C-4827-BB04-BF9F2720B870}"/>
              </a:ext>
            </a:extLst>
          </p:cNvPr>
          <p:cNvSpPr txBox="1"/>
          <p:nvPr/>
        </p:nvSpPr>
        <p:spPr>
          <a:xfrm>
            <a:off x="333955" y="3683729"/>
            <a:ext cx="3466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Focus on testing improves 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43B19-E47A-433B-8696-24D246EA2F79}"/>
              </a:ext>
            </a:extLst>
          </p:cNvPr>
          <p:cNvSpPr txBox="1"/>
          <p:nvPr/>
        </p:nvSpPr>
        <p:spPr>
          <a:xfrm>
            <a:off x="3690981" y="3683729"/>
            <a:ext cx="3107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Test still not run until coding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No feedback from failed tests or customer until late in the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9E818-E32A-44AA-B776-2DABBC4C8FB9}"/>
              </a:ext>
            </a:extLst>
          </p:cNvPr>
          <p:cNvSpPr txBox="1"/>
          <p:nvPr/>
        </p:nvSpPr>
        <p:spPr>
          <a:xfrm>
            <a:off x="437320" y="6062869"/>
            <a:ext cx="768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Aka – Validation Model or Verification Model </a:t>
            </a:r>
          </a:p>
        </p:txBody>
      </p:sp>
    </p:spTree>
    <p:extLst>
      <p:ext uri="{BB962C8B-B14F-4D97-AF65-F5344CB8AC3E}">
        <p14:creationId xmlns:p14="http://schemas.microsoft.com/office/powerpoint/2010/main" val="3017149964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65954"/>
            <a:ext cx="7021759" cy="27164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the </a:t>
            </a:r>
            <a:r>
              <a:rPr lang="en-US" b="1" dirty="0"/>
              <a:t>risk</a:t>
            </a:r>
            <a:r>
              <a:rPr lang="en-US" dirty="0"/>
              <a:t> </a:t>
            </a:r>
            <a:r>
              <a:rPr lang="en-US" b="1" dirty="0"/>
              <a:t>pattern</a:t>
            </a:r>
            <a:r>
              <a:rPr lang="en-US" dirty="0"/>
              <a:t> of a project to decide what model to actually use (could use waterfall during the build quadrant)</a:t>
            </a:r>
          </a:p>
          <a:p>
            <a:r>
              <a:rPr lang="en-US" dirty="0"/>
              <a:t>Each loop produces a product with increasing scope/completeness?</a:t>
            </a:r>
          </a:p>
          <a:p>
            <a:r>
              <a:rPr lang="en-US" dirty="0"/>
              <a:t>Use for risky, complex, ill defined projects?</a:t>
            </a:r>
          </a:p>
          <a:p>
            <a:r>
              <a:rPr lang="en-US" dirty="0"/>
              <a:t>Potentially both sequential and incremental?</a:t>
            </a:r>
          </a:p>
          <a:p>
            <a:r>
              <a:rPr lang="en-US" dirty="0"/>
              <a:t>Is iterative but not Agile?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Spiral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928A-81C3-4A85-85AF-D03942023E88}"/>
              </a:ext>
            </a:extLst>
          </p:cNvPr>
          <p:cNvSpPr txBox="1"/>
          <p:nvPr/>
        </p:nvSpPr>
        <p:spPr>
          <a:xfrm>
            <a:off x="185781" y="4600031"/>
            <a:ext cx="3479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User sees product and can give feedback after each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Risky parts done early?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37A3-2563-4D0F-8F30-79F86006074E}"/>
              </a:ext>
            </a:extLst>
          </p:cNvPr>
          <p:cNvSpPr txBox="1"/>
          <p:nvPr/>
        </p:nvSpPr>
        <p:spPr>
          <a:xfrm>
            <a:off x="3717873" y="4600031"/>
            <a:ext cx="325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Complex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Complex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Lots of docs</a:t>
            </a:r>
          </a:p>
        </p:txBody>
      </p:sp>
      <p:pic>
        <p:nvPicPr>
          <p:cNvPr id="2054" name="Picture 6" descr="Image result for spiral software model">
            <a:extLst>
              <a:ext uri="{FF2B5EF4-FFF2-40B4-BE49-F238E27FC236}">
                <a16:creationId xmlns:a16="http://schemas.microsoft.com/office/drawing/2014/main" id="{CA35486B-F465-4A18-9E36-559A2256B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155" y="1768963"/>
            <a:ext cx="4213103" cy="388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788C62-FDF4-41DA-81FA-EA80F87F4278}"/>
              </a:ext>
            </a:extLst>
          </p:cNvPr>
          <p:cNvSpPr txBox="1"/>
          <p:nvPr/>
        </p:nvSpPr>
        <p:spPr>
          <a:xfrm>
            <a:off x="10204173" y="1768963"/>
            <a:ext cx="19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Identification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D33A8-8F9F-4A10-9D32-C843B7DF7899}"/>
              </a:ext>
            </a:extLst>
          </p:cNvPr>
          <p:cNvSpPr txBox="1"/>
          <p:nvPr/>
        </p:nvSpPr>
        <p:spPr>
          <a:xfrm>
            <a:off x="7474155" y="17689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1D10A-B82B-4A0A-B42D-EB7366B90F6C}"/>
              </a:ext>
            </a:extLst>
          </p:cNvPr>
          <p:cNvSpPr txBox="1"/>
          <p:nvPr/>
        </p:nvSpPr>
        <p:spPr>
          <a:xfrm>
            <a:off x="10956897" y="52878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Build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DF987-F52E-4AF6-8BC6-23CA00F08B74}"/>
              </a:ext>
            </a:extLst>
          </p:cNvPr>
          <p:cNvSpPr txBox="1"/>
          <p:nvPr/>
        </p:nvSpPr>
        <p:spPr>
          <a:xfrm>
            <a:off x="7529269" y="5010820"/>
            <a:ext cx="205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Evaluate/analysis risk</a:t>
            </a:r>
          </a:p>
        </p:txBody>
      </p:sp>
      <p:pic>
        <p:nvPicPr>
          <p:cNvPr id="2060" name="Picture 12" descr="Image result for spiral">
            <a:extLst>
              <a:ext uri="{FF2B5EF4-FFF2-40B4-BE49-F238E27FC236}">
                <a16:creationId xmlns:a16="http://schemas.microsoft.com/office/drawing/2014/main" id="{1E57C6CB-0281-4173-96CB-48D48B7B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69" y="487572"/>
            <a:ext cx="1934982" cy="108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58600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65955"/>
            <a:ext cx="8850810" cy="1682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Rapid Application Development (RAD). Is really a group of adaptive/agile methods (Spiral is RAD!)</a:t>
            </a:r>
          </a:p>
          <a:p>
            <a:r>
              <a:rPr lang="en-US" dirty="0"/>
              <a:t>Often driven by UI requirements (RAD tools) </a:t>
            </a:r>
          </a:p>
          <a:p>
            <a:r>
              <a:rPr lang="en-US" dirty="0"/>
              <a:t>Early prototyping?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RAD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928A-81C3-4A85-85AF-D03942023E88}"/>
              </a:ext>
            </a:extLst>
          </p:cNvPr>
          <p:cNvSpPr txBox="1"/>
          <p:nvPr/>
        </p:nvSpPr>
        <p:spPr>
          <a:xfrm>
            <a:off x="185781" y="3343725"/>
            <a:ext cx="3813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Fast user feed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Better quality?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Risk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37A3-2563-4D0F-8F30-79F86006074E}"/>
              </a:ext>
            </a:extLst>
          </p:cNvPr>
          <p:cNvSpPr txBox="1"/>
          <p:nvPr/>
        </p:nvSpPr>
        <p:spPr>
          <a:xfrm>
            <a:off x="4128619" y="3423409"/>
            <a:ext cx="4792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Cons*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Needs commitment from key resources (customers/experts/etc)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Less (management?)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Poor design? Hack and test?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Poor scalability</a:t>
            </a:r>
          </a:p>
        </p:txBody>
      </p:sp>
      <p:pic>
        <p:nvPicPr>
          <p:cNvPr id="3074" name="Picture 2" descr="Image result for rad skateboard">
            <a:extLst>
              <a:ext uri="{FF2B5EF4-FFF2-40B4-BE49-F238E27FC236}">
                <a16:creationId xmlns:a16="http://schemas.microsoft.com/office/drawing/2014/main" id="{D49A595E-3A56-4912-BAA7-3B6F3A673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825" y="1191263"/>
            <a:ext cx="2802548" cy="280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17D45C-7E36-4ACB-92BA-3EADCC20BEC6}"/>
              </a:ext>
            </a:extLst>
          </p:cNvPr>
          <p:cNvSpPr txBox="1"/>
          <p:nvPr/>
        </p:nvSpPr>
        <p:spPr>
          <a:xfrm>
            <a:off x="365760" y="5927698"/>
            <a:ext cx="8142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/>
                <a:cs typeface="Arial"/>
              </a:rPr>
              <a:t>*All classic adaptive/agile problems, skater dudes</a:t>
            </a:r>
          </a:p>
        </p:txBody>
      </p:sp>
    </p:spTree>
    <p:extLst>
      <p:ext uri="{BB962C8B-B14F-4D97-AF65-F5344CB8AC3E}">
        <p14:creationId xmlns:p14="http://schemas.microsoft.com/office/powerpoint/2010/main" val="392056821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65955"/>
            <a:ext cx="7952062" cy="1682762"/>
          </a:xfrm>
        </p:spPr>
        <p:txBody>
          <a:bodyPr>
            <a:normAutofit fontScale="92500"/>
          </a:bodyPr>
          <a:lstStyle/>
          <a:p>
            <a:r>
              <a:rPr lang="en-US" dirty="0"/>
              <a:t>Dynamic system development method (DSDM)</a:t>
            </a:r>
          </a:p>
          <a:p>
            <a:r>
              <a:rPr lang="en-US" dirty="0"/>
              <a:t>RAD with more discipline?</a:t>
            </a:r>
          </a:p>
          <a:p>
            <a:r>
              <a:rPr lang="en-US" dirty="0" err="1"/>
              <a:t>MoSCoW</a:t>
            </a:r>
            <a:r>
              <a:rPr lang="en-US" dirty="0"/>
              <a:t> requirement prioritization (musts, should, </a:t>
            </a:r>
            <a:r>
              <a:rPr lang="en-US" dirty="0" err="1"/>
              <a:t>coulds</a:t>
            </a:r>
            <a:r>
              <a:rPr lang="en-US" dirty="0"/>
              <a:t>, wonts)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DSDM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928A-81C3-4A85-85AF-D03942023E88}"/>
              </a:ext>
            </a:extLst>
          </p:cNvPr>
          <p:cNvSpPr txBox="1"/>
          <p:nvPr/>
        </p:nvSpPr>
        <p:spPr>
          <a:xfrm>
            <a:off x="185781" y="3343725"/>
            <a:ext cx="3463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Focus on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Focus on quality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37A3-2563-4D0F-8F30-79F86006074E}"/>
              </a:ext>
            </a:extLst>
          </p:cNvPr>
          <p:cNvSpPr txBox="1"/>
          <p:nvPr/>
        </p:nvSpPr>
        <p:spPr>
          <a:xfrm>
            <a:off x="5615512" y="3339952"/>
            <a:ext cx="3000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/>
                <a:cs typeface="Arial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Strict and hard to follow rules?</a:t>
            </a:r>
          </a:p>
        </p:txBody>
      </p:sp>
      <p:pic>
        <p:nvPicPr>
          <p:cNvPr id="4098" name="Picture 2" descr="Image result for skater dude discipline">
            <a:extLst>
              <a:ext uri="{FF2B5EF4-FFF2-40B4-BE49-F238E27FC236}">
                <a16:creationId xmlns:a16="http://schemas.microsoft.com/office/drawing/2014/main" id="{5326605F-F8BC-4561-BC44-42503683A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341" y="136402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5029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2" y="1465954"/>
            <a:ext cx="4835150" cy="2403416"/>
          </a:xfrm>
        </p:spPr>
        <p:txBody>
          <a:bodyPr>
            <a:normAutofit/>
          </a:bodyPr>
          <a:lstStyle/>
          <a:p>
            <a:r>
              <a:rPr lang="en-US" dirty="0"/>
              <a:t>Agile</a:t>
            </a:r>
          </a:p>
          <a:p>
            <a:r>
              <a:rPr lang="en-US" dirty="0"/>
              <a:t>Frequent releases</a:t>
            </a:r>
          </a:p>
          <a:p>
            <a:r>
              <a:rPr lang="en-US" dirty="0"/>
              <a:t>Pair programming</a:t>
            </a:r>
          </a:p>
          <a:p>
            <a:r>
              <a:rPr lang="en-US" dirty="0"/>
              <a:t>Code reviews</a:t>
            </a:r>
          </a:p>
          <a:p>
            <a:r>
              <a:rPr lang="en-US" dirty="0"/>
              <a:t>Unit tests!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– XP (</a:t>
            </a:r>
            <a:r>
              <a:rPr lang="en-US" dirty="0" err="1"/>
              <a:t>eXtreme</a:t>
            </a:r>
            <a:r>
              <a:rPr lang="en-US" dirty="0"/>
              <a:t> Programming*)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928A-81C3-4A85-85AF-D03942023E88}"/>
              </a:ext>
            </a:extLst>
          </p:cNvPr>
          <p:cNvSpPr txBox="1"/>
          <p:nvPr/>
        </p:nvSpPr>
        <p:spPr>
          <a:xfrm>
            <a:off x="678761" y="4313429"/>
            <a:ext cx="316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What’s not to like?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37A3-2563-4D0F-8F30-79F86006074E}"/>
              </a:ext>
            </a:extLst>
          </p:cNvPr>
          <p:cNvSpPr txBox="1"/>
          <p:nvPr/>
        </p:nvSpPr>
        <p:spPr>
          <a:xfrm>
            <a:off x="5663220" y="4319949"/>
            <a:ext cx="428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Lack of structure and discipline?</a:t>
            </a:r>
          </a:p>
        </p:txBody>
      </p:sp>
      <p:pic>
        <p:nvPicPr>
          <p:cNvPr id="5122" name="Picture 2" descr="Image result for x factor">
            <a:extLst>
              <a:ext uri="{FF2B5EF4-FFF2-40B4-BE49-F238E27FC236}">
                <a16:creationId xmlns:a16="http://schemas.microsoft.com/office/drawing/2014/main" id="{BCCE02B2-48FD-44B0-A056-B91980DA9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056" y="1311762"/>
            <a:ext cx="2287289" cy="152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245EAA4-3125-4438-BD8A-062315C5D3D1}"/>
              </a:ext>
            </a:extLst>
          </p:cNvPr>
          <p:cNvSpPr txBox="1">
            <a:spLocks/>
          </p:cNvSpPr>
          <p:nvPr/>
        </p:nvSpPr>
        <p:spPr bwMode="gray">
          <a:xfrm>
            <a:off x="5414839" y="1476821"/>
            <a:ext cx="5041126" cy="240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11143" marR="0" indent="-3111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Wingdings 2" pitchFamily="18" charset="2"/>
              <a:buChar char="¡"/>
              <a:tabLst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609585" marR="0" indent="-2984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Verdana" pitchFamily="34" charset="0"/>
              <a:buChar char="–"/>
              <a:tabLst/>
              <a:defRPr sz="2133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924961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0000"/>
              <a:buFont typeface="Courier New" pitchFamily="49" charset="0"/>
              <a:buChar char="o"/>
              <a:tabLst/>
              <a:defRPr sz="2133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223403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sz="2133" baseline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534546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sz="2133" baseline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74D4"/>
              </a:buClr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74D4"/>
              </a:buClr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aseline="0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667" baseline="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Flat management</a:t>
            </a:r>
          </a:p>
          <a:p>
            <a:r>
              <a:rPr lang="en-US" kern="0" dirty="0"/>
              <a:t>Expect change</a:t>
            </a:r>
          </a:p>
          <a:p>
            <a:r>
              <a:rPr lang="en-US" kern="0" dirty="0"/>
              <a:t>Code simplicity</a:t>
            </a:r>
          </a:p>
          <a:p>
            <a:r>
              <a:rPr lang="en-US" dirty="0"/>
              <a:t>YAGNI (you </a:t>
            </a:r>
            <a:r>
              <a:rPr lang="en-US" dirty="0" err="1"/>
              <a:t>aint</a:t>
            </a:r>
            <a:r>
              <a:rPr lang="en-US" dirty="0"/>
              <a:t> </a:t>
            </a:r>
            <a:r>
              <a:rPr lang="en-US" dirty="0" err="1"/>
              <a:t>gonna</a:t>
            </a:r>
            <a:r>
              <a:rPr lang="en-US" dirty="0"/>
              <a:t> need it)</a:t>
            </a:r>
          </a:p>
          <a:p>
            <a:pPr marL="0" indent="0">
              <a:buNone/>
            </a:pP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B699E-FF00-4946-90A2-0DE9219404A1}"/>
              </a:ext>
            </a:extLst>
          </p:cNvPr>
          <p:cNvSpPr txBox="1"/>
          <p:nvPr/>
        </p:nvSpPr>
        <p:spPr>
          <a:xfrm>
            <a:off x="356315" y="6046631"/>
            <a:ext cx="110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*Takes things to extremes. E.g. If code reviews are good, then do it all the time </a:t>
            </a:r>
            <a:r>
              <a:rPr lang="en-GB" dirty="0"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en-GB" dirty="0">
                <a:latin typeface="Arial"/>
                <a:cs typeface="Arial"/>
              </a:rPr>
              <a:t> pair programming</a:t>
            </a:r>
          </a:p>
        </p:txBody>
      </p:sp>
    </p:spTree>
    <p:extLst>
      <p:ext uri="{BB962C8B-B14F-4D97-AF65-F5344CB8AC3E}">
        <p14:creationId xmlns:p14="http://schemas.microsoft.com/office/powerpoint/2010/main" val="121689129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2019 Waters standard 16-9">
  <a:themeElements>
    <a:clrScheme name="Waters Brand Colors">
      <a:dk1>
        <a:srgbClr val="000000"/>
      </a:dk1>
      <a:lt1>
        <a:srgbClr val="FFFFFF"/>
      </a:lt1>
      <a:dk2>
        <a:srgbClr val="3377DD"/>
      </a:dk2>
      <a:lt2>
        <a:srgbClr val="888888"/>
      </a:lt2>
      <a:accent1>
        <a:srgbClr val="0077BB"/>
      </a:accent1>
      <a:accent2>
        <a:srgbClr val="EE7700"/>
      </a:accent2>
      <a:accent3>
        <a:srgbClr val="AAAA00"/>
      </a:accent3>
      <a:accent4>
        <a:srgbClr val="119988"/>
      </a:accent4>
      <a:accent5>
        <a:srgbClr val="993355"/>
      </a:accent5>
      <a:accent6>
        <a:srgbClr val="550088"/>
      </a:accent6>
      <a:hlink>
        <a:srgbClr val="006DAC"/>
      </a:hlink>
      <a:folHlink>
        <a:srgbClr val="4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74D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74D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Arial"/>
            <a:cs typeface="Arial"/>
          </a:defRPr>
        </a:defPPr>
      </a:lstStyle>
    </a:txDef>
  </a:objectDefaults>
  <a:extraClrSchemeLst>
    <a:extraClrScheme>
      <a:clrScheme name="Waters_PPT_template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11">
        <a:dk1>
          <a:srgbClr val="000000"/>
        </a:dk1>
        <a:lt1>
          <a:srgbClr val="FFFFFF"/>
        </a:lt1>
        <a:dk2>
          <a:srgbClr val="331E4C"/>
        </a:dk2>
        <a:lt2>
          <a:srgbClr val="808080"/>
        </a:lt2>
        <a:accent1>
          <a:srgbClr val="00628D"/>
        </a:accent1>
        <a:accent2>
          <a:srgbClr val="788000"/>
        </a:accent2>
        <a:accent3>
          <a:srgbClr val="FFFFFF"/>
        </a:accent3>
        <a:accent4>
          <a:srgbClr val="000000"/>
        </a:accent4>
        <a:accent5>
          <a:srgbClr val="AAB7C5"/>
        </a:accent5>
        <a:accent6>
          <a:srgbClr val="6C7300"/>
        </a:accent6>
        <a:hlink>
          <a:srgbClr val="3F1948"/>
        </a:hlink>
        <a:folHlink>
          <a:srgbClr val="A63F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12">
        <a:dk1>
          <a:srgbClr val="000000"/>
        </a:dk1>
        <a:lt1>
          <a:srgbClr val="FFFFFF"/>
        </a:lt1>
        <a:dk2>
          <a:srgbClr val="331E4C"/>
        </a:dk2>
        <a:lt2>
          <a:srgbClr val="808080"/>
        </a:lt2>
        <a:accent1>
          <a:srgbClr val="90B4E6"/>
        </a:accent1>
        <a:accent2>
          <a:srgbClr val="A7B400"/>
        </a:accent2>
        <a:accent3>
          <a:srgbClr val="FFFFFF"/>
        </a:accent3>
        <a:accent4>
          <a:srgbClr val="000000"/>
        </a:accent4>
        <a:accent5>
          <a:srgbClr val="C6D6F0"/>
        </a:accent5>
        <a:accent6>
          <a:srgbClr val="97A300"/>
        </a:accent6>
        <a:hlink>
          <a:srgbClr val="956DC5"/>
        </a:hlink>
        <a:folHlink>
          <a:srgbClr val="F9A3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 White Logo Template 2008 1">
        <a:dk1>
          <a:srgbClr val="000000"/>
        </a:dk1>
        <a:lt1>
          <a:srgbClr val="FFFFFF"/>
        </a:lt1>
        <a:dk2>
          <a:srgbClr val="4BACC6"/>
        </a:dk2>
        <a:lt2>
          <a:srgbClr val="B2B2B2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9BBB59"/>
        </a:hlink>
        <a:folHlink>
          <a:srgbClr val="8064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3" id="{ECD1FF48-24E7-0746-8A60-21775EC96B76}" vid="{9FE2F04D-0B95-1848-A53E-186638B866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880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MS PGothic</vt:lpstr>
      <vt:lpstr>Arial</vt:lpstr>
      <vt:lpstr>Courier New</vt:lpstr>
      <vt:lpstr>Verdana</vt:lpstr>
      <vt:lpstr>Wingdings</vt:lpstr>
      <vt:lpstr>Wingdings 2</vt:lpstr>
      <vt:lpstr>2019 Waters standard 16-9</vt:lpstr>
      <vt:lpstr>Software Development Methodologies – The others</vt:lpstr>
      <vt:lpstr>Software Development Methodologies – Nike*</vt:lpstr>
      <vt:lpstr>Software Development Methodologies – Phased Waterfall*</vt:lpstr>
      <vt:lpstr>Software Development Methodologies – Phased Waterfall</vt:lpstr>
      <vt:lpstr>Software Development Methodologies – V model</vt:lpstr>
      <vt:lpstr>Software Development Methodologies - Spiral</vt:lpstr>
      <vt:lpstr>Software Development Methodologies - RAD</vt:lpstr>
      <vt:lpstr>Software Development Methodologies - DSDM</vt:lpstr>
      <vt:lpstr>Software Development Methodologies – XP (eXtreme Programming*)</vt:lpstr>
      <vt:lpstr>Software Development Methodologies - RUP</vt:lpstr>
      <vt:lpstr>Software Development Methodologies - Kanban</vt:lpstr>
      <vt:lpstr>Software Development Methodologies - Questions</vt:lpstr>
      <vt:lpstr>Software Development Methodologies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Methodologies – Phased Waterfall</dc:title>
  <dc:creator>David Eatough</dc:creator>
  <cp:lastModifiedBy>David Eatough</cp:lastModifiedBy>
  <cp:revision>37</cp:revision>
  <dcterms:created xsi:type="dcterms:W3CDTF">2019-03-08T16:23:19Z</dcterms:created>
  <dcterms:modified xsi:type="dcterms:W3CDTF">2019-03-11T22:33:29Z</dcterms:modified>
</cp:coreProperties>
</file>