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73" r:id="rId4"/>
    <p:sldId id="264" r:id="rId5"/>
    <p:sldId id="272" r:id="rId6"/>
    <p:sldId id="265" r:id="rId7"/>
    <p:sldId id="266" r:id="rId8"/>
    <p:sldId id="267" r:id="rId9"/>
    <p:sldId id="268" r:id="rId10"/>
    <p:sldId id="269"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546"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F4D131-D7A2-4752-AA0C-AC9D9413A4AE}" type="datetimeFigureOut">
              <a:rPr lang="en-GB" smtClean="0"/>
              <a:t>11/03/2019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A6475-27B4-438B-AE62-B44EB0963FA2}" type="slidenum">
              <a:rPr lang="en-GB" smtClean="0"/>
              <a:t>‹#›</a:t>
            </a:fld>
            <a:endParaRPr lang="en-GB"/>
          </a:p>
        </p:txBody>
      </p:sp>
    </p:spTree>
    <p:extLst>
      <p:ext uri="{BB962C8B-B14F-4D97-AF65-F5344CB8AC3E}">
        <p14:creationId xmlns:p14="http://schemas.microsoft.com/office/powerpoint/2010/main" val="262959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1</a:t>
            </a:fld>
            <a:endParaRPr lang="en-GB"/>
          </a:p>
        </p:txBody>
      </p:sp>
    </p:spTree>
    <p:extLst>
      <p:ext uri="{BB962C8B-B14F-4D97-AF65-F5344CB8AC3E}">
        <p14:creationId xmlns:p14="http://schemas.microsoft.com/office/powerpoint/2010/main" val="4142953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forming–storming–norming–performing model of group development was first proposed by Bruce Tuckman in 1965, who said that these phases are all necessary and inevitable in order for the team to grow, face up to challenges, tackle problems, find solutions, plan work, and deliver results.</a:t>
            </a:r>
            <a:endParaRPr lang="en-GB" dirty="0" smtClean="0"/>
          </a:p>
          <a:p>
            <a:endParaRPr lang="en-GB" dirty="0" smtClean="0"/>
          </a:p>
          <a:p>
            <a:r>
              <a:rPr lang="en-GB" dirty="0" smtClean="0"/>
              <a:t>Forming</a:t>
            </a:r>
          </a:p>
          <a:p>
            <a:r>
              <a:rPr lang="en-GB" dirty="0" smtClean="0"/>
              <a:t>Little agreement</a:t>
            </a:r>
          </a:p>
          <a:p>
            <a:r>
              <a:rPr lang="en-GB" dirty="0" smtClean="0"/>
              <a:t>Unclear</a:t>
            </a:r>
            <a:r>
              <a:rPr lang="en-GB" baseline="0" dirty="0" smtClean="0"/>
              <a:t> </a:t>
            </a:r>
            <a:r>
              <a:rPr lang="en-GB" baseline="0" dirty="0" err="1" smtClean="0"/>
              <a:t>pupose</a:t>
            </a:r>
            <a:endParaRPr lang="en-GB" baseline="0" dirty="0" smtClean="0"/>
          </a:p>
          <a:p>
            <a:r>
              <a:rPr lang="en-GB" baseline="0" dirty="0" err="1" smtClean="0"/>
              <a:t>Guildance</a:t>
            </a:r>
            <a:r>
              <a:rPr lang="en-GB" baseline="0" dirty="0" smtClean="0"/>
              <a:t> and Direction</a:t>
            </a:r>
          </a:p>
          <a:p>
            <a:endParaRPr lang="en-GB" baseline="0" dirty="0" smtClean="0"/>
          </a:p>
          <a:p>
            <a:r>
              <a:rPr lang="en-GB" baseline="0" dirty="0" smtClean="0"/>
              <a:t>Storming</a:t>
            </a:r>
          </a:p>
          <a:p>
            <a:r>
              <a:rPr lang="en-GB" baseline="0" dirty="0" smtClean="0"/>
              <a:t>Conflict Increased clarity if purpose</a:t>
            </a:r>
          </a:p>
          <a:p>
            <a:r>
              <a:rPr lang="en-GB" baseline="0" dirty="0" smtClean="0"/>
              <a:t>Power struggles</a:t>
            </a:r>
          </a:p>
          <a:p>
            <a:r>
              <a:rPr lang="en-GB" baseline="0" dirty="0" smtClean="0"/>
              <a:t>Coaching</a:t>
            </a:r>
          </a:p>
          <a:p>
            <a:r>
              <a:rPr lang="en-GB" baseline="0" dirty="0" smtClean="0"/>
              <a:t>Norming</a:t>
            </a:r>
          </a:p>
          <a:p>
            <a:r>
              <a:rPr lang="en-GB" baseline="0" dirty="0" smtClean="0"/>
              <a:t>Agreement and </a:t>
            </a:r>
            <a:r>
              <a:rPr lang="en-GB" baseline="0" dirty="0" err="1" smtClean="0"/>
              <a:t>Concensus</a:t>
            </a:r>
            <a:endParaRPr lang="en-GB" baseline="0" dirty="0" smtClean="0"/>
          </a:p>
          <a:p>
            <a:r>
              <a:rPr lang="en-GB" baseline="0" dirty="0" smtClean="0"/>
              <a:t>Clear roles and </a:t>
            </a:r>
            <a:r>
              <a:rPr lang="en-GB" baseline="0" dirty="0" err="1" smtClean="0"/>
              <a:t>Resonsibility</a:t>
            </a:r>
            <a:endParaRPr lang="en-GB" baseline="0" dirty="0" smtClean="0"/>
          </a:p>
          <a:p>
            <a:r>
              <a:rPr lang="en-GB" baseline="0" dirty="0" err="1" smtClean="0"/>
              <a:t>Facilitaion</a:t>
            </a:r>
            <a:endParaRPr lang="en-GB" baseline="0" dirty="0" smtClean="0"/>
          </a:p>
          <a:p>
            <a:r>
              <a:rPr lang="en-GB" baseline="0" dirty="0" smtClean="0"/>
              <a:t>Performing</a:t>
            </a:r>
          </a:p>
          <a:p>
            <a:r>
              <a:rPr lang="en-GB" baseline="0" dirty="0" smtClean="0"/>
              <a:t>Clear vision and </a:t>
            </a:r>
            <a:r>
              <a:rPr lang="en-GB" baseline="0" dirty="0" err="1" smtClean="0"/>
              <a:t>pupose</a:t>
            </a:r>
            <a:endParaRPr lang="en-GB" baseline="0" dirty="0" smtClean="0"/>
          </a:p>
          <a:p>
            <a:r>
              <a:rPr lang="en-GB" baseline="0" dirty="0" smtClean="0"/>
              <a:t>Focus on goal achievement</a:t>
            </a:r>
          </a:p>
          <a:p>
            <a:r>
              <a:rPr lang="en-GB" baseline="0" dirty="0" smtClean="0"/>
              <a:t>Delegation</a:t>
            </a:r>
          </a:p>
          <a:p>
            <a:r>
              <a:rPr lang="en-GB" baseline="0" dirty="0" smtClean="0"/>
              <a:t>Adjourning</a:t>
            </a:r>
          </a:p>
          <a:p>
            <a:r>
              <a:rPr lang="en-GB" baseline="0" dirty="0" smtClean="0"/>
              <a:t>Task completion</a:t>
            </a:r>
          </a:p>
          <a:p>
            <a:r>
              <a:rPr lang="en-GB" baseline="0" dirty="0" smtClean="0"/>
              <a:t>Good feeling about achievements</a:t>
            </a:r>
          </a:p>
          <a:p>
            <a:r>
              <a:rPr lang="en-GB" baseline="0" dirty="0" smtClean="0"/>
              <a:t>Recognition</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2</a:t>
            </a:fld>
            <a:endParaRPr lang="en-GB"/>
          </a:p>
        </p:txBody>
      </p:sp>
    </p:spTree>
    <p:extLst>
      <p:ext uri="{BB962C8B-B14F-4D97-AF65-F5344CB8AC3E}">
        <p14:creationId xmlns:p14="http://schemas.microsoft.com/office/powerpoint/2010/main" val="41406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4</a:t>
            </a:fld>
            <a:endParaRPr lang="en-GB"/>
          </a:p>
        </p:txBody>
      </p:sp>
    </p:spTree>
    <p:extLst>
      <p:ext uri="{BB962C8B-B14F-4D97-AF65-F5344CB8AC3E}">
        <p14:creationId xmlns:p14="http://schemas.microsoft.com/office/powerpoint/2010/main" val="208762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Two</a:t>
            </a:r>
            <a:r>
              <a:rPr lang="en-GB" baseline="0" dirty="0" smtClean="0"/>
              <a:t> people can look at the same thing and yet both see something different.</a:t>
            </a:r>
          </a:p>
          <a:p>
            <a:endParaRPr lang="en-GB" baseline="0" dirty="0" smtClean="0"/>
          </a:p>
          <a:p>
            <a:r>
              <a:rPr lang="en-GB" baseline="0" dirty="0" smtClean="0"/>
              <a:t>Your unique view is formed by your own individual perceptions and beliefs. If you can understand where these perceptions and beliefs come from, you can then begin to understand why other people see things differently. By understanding people, you can begin to appreciate who they are and improve your relationships </a:t>
            </a:r>
            <a:r>
              <a:rPr lang="en-GB" baseline="0" smtClean="0"/>
              <a:t>with them.</a:t>
            </a:r>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5</a:t>
            </a:fld>
            <a:endParaRPr lang="en-GB"/>
          </a:p>
        </p:txBody>
      </p:sp>
    </p:spTree>
    <p:extLst>
      <p:ext uri="{BB962C8B-B14F-4D97-AF65-F5344CB8AC3E}">
        <p14:creationId xmlns:p14="http://schemas.microsoft.com/office/powerpoint/2010/main" val="17296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a:t>
            </a:r>
            <a:r>
              <a:rPr lang="en-GB" baseline="0" dirty="0" smtClean="0"/>
              <a:t> end apprentices read one of cards they think applies to them</a:t>
            </a:r>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6</a:t>
            </a:fld>
            <a:endParaRPr lang="en-GB"/>
          </a:p>
        </p:txBody>
      </p:sp>
    </p:spTree>
    <p:extLst>
      <p:ext uri="{BB962C8B-B14F-4D97-AF65-F5344CB8AC3E}">
        <p14:creationId xmlns:p14="http://schemas.microsoft.com/office/powerpoint/2010/main" val="3049242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Relate</a:t>
            </a:r>
            <a:r>
              <a:rPr lang="en-GB" baseline="0" dirty="0" smtClean="0"/>
              <a:t> this back to forming, norming storming</a:t>
            </a:r>
          </a:p>
          <a:p>
            <a:r>
              <a:rPr lang="en-GB" baseline="0" dirty="0" smtClean="0"/>
              <a:t>Everyone is a mix</a:t>
            </a:r>
          </a:p>
          <a:p>
            <a:r>
              <a:rPr lang="en-GB" baseline="0" dirty="0" smtClean="0"/>
              <a:t>Apprentices relate back their top two colours (mostly red and green)</a:t>
            </a:r>
          </a:p>
          <a:p>
            <a:r>
              <a:rPr lang="en-GB" baseline="0" dirty="0" smtClean="0"/>
              <a:t>Hands up on accuracy</a:t>
            </a:r>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9</a:t>
            </a:fld>
            <a:endParaRPr lang="en-GB"/>
          </a:p>
        </p:txBody>
      </p:sp>
    </p:spTree>
    <p:extLst>
      <p:ext uri="{BB962C8B-B14F-4D97-AF65-F5344CB8AC3E}">
        <p14:creationId xmlns:p14="http://schemas.microsoft.com/office/powerpoint/2010/main" val="76104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Alignment: Write down in non-buzzwordy language why this change happening, who is affected, the benefits. Put up a “feedback” area next to these 3 statements, let people poke holes in them. </a:t>
            </a:r>
          </a:p>
          <a:p>
            <a:endParaRPr lang="en-US" dirty="0" smtClean="0"/>
          </a:p>
          <a:p>
            <a:endParaRPr lang="en-US" dirty="0" smtClean="0"/>
          </a:p>
          <a:p>
            <a:r>
              <a:rPr lang="en-US" dirty="0" smtClean="0"/>
              <a:t>Maximize Communication: Informal communication - open and honest dialogue. Sometimes when people feel frustrated they need to be listened to. Don’t worry about having a solid plan and outcomes from those sessions.</a:t>
            </a:r>
          </a:p>
          <a:p>
            <a:endParaRPr lang="en-US" dirty="0" smtClean="0"/>
          </a:p>
          <a:p>
            <a:endParaRPr lang="en-US" dirty="0" smtClean="0"/>
          </a:p>
          <a:p>
            <a:r>
              <a:rPr lang="en-US" dirty="0" smtClean="0"/>
              <a:t>Spark Motivation: Understand what is holding people back from trying new practices. Motivation isn’t everything, sometimes people need to develop capability first, but look for what motivates different people. Do something to help people break out of the funk.</a:t>
            </a:r>
          </a:p>
          <a:p>
            <a:endParaRPr lang="en-US" dirty="0" smtClean="0"/>
          </a:p>
          <a:p>
            <a:endParaRPr lang="en-US" dirty="0" smtClean="0"/>
          </a:p>
          <a:p>
            <a:r>
              <a:rPr lang="en-US" dirty="0" smtClean="0"/>
              <a:t>Develop Capability: This stage is perfect for the “safe to fail” phrase. Build time to let people practice new skills. Innovation and collaboration doesn’t happen by chance; you as a change agent need to enable it.</a:t>
            </a:r>
          </a:p>
          <a:p>
            <a:endParaRPr lang="en-US" dirty="0" smtClean="0"/>
          </a:p>
          <a:p>
            <a:endParaRPr lang="en-US" dirty="0" smtClean="0"/>
          </a:p>
          <a:p>
            <a:r>
              <a:rPr lang="en-US" dirty="0" smtClean="0"/>
              <a:t>Share Knowledge: Get teams together to share stories. Encourage teams to learn from each other. Let teams showcase what they’ve done.</a:t>
            </a:r>
          </a:p>
          <a:p>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11</a:t>
            </a:fld>
            <a:endParaRPr lang="en-GB"/>
          </a:p>
        </p:txBody>
      </p:sp>
    </p:spTree>
    <p:extLst>
      <p:ext uri="{BB962C8B-B14F-4D97-AF65-F5344CB8AC3E}">
        <p14:creationId xmlns:p14="http://schemas.microsoft.com/office/powerpoint/2010/main" val="383428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EE06AA8-3858-48A5-AF1A-CAB2901765BA}"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7259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E06AA8-3858-48A5-AF1A-CAB2901765BA}"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92463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E06AA8-3858-48A5-AF1A-CAB2901765BA}"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74916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E06AA8-3858-48A5-AF1A-CAB2901765BA}"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266387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E06AA8-3858-48A5-AF1A-CAB2901765BA}"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92341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EE06AA8-3858-48A5-AF1A-CAB2901765BA}" type="datetimeFigureOut">
              <a:rPr lang="en-GB" smtClean="0"/>
              <a:t>11/03/2019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213756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EE06AA8-3858-48A5-AF1A-CAB2901765BA}" type="datetimeFigureOut">
              <a:rPr lang="en-GB" smtClean="0"/>
              <a:t>11/03/2019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417134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EE06AA8-3858-48A5-AF1A-CAB2901765BA}" type="datetimeFigureOut">
              <a:rPr lang="en-GB" smtClean="0"/>
              <a:t>11/03/2019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40670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06AA8-3858-48A5-AF1A-CAB2901765BA}" type="datetimeFigureOut">
              <a:rPr lang="en-GB" smtClean="0"/>
              <a:t>11/03/2019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10082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06AA8-3858-48A5-AF1A-CAB2901765BA}" type="datetimeFigureOut">
              <a:rPr lang="en-GB" smtClean="0"/>
              <a:t>11/03/2019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33287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06AA8-3858-48A5-AF1A-CAB2901765BA}" type="datetimeFigureOut">
              <a:rPr lang="en-GB" smtClean="0"/>
              <a:t>11/03/2019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215384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06AA8-3858-48A5-AF1A-CAB2901765BA}" type="datetimeFigureOut">
              <a:rPr lang="en-GB" smtClean="0"/>
              <a:t>11/03/2019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0BEEB-5E1E-49B0-95BA-D948B8C1089F}" type="slidenum">
              <a:rPr lang="en-GB" smtClean="0"/>
              <a:t>‹#›</a:t>
            </a:fld>
            <a:endParaRPr lang="en-GB"/>
          </a:p>
        </p:txBody>
      </p:sp>
    </p:spTree>
    <p:extLst>
      <p:ext uri="{BB962C8B-B14F-4D97-AF65-F5344CB8AC3E}">
        <p14:creationId xmlns:p14="http://schemas.microsoft.com/office/powerpoint/2010/main" val="3436257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16personalitie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Effective Teams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37867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smtClean="0"/>
              <a:t>What Are We Like? </a:t>
            </a:r>
            <a:r>
              <a:rPr lang="en-GB" dirty="0"/>
              <a:t/>
            </a:r>
            <a:br>
              <a:rPr lang="en-GB" dirty="0"/>
            </a:br>
            <a:endParaRPr lang="en-GB" dirty="0"/>
          </a:p>
        </p:txBody>
      </p:sp>
      <p:sp>
        <p:nvSpPr>
          <p:cNvPr id="3" name="Content Placeholder 2"/>
          <p:cNvSpPr>
            <a:spLocks noGrp="1"/>
          </p:cNvSpPr>
          <p:nvPr>
            <p:ph idx="1"/>
          </p:nvPr>
        </p:nvSpPr>
        <p:spPr/>
        <p:txBody>
          <a:bodyPr/>
          <a:lstStyle/>
          <a:p>
            <a:r>
              <a:rPr lang="en-US" u="sng" dirty="0" smtClean="0">
                <a:hlinkClick r:id="rId2"/>
              </a:rPr>
              <a:t>https://www.16personalities.com/</a:t>
            </a:r>
            <a:endParaRPr lang="en-GB" dirty="0"/>
          </a:p>
        </p:txBody>
      </p:sp>
    </p:spTree>
    <p:extLst>
      <p:ext uri="{BB962C8B-B14F-4D97-AF65-F5344CB8AC3E}">
        <p14:creationId xmlns:p14="http://schemas.microsoft.com/office/powerpoint/2010/main" val="594556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rotWithShape="1">
          <a:blip r:embed="rId3"/>
          <a:srcRect t="18672" b="13336"/>
          <a:stretch/>
        </p:blipFill>
        <p:spPr>
          <a:xfrm>
            <a:off x="0" y="1414169"/>
            <a:ext cx="9240294" cy="4711989"/>
          </a:xfrm>
        </p:spPr>
      </p:pic>
      <p:sp>
        <p:nvSpPr>
          <p:cNvPr id="9" name="TextBox 8"/>
          <p:cNvSpPr txBox="1"/>
          <p:nvPr/>
        </p:nvSpPr>
        <p:spPr>
          <a:xfrm>
            <a:off x="1039051" y="406453"/>
            <a:ext cx="7518680" cy="769441"/>
          </a:xfrm>
          <a:prstGeom prst="rect">
            <a:avLst/>
          </a:prstGeom>
          <a:noFill/>
        </p:spPr>
        <p:txBody>
          <a:bodyPr wrap="square" rtlCol="0">
            <a:spAutoFit/>
          </a:bodyPr>
          <a:lstStyle/>
          <a:p>
            <a:r>
              <a:rPr lang="en-US" sz="4400" dirty="0" smtClean="0"/>
              <a:t>Dealing with Change</a:t>
            </a:r>
            <a:endParaRPr lang="en-US" sz="4400" dirty="0"/>
          </a:p>
        </p:txBody>
      </p:sp>
    </p:spTree>
    <p:extLst>
      <p:ext uri="{BB962C8B-B14F-4D97-AF65-F5344CB8AC3E}">
        <p14:creationId xmlns:p14="http://schemas.microsoft.com/office/powerpoint/2010/main" val="3735112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35696" y="1628800"/>
            <a:ext cx="5127310" cy="3720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485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Team Manifesto - Optional Exercise</a:t>
            </a:r>
            <a:endParaRPr lang="en-GB" dirty="0"/>
          </a:p>
        </p:txBody>
      </p:sp>
      <p:sp>
        <p:nvSpPr>
          <p:cNvPr id="3" name="Content Placeholder 2"/>
          <p:cNvSpPr>
            <a:spLocks noGrp="1"/>
          </p:cNvSpPr>
          <p:nvPr>
            <p:ph idx="1"/>
          </p:nvPr>
        </p:nvSpPr>
        <p:spPr/>
        <p:txBody>
          <a:bodyPr/>
          <a:lstStyle/>
          <a:p>
            <a:r>
              <a:rPr lang="en-GB" dirty="0" smtClean="0"/>
              <a:t>Forming</a:t>
            </a:r>
          </a:p>
          <a:p>
            <a:r>
              <a:rPr lang="en-GB" dirty="0" smtClean="0"/>
              <a:t>Create a set of ground rules for a newly formed team</a:t>
            </a:r>
          </a:p>
          <a:p>
            <a:pPr lvl="1"/>
            <a:r>
              <a:rPr lang="en-GB" dirty="0" smtClean="0"/>
              <a:t>Dealing with other teams</a:t>
            </a:r>
          </a:p>
          <a:p>
            <a:pPr lvl="1"/>
            <a:r>
              <a:rPr lang="en-GB" dirty="0" smtClean="0"/>
              <a:t>Dealing with other team members</a:t>
            </a:r>
          </a:p>
          <a:p>
            <a:pPr lvl="1"/>
            <a:endParaRPr lang="en-GB" dirty="0"/>
          </a:p>
        </p:txBody>
      </p:sp>
    </p:spTree>
    <p:extLst>
      <p:ext uri="{BB962C8B-B14F-4D97-AF65-F5344CB8AC3E}">
        <p14:creationId xmlns:p14="http://schemas.microsoft.com/office/powerpoint/2010/main" val="173709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torming norming form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1600" y="1628800"/>
            <a:ext cx="723404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185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Perception</a:t>
            </a:r>
            <a:endParaRPr lang="en-GB"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39967" y="1484784"/>
            <a:ext cx="2911228" cy="399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722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a:t>
            </a:r>
            <a:r>
              <a:rPr lang="en-GB" dirty="0" err="1" smtClean="0"/>
              <a:t>excercise</a:t>
            </a:r>
            <a:endParaRPr lang="en-GB" dirty="0"/>
          </a:p>
        </p:txBody>
      </p:sp>
      <p:sp>
        <p:nvSpPr>
          <p:cNvPr id="3" name="Content Placeholder 2"/>
          <p:cNvSpPr>
            <a:spLocks noGrp="1"/>
          </p:cNvSpPr>
          <p:nvPr>
            <p:ph idx="1"/>
          </p:nvPr>
        </p:nvSpPr>
        <p:spPr/>
        <p:txBody>
          <a:bodyPr/>
          <a:lstStyle/>
          <a:p>
            <a:r>
              <a:rPr lang="en-GB" dirty="0" smtClean="0"/>
              <a:t>Each </a:t>
            </a:r>
            <a:r>
              <a:rPr lang="en-GB" dirty="0" err="1" smtClean="0"/>
              <a:t>apprenctice</a:t>
            </a:r>
            <a:r>
              <a:rPr lang="en-GB" dirty="0" smtClean="0"/>
              <a:t> starts with randomly selected cards</a:t>
            </a:r>
          </a:p>
          <a:p>
            <a:r>
              <a:rPr lang="en-GB" dirty="0" smtClean="0"/>
              <a:t>Look at each card</a:t>
            </a:r>
          </a:p>
          <a:p>
            <a:pPr lvl="1"/>
            <a:r>
              <a:rPr lang="en-GB" dirty="0" smtClean="0"/>
              <a:t>If it applies to you, keep it</a:t>
            </a:r>
          </a:p>
          <a:p>
            <a:pPr lvl="1"/>
            <a:r>
              <a:rPr lang="en-GB" dirty="0" smtClean="0"/>
              <a:t>If not give it, to someone it does apply to</a:t>
            </a:r>
            <a:endParaRPr lang="en-GB" dirty="0"/>
          </a:p>
        </p:txBody>
      </p:sp>
    </p:spTree>
    <p:extLst>
      <p:ext uri="{BB962C8B-B14F-4D97-AF65-F5344CB8AC3E}">
        <p14:creationId xmlns:p14="http://schemas.microsoft.com/office/powerpoint/2010/main" val="2447354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Colour Energies on a good day</a:t>
            </a:r>
            <a:endParaRPr lang="en-GB" dirty="0"/>
          </a:p>
        </p:txBody>
      </p:sp>
      <p:sp>
        <p:nvSpPr>
          <p:cNvPr id="3" name="Content Placeholder 2"/>
          <p:cNvSpPr>
            <a:spLocks noGrp="1"/>
          </p:cNvSpPr>
          <p:nvPr>
            <p:ph idx="1"/>
          </p:nvPr>
        </p:nvSpPr>
        <p:spPr>
          <a:xfrm>
            <a:off x="3059832" y="1600200"/>
            <a:ext cx="5626968" cy="4525963"/>
          </a:xfrm>
        </p:spPr>
        <p:txBody>
          <a:bodyPr>
            <a:normAutofit fontScale="92500"/>
          </a:bodyPr>
          <a:lstStyle/>
          <a:p>
            <a:r>
              <a:rPr lang="en-GB" dirty="0" smtClean="0"/>
              <a:t>Cautious, precise, deliberate, questioning, formal</a:t>
            </a:r>
          </a:p>
          <a:p>
            <a:r>
              <a:rPr lang="en-GB" dirty="0" smtClean="0"/>
              <a:t>Competitive, demanding, determined, string-willed, purposeful</a:t>
            </a:r>
          </a:p>
          <a:p>
            <a:r>
              <a:rPr lang="en-GB" dirty="0" smtClean="0"/>
              <a:t>Persuasive, demonstrative, sociable, enthusiastic, dynamic</a:t>
            </a:r>
          </a:p>
          <a:p>
            <a:r>
              <a:rPr lang="en-GB" dirty="0" smtClean="0"/>
              <a:t>Caring, encouraging, sharing, patient, relaxed</a:t>
            </a:r>
            <a:endParaRPr lang="en-GB" dirty="0"/>
          </a:p>
        </p:txBody>
      </p:sp>
      <p:sp>
        <p:nvSpPr>
          <p:cNvPr id="8" name="Rectangle 7"/>
          <p:cNvSpPr/>
          <p:nvPr/>
        </p:nvSpPr>
        <p:spPr>
          <a:xfrm>
            <a:off x="827584" y="1772816"/>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Cool Blue</a:t>
            </a:r>
            <a:endParaRPr lang="en-GB" dirty="0"/>
          </a:p>
        </p:txBody>
      </p:sp>
      <p:sp>
        <p:nvSpPr>
          <p:cNvPr id="9" name="Rectangle 8"/>
          <p:cNvSpPr/>
          <p:nvPr/>
        </p:nvSpPr>
        <p:spPr>
          <a:xfrm>
            <a:off x="827584" y="2852936"/>
            <a:ext cx="1440160" cy="648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Firey</a:t>
            </a:r>
            <a:r>
              <a:rPr lang="en-GB" dirty="0" smtClean="0"/>
              <a:t> Red</a:t>
            </a:r>
            <a:endParaRPr lang="en-GB" dirty="0"/>
          </a:p>
        </p:txBody>
      </p:sp>
      <p:sp>
        <p:nvSpPr>
          <p:cNvPr id="10" name="Rectangle 9"/>
          <p:cNvSpPr/>
          <p:nvPr/>
        </p:nvSpPr>
        <p:spPr>
          <a:xfrm>
            <a:off x="827584" y="4221088"/>
            <a:ext cx="1440160" cy="6480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Sunshine Yellow</a:t>
            </a:r>
            <a:endParaRPr lang="en-GB" dirty="0">
              <a:solidFill>
                <a:schemeClr val="tx1"/>
              </a:solidFill>
            </a:endParaRPr>
          </a:p>
        </p:txBody>
      </p:sp>
      <p:sp>
        <p:nvSpPr>
          <p:cNvPr id="11" name="Rectangle 10"/>
          <p:cNvSpPr/>
          <p:nvPr/>
        </p:nvSpPr>
        <p:spPr>
          <a:xfrm>
            <a:off x="827584" y="5157192"/>
            <a:ext cx="1440160" cy="6480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Earth Green</a:t>
            </a:r>
            <a:endParaRPr lang="en-GB" dirty="0"/>
          </a:p>
        </p:txBody>
      </p:sp>
    </p:spTree>
    <p:extLst>
      <p:ext uri="{BB962C8B-B14F-4D97-AF65-F5344CB8AC3E}">
        <p14:creationId xmlns:p14="http://schemas.microsoft.com/office/powerpoint/2010/main" val="3549074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Colour Examples</a:t>
            </a:r>
            <a:endParaRPr lang="en-GB"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402844"/>
            <a:ext cx="1889760" cy="2834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descr="Image result for donald tru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484784"/>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Image result for mother tere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8" descr="Image result for mother teres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0" descr="Image result for mother teres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10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356992"/>
            <a:ext cx="24003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2132856"/>
            <a:ext cx="27908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9912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Colour Energies on a bad day</a:t>
            </a:r>
            <a:endParaRPr lang="en-GB" dirty="0"/>
          </a:p>
        </p:txBody>
      </p:sp>
      <p:sp>
        <p:nvSpPr>
          <p:cNvPr id="3" name="Content Placeholder 2"/>
          <p:cNvSpPr>
            <a:spLocks noGrp="1"/>
          </p:cNvSpPr>
          <p:nvPr>
            <p:ph idx="1"/>
          </p:nvPr>
        </p:nvSpPr>
        <p:spPr>
          <a:xfrm>
            <a:off x="3059832" y="1600200"/>
            <a:ext cx="5626968" cy="4525963"/>
          </a:xfrm>
        </p:spPr>
        <p:txBody>
          <a:bodyPr>
            <a:normAutofit lnSpcReduction="10000"/>
          </a:bodyPr>
          <a:lstStyle/>
          <a:p>
            <a:r>
              <a:rPr lang="en-GB" dirty="0" smtClean="0"/>
              <a:t>Stuffy, indecisive, cold, reserved</a:t>
            </a:r>
          </a:p>
          <a:p>
            <a:r>
              <a:rPr lang="en-GB" dirty="0" smtClean="0"/>
              <a:t>Aggressive, controlling, driving, overbearing, intolerant</a:t>
            </a:r>
          </a:p>
          <a:p>
            <a:r>
              <a:rPr lang="en-GB" dirty="0" smtClean="0"/>
              <a:t>Excitable, frantic, indiscreet, flamboyant, hasty</a:t>
            </a:r>
          </a:p>
          <a:p>
            <a:r>
              <a:rPr lang="en-GB" dirty="0" smtClean="0"/>
              <a:t>Docile, bland, plodding, reliant, stubborn</a:t>
            </a:r>
            <a:endParaRPr lang="en-GB" dirty="0"/>
          </a:p>
        </p:txBody>
      </p:sp>
      <p:sp>
        <p:nvSpPr>
          <p:cNvPr id="8" name="Rectangle 7"/>
          <p:cNvSpPr/>
          <p:nvPr/>
        </p:nvSpPr>
        <p:spPr>
          <a:xfrm>
            <a:off x="827584" y="1772816"/>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Cool Blue</a:t>
            </a:r>
          </a:p>
        </p:txBody>
      </p:sp>
      <p:sp>
        <p:nvSpPr>
          <p:cNvPr id="9" name="Rectangle 8"/>
          <p:cNvSpPr/>
          <p:nvPr/>
        </p:nvSpPr>
        <p:spPr>
          <a:xfrm>
            <a:off x="827584" y="2852936"/>
            <a:ext cx="1440160" cy="648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prstClr val="white"/>
                </a:solidFill>
              </a:rPr>
              <a:t>Firey</a:t>
            </a:r>
            <a:r>
              <a:rPr lang="en-GB" dirty="0">
                <a:solidFill>
                  <a:prstClr val="white"/>
                </a:solidFill>
              </a:rPr>
              <a:t> Red</a:t>
            </a:r>
          </a:p>
        </p:txBody>
      </p:sp>
      <p:sp>
        <p:nvSpPr>
          <p:cNvPr id="10" name="Rectangle 9"/>
          <p:cNvSpPr/>
          <p:nvPr/>
        </p:nvSpPr>
        <p:spPr>
          <a:xfrm>
            <a:off x="827584" y="4149080"/>
            <a:ext cx="1440160" cy="6480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black"/>
                </a:solidFill>
              </a:rPr>
              <a:t>Sunshine Yellow</a:t>
            </a:r>
          </a:p>
        </p:txBody>
      </p:sp>
      <p:sp>
        <p:nvSpPr>
          <p:cNvPr id="11" name="Rectangle 10"/>
          <p:cNvSpPr/>
          <p:nvPr/>
        </p:nvSpPr>
        <p:spPr>
          <a:xfrm>
            <a:off x="827584" y="5157192"/>
            <a:ext cx="1440160" cy="6480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Earth Green</a:t>
            </a:r>
          </a:p>
        </p:txBody>
      </p:sp>
    </p:spTree>
    <p:extLst>
      <p:ext uri="{BB962C8B-B14F-4D97-AF65-F5344CB8AC3E}">
        <p14:creationId xmlns:p14="http://schemas.microsoft.com/office/powerpoint/2010/main" val="2983715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572</Words>
  <Application>Microsoft Office PowerPoint</Application>
  <PresentationFormat>On-screen Show (4:3)</PresentationFormat>
  <Paragraphs>85</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Effective Teams</vt:lpstr>
      <vt:lpstr>PowerPoint Presentation</vt:lpstr>
      <vt:lpstr>Team Manifesto - Optional Exercise</vt:lpstr>
      <vt:lpstr>PowerPoint Presentation</vt:lpstr>
      <vt:lpstr>Perception</vt:lpstr>
      <vt:lpstr>Group excercise</vt:lpstr>
      <vt:lpstr>Colour Energies on a good day</vt:lpstr>
      <vt:lpstr>Colour Examples</vt:lpstr>
      <vt:lpstr>Colour Energies on a bad day</vt:lpstr>
      <vt:lpstr> What Are We Like?  </vt:lpstr>
      <vt:lpstr>PowerPoint Presentation</vt:lpstr>
    </vt:vector>
  </TitlesOfParts>
  <Company>Waters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Brindle</dc:creator>
  <cp:lastModifiedBy>David Brindle</cp:lastModifiedBy>
  <cp:revision>21</cp:revision>
  <dcterms:created xsi:type="dcterms:W3CDTF">2019-03-11T08:21:02Z</dcterms:created>
  <dcterms:modified xsi:type="dcterms:W3CDTF">2019-03-11T15:40:37Z</dcterms:modified>
</cp:coreProperties>
</file>