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9" r:id="rId1"/>
    <p:sldMasterId id="214748490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5" r:id="rId4"/>
    <p:sldId id="276" r:id="rId5"/>
    <p:sldId id="257" r:id="rId6"/>
    <p:sldId id="274" r:id="rId7"/>
    <p:sldId id="258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66" r:id="rId18"/>
  </p:sldIdLst>
  <p:sldSz cx="9144000" cy="5143500" type="screen16x9"/>
  <p:notesSz cx="6742113" cy="9872663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74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-2464" y="-120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0961" cy="493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601" y="1"/>
            <a:ext cx="2920961" cy="493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F1594-CC62-5845-B1F7-E71E21355CA0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164"/>
            <a:ext cx="2920961" cy="493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601" y="9377164"/>
            <a:ext cx="2920961" cy="493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9949D-5BD7-834D-873D-FF41BAAB6F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5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0961" cy="493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601" y="1"/>
            <a:ext cx="2920961" cy="493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D7A57-43EE-2743-A988-E71AC45DE1BD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91" y="4690279"/>
            <a:ext cx="5394932" cy="44425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164"/>
            <a:ext cx="2920961" cy="493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601" y="9377164"/>
            <a:ext cx="2920961" cy="493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E78C4-65F8-C441-A576-BA0CB1670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9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lIns="0" tIns="0" rIns="0" bIns="0" anchor="b" anchorCtr="0"/>
          <a:lstStyle>
            <a:lvl1pPr algn="ctr">
              <a:lnSpc>
                <a:spcPct val="110000"/>
              </a:lnSpc>
              <a:defRPr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0" y="2857500"/>
            <a:ext cx="9144000" cy="971550"/>
          </a:xfrm>
        </p:spPr>
        <p:txBody>
          <a:bodyPr anchor="t" anchorCtr="0"/>
          <a:lstStyle>
            <a:lvl1pPr marL="0" indent="0" algn="ctr">
              <a:buFont typeface="Wingdings 2" pitchFamily="18" charset="2"/>
              <a:buNone/>
              <a:defRPr b="0" smtClean="0">
                <a:solidFill>
                  <a:srgbClr val="006DAC"/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121303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77BB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04208"/>
            <a:ext cx="4114800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4163" indent="-171450">
              <a:defRPr sz="1400">
                <a:latin typeface="Arial"/>
                <a:cs typeface="Arial"/>
              </a:defRPr>
            </a:lvl2pPr>
            <a:lvl3pPr marL="396875" indent="-165100">
              <a:defRPr sz="1400">
                <a:latin typeface="Arial"/>
                <a:cs typeface="Arial"/>
              </a:defRPr>
            </a:lvl3pPr>
            <a:lvl4pPr marL="630238" indent="-173038">
              <a:defRPr sz="1400">
                <a:latin typeface="Arial"/>
                <a:cs typeface="Arial"/>
              </a:defRPr>
            </a:lvl4pPr>
            <a:lvl5pPr marL="801688" indent="-171450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4701365" y="1004208"/>
            <a:ext cx="4256315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4163" indent="-171450">
              <a:defRPr sz="1400">
                <a:latin typeface="Arial"/>
                <a:cs typeface="Arial"/>
              </a:defRPr>
            </a:lvl2pPr>
            <a:lvl3pPr marL="382588" indent="-150813">
              <a:defRPr sz="1400">
                <a:latin typeface="Arial"/>
                <a:cs typeface="Arial"/>
              </a:defRPr>
            </a:lvl3pPr>
            <a:lvl4pPr marL="606425" indent="-149225">
              <a:defRPr sz="1400">
                <a:latin typeface="Arial"/>
                <a:cs typeface="Arial"/>
              </a:defRPr>
            </a:lvl4pPr>
            <a:lvl5pPr marL="798513" indent="-171450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8600" y="3019343"/>
            <a:ext cx="8675914" cy="192024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7338" indent="-163513">
              <a:defRPr sz="1400">
                <a:latin typeface="Arial"/>
                <a:cs typeface="Arial"/>
              </a:defRPr>
            </a:lvl2pPr>
            <a:lvl3pPr marL="393700" indent="-163513">
              <a:tabLst/>
              <a:defRPr sz="1400">
                <a:latin typeface="Arial"/>
                <a:cs typeface="Arial"/>
              </a:defRPr>
            </a:lvl3pPr>
            <a:lvl4pPr marL="627063" indent="-168275">
              <a:defRPr sz="1400">
                <a:latin typeface="Arial"/>
                <a:cs typeface="Arial"/>
              </a:defRPr>
            </a:lvl4pPr>
            <a:lvl5pPr marL="792163" indent="-165100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Wates Br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24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4000" cy="1125140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rgbClr val="006DAC"/>
                </a:solidFill>
                <a:effectLst/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099466"/>
            <a:ext cx="8686800" cy="3771900"/>
          </a:xfrm>
        </p:spPr>
        <p:txBody>
          <a:bodyPr>
            <a:normAutofit/>
          </a:bodyPr>
          <a:lstStyle>
            <a:lvl1pPr marL="233363" marR="0" indent="-233363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Wingdings 2" pitchFamily="18" charset="2"/>
              <a:buChar char="¡"/>
              <a:tabLst/>
              <a:defRPr/>
            </a:lvl1pPr>
            <a:lvl2pPr marL="457200" marR="0" indent="-223838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Verdana" pitchFamily="34" charset="0"/>
              <a:buChar char="–"/>
              <a:tabLst/>
              <a:defRPr/>
            </a:lvl2pPr>
            <a:lvl3pPr marL="6937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Courier New" pitchFamily="49" charset="0"/>
              <a:buChar char="o"/>
              <a:tabLst/>
              <a:defRPr/>
            </a:lvl3pPr>
            <a:lvl4pPr marL="917575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baseline="0"/>
            </a:lvl4pPr>
            <a:lvl5pPr marL="11509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139067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147949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01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36" y="1093744"/>
            <a:ext cx="4343400" cy="3771900"/>
          </a:xfrm>
        </p:spPr>
        <p:txBody>
          <a:bodyPr>
            <a:normAutofit/>
          </a:bodyPr>
          <a:lstStyle>
            <a:lvl1pPr marL="233363" marR="0" indent="-233363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sz="1800">
                <a:latin typeface="Arial"/>
                <a:cs typeface="Arial"/>
              </a:defRPr>
            </a:lvl1pPr>
            <a:lvl2pPr marL="457200" marR="0" indent="-223838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 sz="1600">
                <a:latin typeface="Arial"/>
                <a:cs typeface="Arial"/>
              </a:defRPr>
            </a:lvl2pPr>
            <a:lvl3pPr marL="6937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tabLst/>
              <a:defRPr sz="1600">
                <a:latin typeface="Arial"/>
                <a:cs typeface="Arial"/>
              </a:defRPr>
            </a:lvl3pPr>
            <a:lvl4pPr marL="917575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1600">
                <a:latin typeface="Arial"/>
                <a:cs typeface="Arial"/>
              </a:defRPr>
            </a:lvl4pPr>
            <a:lvl5pPr marL="11509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3744"/>
            <a:ext cx="4343400" cy="3771900"/>
          </a:xfrm>
        </p:spPr>
        <p:txBody>
          <a:bodyPr>
            <a:normAutofit/>
          </a:bodyPr>
          <a:lstStyle>
            <a:lvl1pPr marL="233363" marR="0" indent="-233363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sz="1800">
                <a:latin typeface="Arial"/>
                <a:cs typeface="Arial"/>
              </a:defRPr>
            </a:lvl1pPr>
            <a:lvl2pPr marL="457200" marR="0" indent="-223838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 sz="1600">
                <a:latin typeface="Arial"/>
                <a:cs typeface="Arial"/>
              </a:defRPr>
            </a:lvl2pPr>
            <a:lvl3pPr marL="6937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tabLst/>
              <a:defRPr sz="1600">
                <a:latin typeface="Arial"/>
                <a:cs typeface="Arial"/>
              </a:defRPr>
            </a:lvl3pPr>
            <a:lvl4pPr marL="917575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1600">
                <a:latin typeface="Arial"/>
                <a:cs typeface="Arial"/>
              </a:defRPr>
            </a:lvl4pPr>
            <a:lvl5pPr marL="11509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121303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1_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23601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28600" y="3018773"/>
            <a:ext cx="8686800" cy="192024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457200" indent="-233363">
              <a:defRPr sz="1400">
                <a:latin typeface="Arial"/>
                <a:cs typeface="Arial"/>
              </a:defRPr>
            </a:lvl2pPr>
            <a:lvl3pPr marL="630238" indent="-173038">
              <a:defRPr sz="1400">
                <a:latin typeface="Arial"/>
                <a:cs typeface="Arial"/>
              </a:defRPr>
            </a:lvl3pPr>
            <a:lvl4pPr marL="744538" indent="-174625">
              <a:defRPr sz="1400">
                <a:latin typeface="Arial"/>
                <a:cs typeface="Arial"/>
              </a:defRPr>
            </a:lvl4pPr>
            <a:lvl5pPr marL="854075" indent="-173038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8600" y="1002573"/>
            <a:ext cx="8686800" cy="192024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457200" indent="-233363">
              <a:defRPr sz="1400">
                <a:latin typeface="Arial"/>
                <a:cs typeface="Arial"/>
              </a:defRPr>
            </a:lvl2pPr>
            <a:lvl3pPr marL="630238" indent="-173038">
              <a:defRPr sz="1400">
                <a:latin typeface="Arial"/>
                <a:cs typeface="Arial"/>
              </a:defRPr>
            </a:lvl3pPr>
            <a:lvl4pPr marL="744538" indent="-174625">
              <a:defRPr sz="1400">
                <a:latin typeface="Arial"/>
                <a:cs typeface="Arial"/>
              </a:defRPr>
            </a:lvl4pPr>
            <a:lvl5pPr marL="854075" indent="-173038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8200" y="1029866"/>
            <a:ext cx="4267200" cy="685800"/>
          </a:xfrm>
          <a:solidFill>
            <a:srgbClr val="0077BB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600" y="1029866"/>
            <a:ext cx="4267200" cy="685800"/>
          </a:xfrm>
          <a:solidFill>
            <a:srgbClr val="0077BB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1715666"/>
            <a:ext cx="4267200" cy="3142084"/>
          </a:xfrm>
          <a:ln>
            <a:solidFill>
              <a:schemeClr val="tx1"/>
            </a:solidFill>
          </a:ln>
        </p:spPr>
        <p:txBody>
          <a:bodyPr/>
          <a:lstStyle>
            <a:lvl1pPr marL="228600" indent="-228600">
              <a:defRPr sz="1600">
                <a:latin typeface="Arial"/>
                <a:cs typeface="Arial"/>
              </a:defRPr>
            </a:lvl1pPr>
            <a:lvl2pPr marL="284163" indent="-173038">
              <a:defRPr sz="1400">
                <a:latin typeface="Arial"/>
                <a:cs typeface="Arial"/>
              </a:defRPr>
            </a:lvl2pPr>
            <a:lvl3pPr marL="396875" indent="-112713">
              <a:defRPr sz="1400">
                <a:latin typeface="Arial"/>
                <a:cs typeface="Arial"/>
              </a:defRPr>
            </a:lvl3pPr>
            <a:lvl4pPr marL="512763" indent="-112713">
              <a:defRPr sz="1400">
                <a:latin typeface="Arial"/>
                <a:cs typeface="Arial"/>
              </a:defRPr>
            </a:lvl4pPr>
            <a:lvl5pPr marL="627063" indent="-112713"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139958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lang="en-US" sz="2000" b="0" dirty="0" smtClean="0">
                <a:solidFill>
                  <a:srgbClr val="0077BB"/>
                </a:solidFill>
                <a:effectLst/>
                <a:latin typeface="Arial"/>
                <a:ea typeface="MS PGothic" pitchFamily="34" charset="-128"/>
                <a:cs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648200" y="1720018"/>
            <a:ext cx="4267200" cy="3137732"/>
          </a:xfrm>
          <a:ln>
            <a:solidFill>
              <a:schemeClr val="tx1"/>
            </a:solidFill>
          </a:ln>
        </p:spPr>
        <p:txBody>
          <a:bodyPr/>
          <a:lstStyle>
            <a:lvl1pPr marL="228600" indent="-228600">
              <a:defRPr sz="1600">
                <a:latin typeface="Arial"/>
                <a:cs typeface="Arial"/>
              </a:defRPr>
            </a:lvl1pPr>
            <a:lvl2pPr marL="284163" indent="-173038">
              <a:defRPr sz="1400">
                <a:latin typeface="Arial"/>
                <a:cs typeface="Arial"/>
              </a:defRPr>
            </a:lvl2pPr>
            <a:lvl3pPr marL="396875" indent="-112713">
              <a:defRPr sz="1400">
                <a:latin typeface="Arial"/>
                <a:cs typeface="Arial"/>
              </a:defRPr>
            </a:lvl3pPr>
            <a:lvl4pPr marL="512763" indent="-112713">
              <a:defRPr sz="1400">
                <a:latin typeface="Arial"/>
                <a:cs typeface="Arial"/>
              </a:defRPr>
            </a:lvl4pPr>
            <a:lvl5pPr marL="627063" indent="-112713"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6" y="112421"/>
            <a:ext cx="6629400" cy="754380"/>
          </a:xfrm>
        </p:spPr>
        <p:txBody>
          <a:bodyPr/>
          <a:lstStyle>
            <a:lvl1pPr>
              <a:defRPr>
                <a:solidFill>
                  <a:srgbClr val="0077B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04058"/>
            <a:ext cx="4114800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4163" indent="-171450">
              <a:defRPr sz="1400">
                <a:latin typeface="Arial"/>
                <a:cs typeface="Arial"/>
              </a:defRPr>
            </a:lvl2pPr>
            <a:lvl3pPr marL="396875" indent="-165100">
              <a:defRPr sz="1400">
                <a:latin typeface="Arial"/>
                <a:cs typeface="Arial"/>
              </a:defRPr>
            </a:lvl3pPr>
            <a:lvl4pPr marL="630238" indent="-173038">
              <a:defRPr sz="1400">
                <a:latin typeface="Arial"/>
                <a:cs typeface="Arial"/>
              </a:defRPr>
            </a:lvl4pPr>
            <a:lvl5pPr marL="801688" indent="-171450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703134" y="1004058"/>
            <a:ext cx="4114800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7338" indent="-174625">
              <a:defRPr sz="1400">
                <a:latin typeface="Arial"/>
                <a:cs typeface="Arial"/>
              </a:defRPr>
            </a:lvl2pPr>
            <a:lvl3pPr marL="382588" indent="-153988">
              <a:defRPr sz="1400">
                <a:latin typeface="Arial"/>
                <a:cs typeface="Arial"/>
              </a:defRPr>
            </a:lvl3pPr>
            <a:lvl4pPr marL="606425" indent="-149225">
              <a:defRPr sz="1400">
                <a:latin typeface="Arial"/>
                <a:cs typeface="Arial"/>
              </a:defRPr>
            </a:lvl4pPr>
            <a:lvl5pPr marL="796925" indent="-173038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028950"/>
            <a:ext cx="4114800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7338" indent="-174625">
              <a:defRPr sz="1400">
                <a:latin typeface="Arial"/>
                <a:cs typeface="Arial"/>
              </a:defRPr>
            </a:lvl2pPr>
            <a:lvl3pPr marL="396875" indent="-165100">
              <a:defRPr sz="1400">
                <a:latin typeface="Arial"/>
                <a:cs typeface="Arial"/>
              </a:defRPr>
            </a:lvl3pPr>
            <a:lvl4pPr marL="627063" indent="-169863">
              <a:defRPr sz="1400">
                <a:latin typeface="Arial"/>
                <a:cs typeface="Arial"/>
              </a:defRPr>
            </a:lvl4pPr>
            <a:lvl5pPr marL="800100" indent="-173038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707896" y="3028950"/>
            <a:ext cx="4114800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7338" indent="-174625">
              <a:defRPr sz="1400">
                <a:latin typeface="Arial"/>
                <a:cs typeface="Arial"/>
              </a:defRPr>
            </a:lvl2pPr>
            <a:lvl3pPr marL="382588" indent="-153988">
              <a:defRPr sz="1400">
                <a:latin typeface="Arial"/>
                <a:cs typeface="Arial"/>
              </a:defRPr>
            </a:lvl3pPr>
            <a:lvl4pPr marL="606425" indent="-153988">
              <a:defRPr sz="1400">
                <a:latin typeface="Arial"/>
                <a:cs typeface="Arial"/>
              </a:defRPr>
            </a:lvl4pPr>
            <a:lvl5pPr marL="862013" indent="-173038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0175" y="1129783"/>
            <a:ext cx="8686800" cy="386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592" y="4960095"/>
            <a:ext cx="140587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eaLnBrk="0" hangingPunct="0">
              <a:buFont typeface="Verdana" pitchFamily="34" charset="0"/>
              <a:buNone/>
            </a:pPr>
            <a:r>
              <a:rPr lang="en-US" sz="700" dirty="0">
                <a:solidFill>
                  <a:srgbClr val="000000"/>
                </a:solidFill>
              </a:rPr>
              <a:t>©2019 Waters Corporation</a:t>
            </a:r>
          </a:p>
        </p:txBody>
      </p:sp>
      <p:sp>
        <p:nvSpPr>
          <p:cNvPr id="1029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1763" y="133230"/>
            <a:ext cx="6629400" cy="75438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772786" y="4941045"/>
            <a:ext cx="371215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eaLnBrk="0" hangingPunct="0">
              <a:buFont typeface="Verdana" pitchFamily="34" charset="0"/>
              <a:buNone/>
            </a:pPr>
            <a:r>
              <a:rPr lang="en-US" sz="700" dirty="0">
                <a:solidFill>
                  <a:srgbClr val="000000"/>
                </a:solidFill>
              </a:rPr>
              <a:t> </a:t>
            </a:r>
            <a:fld id="{1DC86048-271D-4142-A41A-6A8CAD4046AD}" type="slidenum">
              <a:rPr lang="en-US" sz="700">
                <a:solidFill>
                  <a:srgbClr val="000000"/>
                </a:solidFill>
              </a:rPr>
              <a:pPr algn="r" eaLnBrk="0" hangingPunct="0">
                <a:buFont typeface="Verdana" pitchFamily="34" charset="0"/>
                <a:buNone/>
              </a:pPr>
              <a:t>‹#›</a:t>
            </a:fld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0255" y="4933950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COMPANY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54" y="420843"/>
            <a:ext cx="1803126" cy="414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6C0B91D-A43E-E346-84AA-F67C642028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2340" y="0"/>
            <a:ext cx="8165592" cy="4082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9" r:id="rId1"/>
    <p:sldLayoutId id="2147484898" r:id="rId2"/>
    <p:sldLayoutId id="2147484897" r:id="rId3"/>
    <p:sldLayoutId id="2147484896" r:id="rId4"/>
    <p:sldLayoutId id="2147484895" r:id="rId5"/>
    <p:sldLayoutId id="2147484894" r:id="rId6"/>
    <p:sldLayoutId id="2147484893" r:id="rId7"/>
    <p:sldLayoutId id="2147484892" r:id="rId8"/>
    <p:sldLayoutId id="2147484891" r:id="rId9"/>
    <p:sldLayoutId id="2147484890" r:id="rId10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0">
          <a:solidFill>
            <a:schemeClr val="accent1"/>
          </a:solidFill>
          <a:effectLst/>
          <a:latin typeface="Arial"/>
          <a:ea typeface="MS PGothic" pitchFamily="34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9pPr>
    </p:titleStyle>
    <p:bodyStyle>
      <a:lvl1pPr marL="233363" indent="-2333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 2" charset="2"/>
        <a:buChar char="¡"/>
        <a:defRPr sz="18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457200" indent="-22383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693738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Courier New" pitchFamily="49" charset="0"/>
        <a:buChar char="o"/>
        <a:defRPr sz="16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917575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150938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74D4"/>
        </a:buClr>
        <a:buFont typeface="Arial" pitchFamily="34" charset="0"/>
        <a:buChar char="•"/>
        <a:defRPr sz="1800" baseline="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74D4"/>
        </a:buClr>
        <a:buFont typeface="Arial" pitchFamily="34" charset="0"/>
        <a:buChar char="•"/>
        <a:defRPr sz="1800" baseline="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None/>
        <a:defRPr sz="1800" baseline="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None/>
        <a:defRPr sz="2000" baseline="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43" y="2132573"/>
            <a:ext cx="4144964" cy="956530"/>
          </a:xfrm>
          <a:prstGeom prst="rect">
            <a:avLst/>
          </a:prstGeom>
        </p:spPr>
      </p:pic>
      <p:pic>
        <p:nvPicPr>
          <p:cNvPr id="6" name="Picture 5" descr="WATERS_PPT_ARTBAR_10x.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" y="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software-development-life-cycle/b0cfa4d1-2fa0-4c65-90ff-6afb2d19255a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B713A48-E3CB-4184-9117-0363F8072102}"/>
              </a:ext>
            </a:extLst>
          </p:cNvPr>
          <p:cNvSpPr txBox="1">
            <a:spLocks/>
          </p:cNvSpPr>
          <p:nvPr/>
        </p:nvSpPr>
        <p:spPr bwMode="gray">
          <a:xfrm>
            <a:off x="107504" y="123478"/>
            <a:ext cx="6629400" cy="43204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0" smtClean="0">
                <a:solidFill>
                  <a:schemeClr val="tx1"/>
                </a:solidFill>
                <a:effectLst/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kern="0" dirty="0"/>
              <a:t>Who are we?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41CC15-9630-4B94-9431-669F7470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" y="1851670"/>
            <a:ext cx="4983474" cy="2832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02546-3C4D-48C2-9AC8-FC43DFEDD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15566"/>
            <a:ext cx="4717867" cy="314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A131C1-8A55-43FD-8328-1AB3984D0AF7}"/>
              </a:ext>
            </a:extLst>
          </p:cNvPr>
          <p:cNvSpPr txBox="1"/>
          <p:nvPr/>
        </p:nvSpPr>
        <p:spPr>
          <a:xfrm>
            <a:off x="107504" y="876657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Waters Wilmslow is the largest site globally committed to the support and development of mass spectrometry systems.</a:t>
            </a:r>
          </a:p>
        </p:txBody>
      </p:sp>
    </p:spTree>
    <p:extLst>
      <p:ext uri="{BB962C8B-B14F-4D97-AF65-F5344CB8AC3E}">
        <p14:creationId xmlns:p14="http://schemas.microsoft.com/office/powerpoint/2010/main" val="628914182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Alternative solutions that meet the requirements are considered.</a:t>
            </a:r>
          </a:p>
          <a:p>
            <a:r>
              <a:rPr lang="en-GB" dirty="0"/>
              <a:t>The chosen design is elaborated and documented in a way that’s accessible to the development team.</a:t>
            </a:r>
          </a:p>
          <a:p>
            <a:r>
              <a:rPr lang="en-GB" dirty="0"/>
              <a:t>The technologies, patterns and components needed to implement the design are specified. Development tools and environment may also be suggested.</a:t>
            </a:r>
          </a:p>
          <a:p>
            <a:r>
              <a:rPr lang="en-GB" dirty="0"/>
              <a:t>May include prototyping and UX research.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design process is led by the software architect with input from various other stakeholders.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Design</a:t>
            </a:r>
          </a:p>
        </p:txBody>
      </p:sp>
    </p:spTree>
    <p:extLst>
      <p:ext uri="{BB962C8B-B14F-4D97-AF65-F5344CB8AC3E}">
        <p14:creationId xmlns:p14="http://schemas.microsoft.com/office/powerpoint/2010/main" val="25272823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detailed design and product requirements are used to guide the implementation of the software.</a:t>
            </a:r>
          </a:p>
          <a:p>
            <a:r>
              <a:rPr lang="en-GB" dirty="0"/>
              <a:t>Developers should also adhere to any coding standards and quality processes defined by their organisation.</a:t>
            </a:r>
          </a:p>
          <a:p>
            <a:r>
              <a:rPr lang="en-GB" dirty="0"/>
              <a:t>New code may incorporate existing software components and third-party libraries.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work is performed by Software Engineers.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Development</a:t>
            </a:r>
          </a:p>
        </p:txBody>
      </p:sp>
    </p:spTree>
    <p:extLst>
      <p:ext uri="{BB962C8B-B14F-4D97-AF65-F5344CB8AC3E}">
        <p14:creationId xmlns:p14="http://schemas.microsoft.com/office/powerpoint/2010/main" val="27246175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components produced during the development stage are tested to ensure they work satisfactorily.</a:t>
            </a:r>
          </a:p>
          <a:p>
            <a:r>
              <a:rPr lang="en-GB" dirty="0"/>
              <a:t>The system is tested to ensure all the product and user requirements are met.</a:t>
            </a:r>
          </a:p>
          <a:p>
            <a:r>
              <a:rPr lang="en-GB" dirty="0"/>
              <a:t>The main types of testing are:</a:t>
            </a:r>
          </a:p>
          <a:p>
            <a:pPr lvl="1"/>
            <a:r>
              <a:rPr lang="en-GB" dirty="0"/>
              <a:t>Unit testing</a:t>
            </a:r>
          </a:p>
          <a:p>
            <a:pPr lvl="1"/>
            <a:r>
              <a:rPr lang="en-GB" dirty="0"/>
              <a:t>Component testing</a:t>
            </a:r>
          </a:p>
          <a:p>
            <a:pPr lvl="1"/>
            <a:r>
              <a:rPr lang="en-GB" dirty="0"/>
              <a:t>Integration testing</a:t>
            </a:r>
          </a:p>
          <a:p>
            <a:pPr lvl="1"/>
            <a:r>
              <a:rPr lang="en-GB" dirty="0"/>
              <a:t>Acceptance testing</a:t>
            </a:r>
          </a:p>
          <a:p>
            <a:r>
              <a:rPr lang="en-GB" dirty="0"/>
              <a:t>Others (performance testing, load testing, soak testing, fuzz testing, usability testing)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work is performed by Test Engineers.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5: Testing</a:t>
            </a:r>
          </a:p>
        </p:txBody>
      </p:sp>
    </p:spTree>
    <p:extLst>
      <p:ext uri="{BB962C8B-B14F-4D97-AF65-F5344CB8AC3E}">
        <p14:creationId xmlns:p14="http://schemas.microsoft.com/office/powerpoint/2010/main" val="13367812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system is installed and commissioned in a ‘live’ environment.</a:t>
            </a:r>
          </a:p>
          <a:p>
            <a:r>
              <a:rPr lang="en-GB" dirty="0"/>
              <a:t>There may be hardware components that need to be integrated.</a:t>
            </a:r>
          </a:p>
          <a:p>
            <a:r>
              <a:rPr lang="en-GB" dirty="0"/>
              <a:t>There may be staff training requirements.</a:t>
            </a:r>
          </a:p>
          <a:p>
            <a:r>
              <a:rPr lang="en-GB" dirty="0"/>
              <a:t>The switch over to the new system needs careful planning to ensure continuity of operations.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work is performed by operations engineers.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6: Deployment (Implementation)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8658845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Troubleshoot and fix any problems with the deployed system.</a:t>
            </a:r>
          </a:p>
          <a:p>
            <a:r>
              <a:rPr lang="en-GB" dirty="0"/>
              <a:t>Keep the system updated with service releases and feature upgrades.</a:t>
            </a:r>
          </a:p>
          <a:p>
            <a:r>
              <a:rPr lang="en-GB" dirty="0"/>
              <a:t>Provide ‘helpdesk’ support and user training.</a:t>
            </a:r>
          </a:p>
          <a:p>
            <a:r>
              <a:rPr lang="en-GB" dirty="0"/>
              <a:t>Make it easy for users to give feedback and make feature requests.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This work may be performed by dedicated support staff and operations engineers often with the development team providing third line software support.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7: Maintenance and Support</a:t>
            </a:r>
          </a:p>
        </p:txBody>
      </p:sp>
    </p:spTree>
    <p:extLst>
      <p:ext uri="{BB962C8B-B14F-4D97-AF65-F5344CB8AC3E}">
        <p14:creationId xmlns:p14="http://schemas.microsoft.com/office/powerpoint/2010/main" val="17810561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5D86C-FDC0-43E5-B699-8D48CAB4E465}"/>
              </a:ext>
            </a:extLst>
          </p:cNvPr>
          <p:cNvSpPr txBox="1"/>
          <p:nvPr/>
        </p:nvSpPr>
        <p:spPr>
          <a:xfrm>
            <a:off x="395536" y="1369100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  <a:hlinkClick r:id="rId2"/>
              </a:rPr>
              <a:t>SDLC Quiz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0AF58B2-ED61-4BB8-AE30-012AD31EE42E}"/>
              </a:ext>
            </a:extLst>
          </p:cNvPr>
          <p:cNvSpPr txBox="1">
            <a:spLocks/>
          </p:cNvSpPr>
          <p:nvPr/>
        </p:nvSpPr>
        <p:spPr>
          <a:xfrm>
            <a:off x="139336" y="411510"/>
            <a:ext cx="6629400" cy="7543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accent1"/>
                </a:solidFill>
                <a:effectLst/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kern="0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95755979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E5119810-4157-46FB-B697-7FA2F99FD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193204"/>
            <a:ext cx="4968552" cy="434330"/>
          </a:xfrm>
        </p:spPr>
        <p:txBody>
          <a:bodyPr/>
          <a:lstStyle/>
          <a:p>
            <a:r>
              <a:rPr lang="en-GB" sz="2000" dirty="0"/>
              <a:t>Agenda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F416C963-10BD-4CE4-978C-C29D3D4581E3}"/>
              </a:ext>
            </a:extLst>
          </p:cNvPr>
          <p:cNvSpPr txBox="1">
            <a:spLocks/>
          </p:cNvSpPr>
          <p:nvPr/>
        </p:nvSpPr>
        <p:spPr bwMode="gray">
          <a:xfrm>
            <a:off x="755576" y="627534"/>
            <a:ext cx="2304256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800" b="0" smtClean="0">
                <a:solidFill>
                  <a:srgbClr val="006DAC"/>
                </a:solidFill>
                <a:effectLst/>
                <a:latin typeface="Arial"/>
                <a:ea typeface="MS PGothic" pitchFamily="34" charset="-128"/>
                <a:cs typeface="Arial"/>
              </a:defRPr>
            </a:lvl1pPr>
            <a:lvl2pPr marL="457200" indent="-223838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693738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defRPr sz="16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917575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150938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74D4"/>
              </a:buClr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74D4"/>
              </a:buClr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aseline="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aseline="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kern="0" dirty="0"/>
              <a:t>Day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30464-2CBE-4D1E-A602-A3F54DDF9FC0}"/>
              </a:ext>
            </a:extLst>
          </p:cNvPr>
          <p:cNvSpPr txBox="1"/>
          <p:nvPr/>
        </p:nvSpPr>
        <p:spPr>
          <a:xfrm>
            <a:off x="179512" y="1059582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9:00</a:t>
            </a:r>
            <a:r>
              <a:rPr lang="en-GB" dirty="0">
                <a:latin typeface="Arial"/>
                <a:cs typeface="Arial"/>
              </a:rPr>
              <a:t>  Welcome and introductions</a:t>
            </a:r>
          </a:p>
          <a:p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9:10</a:t>
            </a:r>
            <a:r>
              <a:rPr lang="en-GB" dirty="0">
                <a:latin typeface="Arial"/>
                <a:cs typeface="Arial"/>
              </a:rPr>
              <a:t>  Methodologies overview</a:t>
            </a:r>
          </a:p>
          <a:p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9:15</a:t>
            </a:r>
            <a:r>
              <a:rPr lang="en-GB" dirty="0">
                <a:latin typeface="Arial"/>
                <a:cs typeface="Arial"/>
              </a:rPr>
              <a:t>  The Software Development Life-Cycle brainstorming</a:t>
            </a:r>
          </a:p>
          <a:p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10:30</a:t>
            </a:r>
            <a:r>
              <a:rPr lang="en-GB" dirty="0">
                <a:latin typeface="Arial"/>
                <a:cs typeface="Arial"/>
              </a:rPr>
              <a:t> Tea/coffee</a:t>
            </a:r>
          </a:p>
          <a:p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10:45</a:t>
            </a:r>
            <a:r>
              <a:rPr lang="en-GB" dirty="0">
                <a:latin typeface="Arial"/>
                <a:cs typeface="Arial"/>
              </a:rPr>
              <a:t> The Software Development Life-Cycle in detail</a:t>
            </a:r>
          </a:p>
          <a:p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11:15</a:t>
            </a:r>
            <a:r>
              <a:rPr lang="en-GB" dirty="0">
                <a:latin typeface="Arial"/>
                <a:cs typeface="Arial"/>
              </a:rPr>
              <a:t> Quiz!</a:t>
            </a:r>
          </a:p>
          <a:p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12:00</a:t>
            </a:r>
            <a:r>
              <a:rPr lang="en-GB" dirty="0">
                <a:latin typeface="Arial"/>
                <a:cs typeface="Arial"/>
              </a:rPr>
              <a:t> Lunch</a:t>
            </a:r>
          </a:p>
          <a:p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05208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Software Methodologies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6344"/>
            <a:ext cx="9144000" cy="971550"/>
          </a:xfrm>
        </p:spPr>
        <p:txBody>
          <a:bodyPr/>
          <a:lstStyle/>
          <a:p>
            <a:r>
              <a:rPr lang="en-GB" dirty="0"/>
              <a:t>The Software Development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7593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360437525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36E76-CCF5-4122-9754-FD305E87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9582"/>
            <a:ext cx="655272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0879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development is the process of taking a set of business requirements and, through a series of structured stages, turning them into an operational IT system.</a:t>
            </a:r>
          </a:p>
          <a:p>
            <a:endParaRPr lang="en-GB" dirty="0"/>
          </a:p>
          <a:p>
            <a:r>
              <a:rPr lang="en-GB" dirty="0"/>
              <a:t>The ‘system’ may have non-software elements.</a:t>
            </a:r>
          </a:p>
          <a:p>
            <a:endParaRPr lang="en-GB" dirty="0"/>
          </a:p>
          <a:p>
            <a:r>
              <a:rPr lang="en-GB" dirty="0"/>
              <a:t>For the software aspect we talk about the Software Development Lifecyle which is made up of 7 generic stages: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21262522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Stages of Software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ED068-1FBF-44B3-A1BA-BAB248AF9589}"/>
              </a:ext>
            </a:extLst>
          </p:cNvPr>
          <p:cNvSpPr txBox="1"/>
          <p:nvPr/>
        </p:nvSpPr>
        <p:spPr>
          <a:xfrm>
            <a:off x="228600" y="97155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Feasibility Study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Requirements Analysis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Design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Development (coding)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Testing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Deployment (implementation)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Support and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0ACD5-3B3C-4248-AAC8-452B7B29CC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02329"/>
            <a:ext cx="4104456" cy="42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57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opportunity?</a:t>
            </a:r>
          </a:p>
          <a:p>
            <a:r>
              <a:rPr lang="en-GB" dirty="0"/>
              <a:t>Is it worth it?</a:t>
            </a:r>
          </a:p>
          <a:p>
            <a:r>
              <a:rPr lang="en-GB" dirty="0"/>
              <a:t>What is the competition doing?</a:t>
            </a:r>
          </a:p>
          <a:p>
            <a:r>
              <a:rPr lang="en-GB" dirty="0"/>
              <a:t>What’s the return on investment (ROI)?</a:t>
            </a:r>
          </a:p>
          <a:p>
            <a:r>
              <a:rPr lang="en-GB" dirty="0"/>
              <a:t>What are the risks?</a:t>
            </a:r>
          </a:p>
          <a:p>
            <a:r>
              <a:rPr lang="en-GB" dirty="0"/>
              <a:t>Does the business case add up?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1775863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Gather, validate, document and prioritise detailed business requirements for the proposed system.</a:t>
            </a:r>
          </a:p>
          <a:p>
            <a:r>
              <a:rPr lang="en-GB" dirty="0"/>
              <a:t>Requirements must be stored and managed so they are accessible to those who need them and any changes are communicated.</a:t>
            </a:r>
          </a:p>
          <a:p>
            <a:r>
              <a:rPr lang="en-GB" dirty="0"/>
              <a:t>The requirements can be traced all the way through the SDLC from the source to the implementation.</a:t>
            </a:r>
          </a:p>
          <a:p>
            <a:r>
              <a:rPr lang="en-GB" dirty="0"/>
              <a:t>Non-functional requirements must also be considered and specified.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work is performed by Business Analysts with input from potential customers.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2536854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1753&quot;&gt;&lt;property id=&quot;20148&quot; value=&quot;5&quot;/&gt;&lt;property id=&quot;20300&quot; value=&quot;Slide 2&quot;/&gt;&lt;property id=&quot;20307&quot; value=&quot;257&quot;/&gt;&lt;/object&gt;&lt;object type=&quot;3&quot; unique_id=&quot;11754&quot;&gt;&lt;property id=&quot;20148&quot; value=&quot;5&quot;/&gt;&lt;property id=&quot;20300&quot; value=&quot;Slide 3&quot;/&gt;&lt;property id=&quot;20307&quot; value=&quot;258&quot;/&gt;&lt;/object&gt;&lt;object type=&quot;3&quot; unique_id=&quot;11755&quot;&gt;&lt;property id=&quot;20148&quot; value=&quot;5&quot;/&gt;&lt;property id=&quot;20300&quot; value=&quot;Slide 4&quot;/&gt;&lt;property id=&quot;20307&quot; value=&quot;259&quot;/&gt;&lt;/object&gt;&lt;object type=&quot;3&quot; unique_id=&quot;11756&quot;&gt;&lt;property id=&quot;20148&quot; value=&quot;5&quot;/&gt;&lt;property id=&quot;20300&quot; value=&quot;Slide 5&quot;/&gt;&lt;property id=&quot;20307&quot; value=&quot;261&quot;/&gt;&lt;/object&gt;&lt;object type=&quot;3&quot; unique_id=&quot;11757&quot;&gt;&lt;property id=&quot;20148&quot; value=&quot;5&quot;/&gt;&lt;property id=&quot;20300&quot; value=&quot;Slide 6&quot;/&gt;&lt;property id=&quot;20307&quot; value=&quot;260&quot;/&gt;&lt;/object&gt;&lt;object type=&quot;3&quot; unique_id=&quot;11758&quot;&gt;&lt;property id=&quot;20148&quot; value=&quot;5&quot;/&gt;&lt;property id=&quot;20300&quot; value=&quot;Slide 7&quot;/&gt;&lt;property id=&quot;20307&quot; value=&quot;262&quot;/&gt;&lt;/object&gt;&lt;object type=&quot;3&quot; unique_id=&quot;11759&quot;&gt;&lt;property id=&quot;20148&quot; value=&quot;5&quot;/&gt;&lt;property id=&quot;20300&quot; value=&quot;Slide 8&quot;/&gt;&lt;property id=&quot;20307&quot; value=&quot;263&quot;/&gt;&lt;/object&gt;&lt;object type=&quot;3&quot; unique_id=&quot;11760&quot;&gt;&lt;property id=&quot;20148&quot; value=&quot;5&quot;/&gt;&lt;property id=&quot;20300&quot; value=&quot;Slide 9&quot;/&gt;&lt;property id=&quot;20307&quot; value=&quot;264&quot;/&gt;&lt;/object&gt;&lt;object type=&quot;3&quot; unique_id=&quot;11761&quot;&gt;&lt;property id=&quot;20148&quot; value=&quot;5&quot;/&gt;&lt;property id=&quot;20300&quot; value=&quot;Slide 10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019 Waters standard 16-9">
  <a:themeElements>
    <a:clrScheme name="Waters Brand Colors">
      <a:dk1>
        <a:srgbClr val="000000"/>
      </a:dk1>
      <a:lt1>
        <a:srgbClr val="FFFFFF"/>
      </a:lt1>
      <a:dk2>
        <a:srgbClr val="3377DD"/>
      </a:dk2>
      <a:lt2>
        <a:srgbClr val="888888"/>
      </a:lt2>
      <a:accent1>
        <a:srgbClr val="0077BB"/>
      </a:accent1>
      <a:accent2>
        <a:srgbClr val="EE7700"/>
      </a:accent2>
      <a:accent3>
        <a:srgbClr val="AAAA00"/>
      </a:accent3>
      <a:accent4>
        <a:srgbClr val="119988"/>
      </a:accent4>
      <a:accent5>
        <a:srgbClr val="993355"/>
      </a:accent5>
      <a:accent6>
        <a:srgbClr val="550088"/>
      </a:accent6>
      <a:hlink>
        <a:srgbClr val="006DAC"/>
      </a:hlink>
      <a:folHlink>
        <a:srgbClr val="4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74D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74D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Arial"/>
            <a:cs typeface="Arial"/>
          </a:defRPr>
        </a:defPPr>
      </a:lstStyle>
    </a:txDef>
  </a:objectDefaults>
  <a:extraClrSchemeLst>
    <a:extraClrScheme>
      <a:clrScheme name="Waters_PPT_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11">
        <a:dk1>
          <a:srgbClr val="000000"/>
        </a:dk1>
        <a:lt1>
          <a:srgbClr val="FFFFFF"/>
        </a:lt1>
        <a:dk2>
          <a:srgbClr val="331E4C"/>
        </a:dk2>
        <a:lt2>
          <a:srgbClr val="808080"/>
        </a:lt2>
        <a:accent1>
          <a:srgbClr val="00628D"/>
        </a:accent1>
        <a:accent2>
          <a:srgbClr val="788000"/>
        </a:accent2>
        <a:accent3>
          <a:srgbClr val="FFFFFF"/>
        </a:accent3>
        <a:accent4>
          <a:srgbClr val="000000"/>
        </a:accent4>
        <a:accent5>
          <a:srgbClr val="AAB7C5"/>
        </a:accent5>
        <a:accent6>
          <a:srgbClr val="6C7300"/>
        </a:accent6>
        <a:hlink>
          <a:srgbClr val="3F1948"/>
        </a:hlink>
        <a:folHlink>
          <a:srgbClr val="A63F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12">
        <a:dk1>
          <a:srgbClr val="000000"/>
        </a:dk1>
        <a:lt1>
          <a:srgbClr val="FFFFFF"/>
        </a:lt1>
        <a:dk2>
          <a:srgbClr val="331E4C"/>
        </a:dk2>
        <a:lt2>
          <a:srgbClr val="808080"/>
        </a:lt2>
        <a:accent1>
          <a:srgbClr val="90B4E6"/>
        </a:accent1>
        <a:accent2>
          <a:srgbClr val="A7B400"/>
        </a:accent2>
        <a:accent3>
          <a:srgbClr val="FFFFFF"/>
        </a:accent3>
        <a:accent4>
          <a:srgbClr val="000000"/>
        </a:accent4>
        <a:accent5>
          <a:srgbClr val="C6D6F0"/>
        </a:accent5>
        <a:accent6>
          <a:srgbClr val="97A300"/>
        </a:accent6>
        <a:hlink>
          <a:srgbClr val="956DC5"/>
        </a:hlink>
        <a:folHlink>
          <a:srgbClr val="F9A3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 White Logo Template 2008 1">
        <a:dk1>
          <a:srgbClr val="000000"/>
        </a:dk1>
        <a:lt1>
          <a:srgbClr val="FFFFFF"/>
        </a:lt1>
        <a:dk2>
          <a:srgbClr val="4BACC6"/>
        </a:dk2>
        <a:lt2>
          <a:srgbClr val="B2B2B2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LC_Basics.potx" id="{E503DAC1-0B75-4696-A160-3D3A6C6818CF}" vid="{966754AA-B866-4D23-A7AA-F8F428491EE0}"/>
    </a:ext>
  </a:extLst>
</a:theme>
</file>

<file path=ppt/theme/theme2.xml><?xml version="1.0" encoding="utf-8"?>
<a:theme xmlns:a="http://schemas.openxmlformats.org/drawingml/2006/main" name="2017 Waters Bra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DLC_Basics.potx" id="{E503DAC1-0B75-4696-A160-3D3A6C6818CF}" vid="{FF0A6E5C-CF0E-4C1C-922E-3FFE13E551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SDLC_Basics</Template>
  <TotalTime>734</TotalTime>
  <Words>610</Words>
  <Application>Microsoft Office PowerPoint</Application>
  <PresentationFormat>On-screen Show (16:9)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Arial</vt:lpstr>
      <vt:lpstr>Calibri</vt:lpstr>
      <vt:lpstr>Courier New</vt:lpstr>
      <vt:lpstr>Verdana</vt:lpstr>
      <vt:lpstr>Wingdings 2</vt:lpstr>
      <vt:lpstr>2019 Waters standard 16-9</vt:lpstr>
      <vt:lpstr>2017 Waters Brand</vt:lpstr>
      <vt:lpstr>PowerPoint Presentation</vt:lpstr>
      <vt:lpstr>PowerPoint Presentation</vt:lpstr>
      <vt:lpstr>Software Methodologies Fundamentals</vt:lpstr>
      <vt:lpstr>PowerPoint Presentation</vt:lpstr>
      <vt:lpstr>PowerPoint Presentation</vt:lpstr>
      <vt:lpstr>System Development</vt:lpstr>
      <vt:lpstr>The Stages of Software Development</vt:lpstr>
      <vt:lpstr>Stage 1: Feasibility Study</vt:lpstr>
      <vt:lpstr>Stage 2: Requirements Analysis</vt:lpstr>
      <vt:lpstr>Stage 3: Design</vt:lpstr>
      <vt:lpstr>Stage 4: Development</vt:lpstr>
      <vt:lpstr>Stage 5: Testing</vt:lpstr>
      <vt:lpstr>Stage 6: Deployment (Implementation)</vt:lpstr>
      <vt:lpstr>Stage 7: Maintenance and Support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Methodologies Fundamentals</dc:title>
  <dc:creator>James Clemens</dc:creator>
  <cp:lastModifiedBy>James Clemens</cp:lastModifiedBy>
  <cp:revision>42</cp:revision>
  <cp:lastPrinted>2019-03-12T15:20:01Z</cp:lastPrinted>
  <dcterms:created xsi:type="dcterms:W3CDTF">2019-03-05T08:58:50Z</dcterms:created>
  <dcterms:modified xsi:type="dcterms:W3CDTF">2019-03-12T15:20:27Z</dcterms:modified>
</cp:coreProperties>
</file>