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0" r:id="rId3"/>
    <p:sldId id="258" r:id="rId4"/>
    <p:sldId id="262" r:id="rId5"/>
    <p:sldId id="257" r:id="rId6"/>
    <p:sldId id="266" r:id="rId7"/>
    <p:sldId id="263" r:id="rId8"/>
    <p:sldId id="260" r:id="rId9"/>
    <p:sldId id="265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\AppData\Roaming\Microsoft\Excel\Working_New_Interviewee_Case_Study_Dataset_FINAL__282_29%20(version%202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\AppData\Roaming\Microsoft\Excel\Working_New_Interviewee_Case_Study_Dataset_FINAL__282_29%20(version%202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\AppData\Roaming\Microsoft\Excel\Working_New_Interviewee_Case_Study_Dataset_FINAL__282_29%20(version%202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\AppData\Roaming\Microsoft\Excel\Working_New_Interviewee_Case_Study_Dataset_FINAL__282_29%20(version%202).xlsb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\AppData\Roaming\Microsoft\Excel\Working_New_Interviewee_Case_Study_Dataset_FINAL__282_29%20(version%202).xlsb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\AppData\Roaming\Microsoft\Excel\Working_New_Interviewee_Case_Study_Dataset_FINAL__282_29%20(version%202).xlsb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\AppData\Roaming\Microsoft\Excel\Working_New_Interviewee_Case_Study_Dataset_FINAL__282_29%20(version%202).xlsb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\OneDrive\Documents\Interview%20Stuff\QS%20Task\Working_New_Interviewee_Case_Study_Dataset_FINAL__282_29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omin\AppData\Roaming\Microsoft\Excel\Working_New_Interviewee_Case_Study_Dataset_FINAL__282_29%20(version%202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[Working_New_Interviewee_Case_Study_Dataset_FINAL__282_29.xlsx]Sheet1!PivotTable3</c:name>
    <c:fmtId val="27"/>
  </c:pivotSource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Accumulative</a:t>
            </a:r>
            <a:r>
              <a:rPr lang="en-US" sz="1600" baseline="0"/>
              <a:t> Ages of Leavers</a:t>
            </a:r>
            <a:endParaRPr lang="en-US" sz="1600"/>
          </a:p>
        </c:rich>
      </c:tx>
      <c:layout>
        <c:manualLayout>
          <c:xMode val="edge"/>
          <c:yMode val="edge"/>
          <c:x val="0.19949807164283337"/>
          <c:y val="5.1307471212875988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spPr>
          <a:ln w="25400">
            <a:noFill/>
          </a:ln>
        </c:spPr>
        <c:marker>
          <c:symbol val="none"/>
        </c:marker>
        <c:dLbl>
          <c:idx val="0"/>
          <c:numFmt formatCode="0%" sourceLinked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  <c:dLbl>
          <c:idx val="0"/>
          <c:layout>
            <c:manualLayout>
              <c:x val="3.5714285714285712E-2"/>
              <c:y val="-9.2592592592593437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dLbl>
          <c:idx val="0"/>
          <c:layout>
            <c:manualLayout>
              <c:x val="8.9285714285714021E-3"/>
              <c:y val="-9.2592592592593437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spPr>
          <a:ln w="25400">
            <a:noFill/>
          </a:ln>
        </c:spPr>
        <c:marker>
          <c:symbol val="none"/>
        </c:marker>
        <c:dLbl>
          <c:idx val="0"/>
          <c:numFmt formatCode="0%" sourceLinked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"/>
        <c:dLbl>
          <c:idx val="0"/>
          <c:layout>
            <c:manualLayout>
              <c:x val="3.5714285714285712E-2"/>
              <c:y val="-9.2592592592593437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dLbl>
          <c:idx val="0"/>
          <c:layout>
            <c:manualLayout>
              <c:x val="8.9285714285714021E-3"/>
              <c:y val="-9.2592592592593437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spPr>
          <a:ln w="25400">
            <a:noFill/>
          </a:ln>
        </c:spPr>
        <c:marker>
          <c:symbol val="none"/>
        </c:marker>
        <c:dLbl>
          <c:idx val="0"/>
          <c:numFmt formatCode="0%" sourceLinked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"/>
        <c:dLbl>
          <c:idx val="0"/>
          <c:layout>
            <c:manualLayout>
              <c:x val="3.5714285714285712E-2"/>
              <c:y val="-9.2592592592593437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dLbl>
          <c:idx val="0"/>
          <c:layout>
            <c:manualLayout>
              <c:x val="8.9285714285714021E-3"/>
              <c:y val="-9.2592592592593437E-3"/>
            </c:manualLayout>
          </c:layout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12916005364483313"/>
          <c:y val="0.18307240055764412"/>
          <c:w val="0.704308053073468"/>
          <c:h val="0.63169146080543026"/>
        </c:manualLayout>
      </c:layout>
      <c:areaChart>
        <c:grouping val="stacked"/>
        <c:varyColors val="0"/>
        <c:ser>
          <c:idx val="0"/>
          <c:order val="0"/>
          <c:tx>
            <c:strRef>
              <c:f>Sheet1!$B$11:$B$12</c:f>
              <c:strCache>
                <c:ptCount val="1"/>
                <c:pt idx="0">
                  <c:v>Yes</c:v>
                </c:pt>
              </c:strCache>
            </c:strRef>
          </c:tx>
          <c:spPr>
            <a:ln w="25400">
              <a:noFill/>
            </a:ln>
          </c:spPr>
          <c:dLbls>
            <c:dLbl>
              <c:idx val="0"/>
              <c:layout>
                <c:manualLayout>
                  <c:x val="3.5714285714285712E-2"/>
                  <c:y val="-9.25925925925934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8.9285714285714021E-3"/>
                  <c:y val="-9.25925925925934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Sheet1!$A$13:$A$22</c:f>
              <c:strCache>
                <c:ptCount val="9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  <c:pt idx="4">
                  <c:v>38-42</c:v>
                </c:pt>
                <c:pt idx="5">
                  <c:v>43-47</c:v>
                </c:pt>
                <c:pt idx="6">
                  <c:v>48-52</c:v>
                </c:pt>
                <c:pt idx="7">
                  <c:v>53-57</c:v>
                </c:pt>
                <c:pt idx="8">
                  <c:v>58-62</c:v>
                </c:pt>
              </c:strCache>
            </c:strRef>
          </c:cat>
          <c:val>
            <c:numRef>
              <c:f>Sheet1!$B$13:$B$22</c:f>
              <c:numCache>
                <c:formatCode>0.00%</c:formatCode>
                <c:ptCount val="9"/>
                <c:pt idx="0">
                  <c:v>0.11203319502074689</c:v>
                </c:pt>
                <c:pt idx="1">
                  <c:v>0.24481327800829875</c:v>
                </c:pt>
                <c:pt idx="2">
                  <c:v>0.53941908713692943</c:v>
                </c:pt>
                <c:pt idx="3">
                  <c:v>0.72199170124481327</c:v>
                </c:pt>
                <c:pt idx="4">
                  <c:v>0.8091286307053942</c:v>
                </c:pt>
                <c:pt idx="5">
                  <c:v>0.8796680497925311</c:v>
                </c:pt>
                <c:pt idx="6">
                  <c:v>0.93775933609958506</c:v>
                </c:pt>
                <c:pt idx="7">
                  <c:v>0.975103734439834</c:v>
                </c:pt>
                <c:pt idx="8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59579136"/>
        <c:axId val="159693440"/>
      </c:areaChart>
      <c:catAx>
        <c:axId val="159579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Ages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59693440"/>
        <c:crosses val="autoZero"/>
        <c:auto val="1"/>
        <c:lblAlgn val="ctr"/>
        <c:lblOffset val="100"/>
        <c:noMultiLvlLbl val="0"/>
      </c:catAx>
      <c:valAx>
        <c:axId val="1596934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Accumlative % of Leavers</a:t>
                </a:r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crossAx val="159579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[Working_New_Interviewee_Case_Study_Dataset_FINAL__282_29.xlsx]Sheet2!PivotTable20</c:name>
    <c:fmtId val="78"/>
  </c:pivotSource>
  <c:chart>
    <c:title>
      <c:tx>
        <c:rich>
          <a:bodyPr/>
          <a:lstStyle/>
          <a:p>
            <a:pPr>
              <a:defRPr sz="1600"/>
            </a:pPr>
            <a:r>
              <a:rPr lang="en-GB" sz="1600" dirty="0" smtClean="0"/>
              <a:t>Composition</a:t>
            </a:r>
            <a:r>
              <a:rPr lang="en-GB" sz="1600" baseline="0" dirty="0" smtClean="0"/>
              <a:t> of  Young Leavers’ Age and Income</a:t>
            </a:r>
            <a:endParaRPr lang="en-GB" sz="1600" dirty="0"/>
          </a:p>
        </c:rich>
      </c:tx>
      <c:layout>
        <c:manualLayout>
          <c:xMode val="edge"/>
          <c:yMode val="edge"/>
          <c:x val="0.17278835361885922"/>
          <c:y val="3.0990235635598752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9229237360305"/>
          <c:y val="0.23269803350280355"/>
          <c:w val="0.75346404286818558"/>
          <c:h val="0.5851997629775678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Sheet2!$O$56:$O$58</c:f>
              <c:strCache>
                <c:ptCount val="1"/>
                <c:pt idx="0">
                  <c:v>Yes - low</c:v>
                </c:pt>
              </c:strCache>
            </c:strRef>
          </c:tx>
          <c:invertIfNegative val="0"/>
          <c:dLbls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Sheet2!$N$59:$N$63</c:f>
              <c:strCache>
                <c:ptCount val="4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</c:strCache>
            </c:strRef>
          </c:cat>
          <c:val>
            <c:numRef>
              <c:f>Sheet2!$O$59:$O$63</c:f>
              <c:numCache>
                <c:formatCode>0.00%</c:formatCode>
                <c:ptCount val="4"/>
                <c:pt idx="0">
                  <c:v>0.14367816091954022</c:v>
                </c:pt>
                <c:pt idx="1">
                  <c:v>0.13218390804597702</c:v>
                </c:pt>
                <c:pt idx="2">
                  <c:v>0.2413793103448276</c:v>
                </c:pt>
                <c:pt idx="3">
                  <c:v>0.10344827586206896</c:v>
                </c:pt>
              </c:numCache>
            </c:numRef>
          </c:val>
        </c:ser>
        <c:ser>
          <c:idx val="1"/>
          <c:order val="1"/>
          <c:tx>
            <c:strRef>
              <c:f>Sheet2!$P$56:$P$58</c:f>
              <c:strCache>
                <c:ptCount val="1"/>
                <c:pt idx="0">
                  <c:v>Yes - medium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-5.0986542764460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Sheet2!$N$59:$N$63</c:f>
              <c:strCache>
                <c:ptCount val="4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</c:strCache>
            </c:strRef>
          </c:cat>
          <c:val>
            <c:numRef>
              <c:f>Sheet2!$P$59:$P$63</c:f>
              <c:numCache>
                <c:formatCode>0.00%</c:formatCode>
                <c:ptCount val="4"/>
                <c:pt idx="0">
                  <c:v>1.1494252873563218E-2</c:v>
                </c:pt>
                <c:pt idx="1">
                  <c:v>5.1724137931034482E-2</c:v>
                </c:pt>
                <c:pt idx="2">
                  <c:v>0.13218390804597702</c:v>
                </c:pt>
                <c:pt idx="3">
                  <c:v>0.10344827586206896</c:v>
                </c:pt>
              </c:numCache>
            </c:numRef>
          </c:val>
        </c:ser>
        <c:ser>
          <c:idx val="2"/>
          <c:order val="2"/>
          <c:tx>
            <c:strRef>
              <c:f>Sheet2!$Q$56:$Q$58</c:f>
              <c:strCache>
                <c:ptCount val="1"/>
                <c:pt idx="0">
                  <c:v>Yes - high</c:v>
                </c:pt>
              </c:strCache>
            </c:strRef>
          </c:tx>
          <c:invertIfNegative val="0"/>
          <c:dLbls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Sheet2!$N$59:$N$63</c:f>
              <c:strCache>
                <c:ptCount val="4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</c:strCache>
            </c:strRef>
          </c:cat>
          <c:val>
            <c:numRef>
              <c:f>Sheet2!$Q$59:$Q$63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3.4482758620689655E-2</c:v>
                </c:pt>
                <c:pt idx="3">
                  <c:v>4.5977011494252873E-2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100"/>
        <c:axId val="160223232"/>
        <c:axId val="161879168"/>
      </c:barChart>
      <c:catAx>
        <c:axId val="160223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Age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11227983981203681"/>
              <c:y val="0.84915482469572012"/>
            </c:manualLayout>
          </c:layout>
          <c:overlay val="0"/>
        </c:title>
        <c:majorTickMark val="out"/>
        <c:minorTickMark val="none"/>
        <c:tickLblPos val="nextTo"/>
        <c:crossAx val="161879168"/>
        <c:crosses val="autoZero"/>
        <c:auto val="1"/>
        <c:lblAlgn val="ctr"/>
        <c:lblOffset val="100"/>
        <c:noMultiLvlLbl val="0"/>
      </c:catAx>
      <c:valAx>
        <c:axId val="161879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dirty="0" smtClean="0"/>
                  <a:t>% of Employee That Left</a:t>
                </a:r>
                <a:endParaRPr lang="en-GB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60223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3553853813198475"/>
          <c:y val="0.26902371403739733"/>
          <c:w val="0.19319135648809291"/>
          <c:h val="0.26351623672798424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[Working_New_Interviewee_Case_Study_Dataset_FINAL__282_29.xlsx]Sheet2!PivotTable16</c:name>
    <c:fmtId val="59"/>
  </c:pivotSource>
  <c:chart>
    <c:title>
      <c:tx>
        <c:rich>
          <a:bodyPr/>
          <a:lstStyle/>
          <a:p>
            <a:pPr>
              <a:defRPr/>
            </a:pPr>
            <a:r>
              <a:rPr lang="en-GB" sz="1600" dirty="0" smtClean="0"/>
              <a:t>Composition</a:t>
            </a:r>
            <a:r>
              <a:rPr lang="en-GB" sz="1600" baseline="0" dirty="0" smtClean="0"/>
              <a:t> of Leavers Experience and Income</a:t>
            </a:r>
            <a:endParaRPr lang="en-GB" sz="1600" dirty="0"/>
          </a:p>
        </c:rich>
      </c:tx>
      <c:layout>
        <c:manualLayout>
          <c:xMode val="edge"/>
          <c:yMode val="edge"/>
          <c:x val="0.11781255468066491"/>
          <c:y val="5.8189757869515656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5258595800524935"/>
          <c:y val="0.22951017969485962"/>
          <c:w val="0.81501181102362197"/>
          <c:h val="0.591045436273509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Sheet2!$R$23:$R$25</c:f>
              <c:strCache>
                <c:ptCount val="1"/>
                <c:pt idx="0">
                  <c:v>Yes - low</c:v>
                </c:pt>
              </c:strCache>
            </c:strRef>
          </c:tx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Sheet2!$Q$26:$Q$33</c:f>
              <c:strCache>
                <c:ptCount val="7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  <c:pt idx="5">
                  <c:v>15-17</c:v>
                </c:pt>
                <c:pt idx="6">
                  <c:v>18-20</c:v>
                </c:pt>
              </c:strCache>
            </c:strRef>
          </c:cat>
          <c:val>
            <c:numRef>
              <c:f>Sheet2!$R$26:$R$33</c:f>
              <c:numCache>
                <c:formatCode>0.00%</c:formatCode>
                <c:ptCount val="7"/>
                <c:pt idx="0">
                  <c:v>0.24107142857142858</c:v>
                </c:pt>
                <c:pt idx="1">
                  <c:v>0.11160714285714286</c:v>
                </c:pt>
                <c:pt idx="2">
                  <c:v>0.13839285714285715</c:v>
                </c:pt>
                <c:pt idx="3">
                  <c:v>4.4642857142857144E-2</c:v>
                </c:pt>
                <c:pt idx="4">
                  <c:v>8.9285714285714281E-3</c:v>
                </c:pt>
                <c:pt idx="5">
                  <c:v>4.464285714285714E-3</c:v>
                </c:pt>
                <c:pt idx="6">
                  <c:v>2.2321428571428572E-2</c:v>
                </c:pt>
              </c:numCache>
            </c:numRef>
          </c:val>
        </c:ser>
        <c:ser>
          <c:idx val="1"/>
          <c:order val="1"/>
          <c:tx>
            <c:strRef>
              <c:f>Sheet2!$S$23:$S$25</c:f>
              <c:strCache>
                <c:ptCount val="1"/>
                <c:pt idx="0">
                  <c:v>Yes - medium</c:v>
                </c:pt>
              </c:strCache>
            </c:strRef>
          </c:tx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Sheet2!$Q$26:$Q$33</c:f>
              <c:strCache>
                <c:ptCount val="7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  <c:pt idx="5">
                  <c:v>15-17</c:v>
                </c:pt>
                <c:pt idx="6">
                  <c:v>18-20</c:v>
                </c:pt>
              </c:strCache>
            </c:strRef>
          </c:cat>
          <c:val>
            <c:numRef>
              <c:f>Sheet2!$S$26:$S$33</c:f>
              <c:numCache>
                <c:formatCode>0.00%</c:formatCode>
                <c:ptCount val="7"/>
                <c:pt idx="0">
                  <c:v>0</c:v>
                </c:pt>
                <c:pt idx="1">
                  <c:v>5.3571428571428568E-2</c:v>
                </c:pt>
                <c:pt idx="2">
                  <c:v>9.8214285714285712E-2</c:v>
                </c:pt>
                <c:pt idx="3">
                  <c:v>0.11160714285714286</c:v>
                </c:pt>
                <c:pt idx="4">
                  <c:v>3.5714285714285712E-2</c:v>
                </c:pt>
                <c:pt idx="5">
                  <c:v>1.7857142857142856E-2</c:v>
                </c:pt>
                <c:pt idx="6">
                  <c:v>8.9285714285714281E-3</c:v>
                </c:pt>
              </c:numCache>
            </c:numRef>
          </c:val>
        </c:ser>
        <c:ser>
          <c:idx val="2"/>
          <c:order val="2"/>
          <c:tx>
            <c:strRef>
              <c:f>Sheet2!$T$23:$T$25</c:f>
              <c:strCache>
                <c:ptCount val="1"/>
                <c:pt idx="0">
                  <c:v>Yes - high</c:v>
                </c:pt>
              </c:strCache>
            </c:strRef>
          </c:tx>
          <c:invertIfNegative val="0"/>
          <c:dLbls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Sheet2!$Q$26:$Q$33</c:f>
              <c:strCache>
                <c:ptCount val="7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  <c:pt idx="5">
                  <c:v>15-17</c:v>
                </c:pt>
                <c:pt idx="6">
                  <c:v>18-20</c:v>
                </c:pt>
              </c:strCache>
            </c:strRef>
          </c:cat>
          <c:val>
            <c:numRef>
              <c:f>Sheet2!$T$26:$T$33</c:f>
              <c:numCache>
                <c:formatCode>0.00%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1.3392857142857142E-2</c:v>
                </c:pt>
                <c:pt idx="3">
                  <c:v>4.0178571428571432E-2</c:v>
                </c:pt>
                <c:pt idx="4">
                  <c:v>1.3392857142857142E-2</c:v>
                </c:pt>
                <c:pt idx="5">
                  <c:v>2.6785714285714284E-2</c:v>
                </c:pt>
                <c:pt idx="6">
                  <c:v>8.9285714285714281E-3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59352320"/>
        <c:axId val="159388032"/>
      </c:barChart>
      <c:catAx>
        <c:axId val="159352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Total Working Years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59388032"/>
        <c:crosses val="autoZero"/>
        <c:auto val="1"/>
        <c:lblAlgn val="ctr"/>
        <c:lblOffset val="100"/>
        <c:noMultiLvlLbl val="0"/>
      </c:catAx>
      <c:valAx>
        <c:axId val="159388032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% of</a:t>
                </a:r>
                <a:r>
                  <a:rPr lang="en-GB" baseline="0"/>
                  <a:t> Employees That Left</a:t>
                </a:r>
                <a:endParaRPr lang="en-GB"/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crossAx val="159352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870888013998247"/>
          <c:y val="0.27463335870671512"/>
          <c:w val="0.20462445319335082"/>
          <c:h val="0.21044807029933665"/>
        </c:manualLayout>
      </c:layout>
      <c:overlay val="0"/>
      <c:spPr>
        <a:solidFill>
          <a:schemeClr val="bg1"/>
        </a:solidFill>
      </c:spPr>
    </c:legend>
    <c:plotVisOnly val="1"/>
    <c:dispBlanksAs val="zero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[Working_New_Interviewee_Case_Study_Dataset_FINAL__282_29 (version 2).xlsb]Sheet1!PivotTable1</c:name>
    <c:fmtId val="8"/>
  </c:pivotSource>
  <c:chart>
    <c:title>
      <c:tx>
        <c:rich>
          <a:bodyPr/>
          <a:lstStyle/>
          <a:p>
            <a:pPr>
              <a:defRPr/>
            </a:pPr>
            <a:r>
              <a:rPr lang="en-GB" sz="1400" dirty="0" smtClean="0"/>
              <a:t>Leavers Income</a:t>
            </a:r>
            <a:r>
              <a:rPr lang="en-GB" sz="1400" baseline="0" dirty="0" smtClean="0"/>
              <a:t> Bands</a:t>
            </a:r>
            <a:endParaRPr lang="en-GB" sz="1400" dirty="0"/>
          </a:p>
        </c:rich>
      </c:tx>
      <c:layout>
        <c:manualLayout>
          <c:xMode val="edge"/>
          <c:yMode val="edge"/>
          <c:x val="0.27714886517985454"/>
          <c:y val="1.0175151478895507E-2"/>
        </c:manualLayout>
      </c:layout>
      <c:overlay val="0"/>
    </c:title>
    <c:autoTitleDeleted val="0"/>
    <c:pivotFmts>
      <c:pivotFmt>
        <c:idx val="0"/>
      </c:pivotFmt>
      <c:pivotFmt>
        <c:idx val="1"/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5339980145575228E-2"/>
          <c:y val="0.22404989189235383"/>
          <c:w val="0.9146600198544248"/>
          <c:h val="0.735249502192064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Sheet1!$B$31:$B$32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delete val="1"/>
          </c:dLbls>
          <c:cat>
            <c:strRef>
              <c:f>Sheet1!$A$33:$A$34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Sheet1!$B$33:$B$34</c:f>
              <c:numCache>
                <c:formatCode>0.00%</c:formatCode>
                <c:ptCount val="1"/>
                <c:pt idx="0">
                  <c:v>0.53112033195020747</c:v>
                </c:pt>
              </c:numCache>
            </c:numRef>
          </c:val>
        </c:ser>
        <c:ser>
          <c:idx val="1"/>
          <c:order val="1"/>
          <c:tx>
            <c:strRef>
              <c:f>Sheet1!$C$31:$C$32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Sheet1!$A$33:$A$34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Sheet1!$C$33:$C$34</c:f>
              <c:numCache>
                <c:formatCode>0.00%</c:formatCode>
                <c:ptCount val="1"/>
                <c:pt idx="0">
                  <c:v>0.30705394190871371</c:v>
                </c:pt>
              </c:numCache>
            </c:numRef>
          </c:val>
        </c:ser>
        <c:ser>
          <c:idx val="2"/>
          <c:order val="2"/>
          <c:tx>
            <c:strRef>
              <c:f>Sheet1!$D$31:$D$32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elete val="1"/>
          </c:dLbls>
          <c:cat>
            <c:strRef>
              <c:f>Sheet1!$A$33:$A$34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Sheet1!$D$33:$D$34</c:f>
              <c:numCache>
                <c:formatCode>0.00%</c:formatCode>
                <c:ptCount val="1"/>
                <c:pt idx="0">
                  <c:v>0.16182572614107885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90711680"/>
        <c:axId val="190713216"/>
      </c:barChart>
      <c:catAx>
        <c:axId val="190711680"/>
        <c:scaling>
          <c:orientation val="minMax"/>
        </c:scaling>
        <c:delete val="1"/>
        <c:axPos val="b"/>
        <c:majorTickMark val="none"/>
        <c:minorTickMark val="none"/>
        <c:tickLblPos val="nextTo"/>
        <c:crossAx val="190713216"/>
        <c:crosses val="autoZero"/>
        <c:auto val="1"/>
        <c:lblAlgn val="ctr"/>
        <c:lblOffset val="100"/>
        <c:noMultiLvlLbl val="0"/>
      </c:catAx>
      <c:valAx>
        <c:axId val="190713216"/>
        <c:scaling>
          <c:orientation val="minMax"/>
          <c:max val="1"/>
        </c:scaling>
        <c:delete val="1"/>
        <c:axPos val="l"/>
        <c:numFmt formatCode="0%" sourceLinked="0"/>
        <c:majorTickMark val="none"/>
        <c:minorTickMark val="none"/>
        <c:tickLblPos val="nextTo"/>
        <c:crossAx val="190711680"/>
        <c:crosses val="autoZero"/>
        <c:crossBetween val="between"/>
        <c:majorUnit val="0.25"/>
      </c:valAx>
    </c:plotArea>
    <c:legend>
      <c:legendPos val="t"/>
      <c:layout>
        <c:manualLayout>
          <c:xMode val="edge"/>
          <c:yMode val="edge"/>
          <c:x val="0"/>
          <c:y val="0.40442434814935091"/>
          <c:w val="0.27574131548107556"/>
          <c:h val="0.18538939049507319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[Working_New_Interviewee_Case_Study_Dataset_FINAL__282_29 (version 2).xlsb]Sheet1!PivotTable10</c:name>
    <c:fmtId val="36"/>
  </c:pivotSource>
  <c:chart>
    <c:title>
      <c:tx>
        <c:rich>
          <a:bodyPr/>
          <a:lstStyle/>
          <a:p>
            <a:pPr>
              <a:defRPr sz="1400"/>
            </a:pPr>
            <a:r>
              <a:rPr lang="en-GB" sz="1400" baseline="0" dirty="0" smtClean="0"/>
              <a:t>Employees Share in </a:t>
            </a:r>
            <a:r>
              <a:rPr lang="en-GB" sz="1400" baseline="0" dirty="0"/>
              <a:t>Each </a:t>
            </a:r>
            <a:r>
              <a:rPr lang="en-GB" sz="1400" baseline="0" dirty="0" smtClean="0"/>
              <a:t>Income and Salary Hike band</a:t>
            </a:r>
            <a:endParaRPr lang="en-GB" sz="1400" dirty="0"/>
          </a:p>
        </c:rich>
      </c:tx>
      <c:layout>
        <c:manualLayout>
          <c:xMode val="edge"/>
          <c:yMode val="edge"/>
          <c:x val="0.1109514435695538"/>
          <c:y val="9.3024008906865741E-2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Sheet1!$F$43:$F$44</c:f>
              <c:strCache>
                <c:ptCount val="1"/>
                <c:pt idx="0">
                  <c:v>No</c:v>
                </c:pt>
              </c:strCache>
            </c:strRef>
          </c:tx>
          <c:invertIfNegative val="0"/>
          <c:cat>
            <c:multiLvlStrRef>
              <c:f>Sheet1!$E$45:$E$57</c:f>
              <c:multiLvlStrCache>
                <c:ptCount val="9"/>
                <c:lvl>
                  <c:pt idx="0">
                    <c:v>11-15</c:v>
                  </c:pt>
                  <c:pt idx="1">
                    <c:v>16-20</c:v>
                  </c:pt>
                  <c:pt idx="2">
                    <c:v>21-25</c:v>
                  </c:pt>
                  <c:pt idx="3">
                    <c:v>11-15</c:v>
                  </c:pt>
                  <c:pt idx="4">
                    <c:v>16-20</c:v>
                  </c:pt>
                  <c:pt idx="5">
                    <c:v>21-25</c:v>
                  </c:pt>
                  <c:pt idx="6">
                    <c:v>11-15</c:v>
                  </c:pt>
                  <c:pt idx="7">
                    <c:v>16-20</c:v>
                  </c:pt>
                  <c:pt idx="8">
                    <c:v>21-25</c:v>
                  </c:pt>
                </c:lvl>
                <c:lvl>
                  <c:pt idx="0">
                    <c:v>high</c:v>
                  </c:pt>
                  <c:pt idx="3">
                    <c:v>medium</c:v>
                  </c:pt>
                  <c:pt idx="6">
                    <c:v>low</c:v>
                  </c:pt>
                </c:lvl>
              </c:multiLvlStrCache>
            </c:multiLvlStrRef>
          </c:cat>
          <c:val>
            <c:numRef>
              <c:f>Sheet1!$F$45:$F$57</c:f>
              <c:numCache>
                <c:formatCode>0.00%</c:formatCode>
                <c:ptCount val="9"/>
                <c:pt idx="0">
                  <c:v>0.13772048846675713</c:v>
                </c:pt>
                <c:pt idx="1">
                  <c:v>5.0881953867028491E-2</c:v>
                </c:pt>
                <c:pt idx="2">
                  <c:v>3.2564450474898234E-2</c:v>
                </c:pt>
                <c:pt idx="3">
                  <c:v>0.24559023066485752</c:v>
                </c:pt>
                <c:pt idx="4">
                  <c:v>9.8371777476255085E-2</c:v>
                </c:pt>
                <c:pt idx="5">
                  <c:v>3.7313432835820892E-2</c:v>
                </c:pt>
                <c:pt idx="6">
                  <c:v>0.13839891451831751</c:v>
                </c:pt>
                <c:pt idx="7">
                  <c:v>6.9877883310719133E-2</c:v>
                </c:pt>
                <c:pt idx="8">
                  <c:v>2.5780189959294438E-2</c:v>
                </c:pt>
              </c:numCache>
            </c:numRef>
          </c:val>
        </c:ser>
        <c:ser>
          <c:idx val="1"/>
          <c:order val="1"/>
          <c:tx>
            <c:strRef>
              <c:f>Sheet1!$G$43:$G$44</c:f>
              <c:strCache>
                <c:ptCount val="1"/>
                <c:pt idx="0">
                  <c:v>Yes</c:v>
                </c:pt>
              </c:strCache>
            </c:strRef>
          </c:tx>
          <c:invertIfNegative val="0"/>
          <c:dLbls>
            <c:dLbl>
              <c:idx val="6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8.3333333333333332E-3"/>
                  <c:y val="-4.4064004219041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8.3333333333333332E-3"/>
                  <c:y val="-5.3856005156606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multiLvlStrRef>
              <c:f>Sheet1!$E$45:$E$57</c:f>
              <c:multiLvlStrCache>
                <c:ptCount val="9"/>
                <c:lvl>
                  <c:pt idx="0">
                    <c:v>11-15</c:v>
                  </c:pt>
                  <c:pt idx="1">
                    <c:v>16-20</c:v>
                  </c:pt>
                  <c:pt idx="2">
                    <c:v>21-25</c:v>
                  </c:pt>
                  <c:pt idx="3">
                    <c:v>11-15</c:v>
                  </c:pt>
                  <c:pt idx="4">
                    <c:v>16-20</c:v>
                  </c:pt>
                  <c:pt idx="5">
                    <c:v>21-25</c:v>
                  </c:pt>
                  <c:pt idx="6">
                    <c:v>11-15</c:v>
                  </c:pt>
                  <c:pt idx="7">
                    <c:v>16-20</c:v>
                  </c:pt>
                  <c:pt idx="8">
                    <c:v>21-25</c:v>
                  </c:pt>
                </c:lvl>
                <c:lvl>
                  <c:pt idx="0">
                    <c:v>high</c:v>
                  </c:pt>
                  <c:pt idx="3">
                    <c:v>medium</c:v>
                  </c:pt>
                  <c:pt idx="6">
                    <c:v>low</c:v>
                  </c:pt>
                </c:lvl>
              </c:multiLvlStrCache>
            </c:multiLvlStrRef>
          </c:cat>
          <c:val>
            <c:numRef>
              <c:f>Sheet1!$G$45:$G$57</c:f>
              <c:numCache>
                <c:formatCode>0.00%</c:formatCode>
                <c:ptCount val="9"/>
                <c:pt idx="0">
                  <c:v>1.8995929443690638E-2</c:v>
                </c:pt>
                <c:pt idx="1">
                  <c:v>6.1058344640434192E-3</c:v>
                </c:pt>
                <c:pt idx="2">
                  <c:v>1.3568521031207597E-3</c:v>
                </c:pt>
                <c:pt idx="3">
                  <c:v>3.1207598371777476E-2</c:v>
                </c:pt>
                <c:pt idx="4">
                  <c:v>1.2211668928086838E-2</c:v>
                </c:pt>
                <c:pt idx="5">
                  <c:v>6.7842605156037995E-3</c:v>
                </c:pt>
                <c:pt idx="6">
                  <c:v>5.4274084124830396E-2</c:v>
                </c:pt>
                <c:pt idx="7">
                  <c:v>2.0352781546811399E-2</c:v>
                </c:pt>
                <c:pt idx="8">
                  <c:v>1.2211668928086838E-2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90767104"/>
        <c:axId val="190768640"/>
      </c:barChart>
      <c:catAx>
        <c:axId val="190767104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nextTo"/>
        <c:crossAx val="190768640"/>
        <c:crosses val="autoZero"/>
        <c:auto val="1"/>
        <c:lblAlgn val="ctr"/>
        <c:lblOffset val="100"/>
        <c:noMultiLvlLbl val="0"/>
      </c:catAx>
      <c:valAx>
        <c:axId val="190768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dirty="0" smtClean="0"/>
                  <a:t>% of  All Employees</a:t>
                </a:r>
                <a:endParaRPr lang="en-GB" dirty="0"/>
              </a:p>
            </c:rich>
          </c:tx>
          <c:layout/>
          <c:overlay val="0"/>
        </c:title>
        <c:numFmt formatCode="0%" sourceLinked="0"/>
        <c:majorTickMark val="none"/>
        <c:minorTickMark val="none"/>
        <c:tickLblPos val="nextTo"/>
        <c:crossAx val="190767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[Working_New_Interviewee_Case_Study_Dataset_FINAL__282_29 (version 2).xlsb]Sheet1!PivotTable2</c:name>
    <c:fmtId val="89"/>
  </c:pivotSource>
  <c:chart>
    <c:title>
      <c:tx>
        <c:rich>
          <a:bodyPr/>
          <a:lstStyle/>
          <a:p>
            <a:pPr>
              <a:defRPr sz="1400"/>
            </a:pPr>
            <a:r>
              <a:rPr lang="en-GB" sz="1400" dirty="0" smtClean="0"/>
              <a:t>Leavers’ Salary</a:t>
            </a:r>
            <a:r>
              <a:rPr lang="en-GB" sz="1400" baseline="0" dirty="0" smtClean="0"/>
              <a:t> Hikes &amp; Income Band</a:t>
            </a:r>
            <a:endParaRPr lang="en-GB" sz="1400" dirty="0"/>
          </a:p>
        </c:rich>
      </c:tx>
      <c:layout>
        <c:manualLayout>
          <c:xMode val="edge"/>
          <c:yMode val="edge"/>
          <c:x val="0.25336911459286549"/>
          <c:y val="0"/>
        </c:manualLayout>
      </c:layout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spPr>
          <a:solidFill>
            <a:schemeClr val="accent6"/>
          </a:solidFill>
        </c:spPr>
        <c:marker>
          <c:symbol val="none"/>
        </c:marker>
        <c:dLbl>
          <c:idx val="0"/>
          <c:delete val="1"/>
        </c:dLbl>
      </c:pivotFmt>
      <c:pivotFmt>
        <c:idx val="28"/>
        <c:dLbl>
          <c:idx val="0"/>
          <c:tx>
            <c:rich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11-15%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29"/>
        <c:spPr>
          <a:solidFill>
            <a:schemeClr val="accent6">
              <a:lumMod val="60000"/>
              <a:lumOff val="4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30"/>
        <c:dLbl>
          <c:idx val="0"/>
          <c:tx>
            <c:rich>
              <a:bodyPr/>
              <a:lstStyle/>
              <a:p>
                <a:r>
                  <a:rPr lang="en-US"/>
                  <a:t>16-20% 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31"/>
        <c:spPr>
          <a:solidFill>
            <a:schemeClr val="accent6">
              <a:lumMod val="20000"/>
              <a:lumOff val="8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32"/>
        <c:dLbl>
          <c:idx val="0"/>
          <c:tx>
            <c:rich>
              <a:bodyPr/>
              <a:lstStyle/>
              <a:p>
                <a:r>
                  <a:rPr lang="en-US"/>
                  <a:t>21-25% 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33"/>
        <c:spPr>
          <a:solidFill>
            <a:schemeClr val="accent4"/>
          </a:solidFill>
        </c:spPr>
        <c:marker>
          <c:symbol val="none"/>
        </c:marker>
        <c:dLbl>
          <c:idx val="0"/>
          <c:delete val="1"/>
        </c:dLbl>
      </c:pivotFmt>
      <c:pivotFmt>
        <c:idx val="34"/>
        <c:dLbl>
          <c:idx val="0"/>
          <c:tx>
            <c:rich>
              <a:bodyPr/>
              <a:lstStyle/>
              <a:p>
                <a:r>
                  <a:rPr lang="en-US"/>
                  <a:t>11-15%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35"/>
        <c:spPr>
          <a:solidFill>
            <a:schemeClr val="accent4">
              <a:lumMod val="60000"/>
              <a:lumOff val="4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36"/>
        <c:dLbl>
          <c:idx val="0"/>
          <c:tx>
            <c:rich>
              <a:bodyPr/>
              <a:lstStyle/>
              <a:p>
                <a:r>
                  <a:rPr lang="en-US"/>
                  <a:t>16-20%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37"/>
        <c:spPr>
          <a:solidFill>
            <a:schemeClr val="accent4">
              <a:lumMod val="20000"/>
              <a:lumOff val="8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38"/>
        <c:dLbl>
          <c:idx val="0"/>
          <c:tx>
            <c:rich>
              <a:bodyPr/>
              <a:lstStyle/>
              <a:p>
                <a:r>
                  <a:rPr lang="en-US"/>
                  <a:t>21-25%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39"/>
        <c:spPr>
          <a:solidFill>
            <a:schemeClr val="accent1"/>
          </a:solidFill>
        </c:spPr>
        <c:marker>
          <c:symbol val="none"/>
        </c:marker>
        <c:dLbl>
          <c:idx val="0"/>
          <c:delete val="1"/>
        </c:dLbl>
      </c:pivotFmt>
      <c:pivotFmt>
        <c:idx val="40"/>
        <c:dLbl>
          <c:idx val="0"/>
          <c:tx>
            <c:rich>
              <a:bodyPr/>
              <a:lstStyle/>
              <a:p>
                <a:r>
                  <a:rPr lang="en-US"/>
                  <a:t>11-15%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41"/>
        <c:spPr>
          <a:solidFill>
            <a:schemeClr val="accent1">
              <a:lumMod val="40000"/>
              <a:lumOff val="6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42"/>
        <c:dLbl>
          <c:idx val="0"/>
          <c:layout>
            <c:manualLayout>
              <c:x val="4.3630017452006981E-3"/>
              <c:y val="1.3841580926519461E-2"/>
            </c:manualLayout>
          </c:layout>
          <c:tx>
            <c:rich>
              <a:bodyPr/>
              <a:lstStyle/>
              <a:p>
                <a:r>
                  <a:rPr lang="en-US"/>
                  <a:t>16-20%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43"/>
        <c:spPr>
          <a:solidFill>
            <a:schemeClr val="accent1">
              <a:lumMod val="20000"/>
              <a:lumOff val="8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44"/>
        <c:dLbl>
          <c:idx val="0"/>
          <c:layout>
            <c:manualLayout>
              <c:x val="0"/>
              <c:y val="-1.0381185694889595E-2"/>
            </c:manualLayout>
          </c:layout>
          <c:tx>
            <c:rich>
              <a:bodyPr/>
              <a:lstStyle/>
              <a:p>
                <a:r>
                  <a:rPr lang="en-US"/>
                  <a:t>21-25%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45"/>
        <c:spPr>
          <a:solidFill>
            <a:schemeClr val="accent6"/>
          </a:solidFill>
        </c:spPr>
        <c:marker>
          <c:symbol val="none"/>
        </c:marker>
        <c:dLbl>
          <c:idx val="0"/>
          <c:delete val="1"/>
        </c:dLbl>
      </c:pivotFmt>
      <c:pivotFmt>
        <c:idx val="46"/>
        <c:dLbl>
          <c:idx val="0"/>
          <c:tx>
            <c:rich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11-15%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47"/>
        <c:spPr>
          <a:solidFill>
            <a:schemeClr val="accent6">
              <a:lumMod val="60000"/>
              <a:lumOff val="4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48"/>
        <c:dLbl>
          <c:idx val="0"/>
          <c:tx>
            <c:rich>
              <a:bodyPr/>
              <a:lstStyle/>
              <a:p>
                <a:r>
                  <a:rPr lang="en-US"/>
                  <a:t>16-20% 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49"/>
        <c:spPr>
          <a:solidFill>
            <a:schemeClr val="accent6">
              <a:lumMod val="20000"/>
              <a:lumOff val="8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50"/>
        <c:dLbl>
          <c:idx val="0"/>
          <c:tx>
            <c:rich>
              <a:bodyPr/>
              <a:lstStyle/>
              <a:p>
                <a:r>
                  <a:rPr lang="en-US"/>
                  <a:t>21-25% 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51"/>
        <c:spPr>
          <a:solidFill>
            <a:schemeClr val="accent4"/>
          </a:solidFill>
        </c:spPr>
        <c:marker>
          <c:symbol val="none"/>
        </c:marker>
        <c:dLbl>
          <c:idx val="0"/>
          <c:delete val="1"/>
        </c:dLbl>
      </c:pivotFmt>
      <c:pivotFmt>
        <c:idx val="52"/>
        <c:dLbl>
          <c:idx val="0"/>
          <c:tx>
            <c:rich>
              <a:bodyPr/>
              <a:lstStyle/>
              <a:p>
                <a:r>
                  <a:rPr lang="en-US"/>
                  <a:t>11-15%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53"/>
        <c:spPr>
          <a:solidFill>
            <a:schemeClr val="accent4">
              <a:lumMod val="60000"/>
              <a:lumOff val="4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54"/>
        <c:dLbl>
          <c:idx val="0"/>
          <c:tx>
            <c:rich>
              <a:bodyPr/>
              <a:lstStyle/>
              <a:p>
                <a:r>
                  <a:rPr lang="en-US"/>
                  <a:t>16-20%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55"/>
        <c:spPr>
          <a:solidFill>
            <a:schemeClr val="accent4">
              <a:lumMod val="20000"/>
              <a:lumOff val="8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56"/>
        <c:dLbl>
          <c:idx val="0"/>
          <c:tx>
            <c:rich>
              <a:bodyPr/>
              <a:lstStyle/>
              <a:p>
                <a:r>
                  <a:rPr lang="en-US"/>
                  <a:t>21-25%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57"/>
        <c:spPr>
          <a:solidFill>
            <a:schemeClr val="accent1"/>
          </a:solidFill>
        </c:spPr>
        <c:marker>
          <c:symbol val="none"/>
        </c:marker>
        <c:dLbl>
          <c:idx val="0"/>
          <c:delete val="1"/>
        </c:dLbl>
      </c:pivotFmt>
      <c:pivotFmt>
        <c:idx val="58"/>
        <c:dLbl>
          <c:idx val="0"/>
          <c:tx>
            <c:rich>
              <a:bodyPr/>
              <a:lstStyle/>
              <a:p>
                <a:r>
                  <a:rPr lang="en-US"/>
                  <a:t>11-15%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59"/>
        <c:spPr>
          <a:solidFill>
            <a:schemeClr val="accent1">
              <a:lumMod val="40000"/>
              <a:lumOff val="6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60"/>
        <c:dLbl>
          <c:idx val="0"/>
          <c:layout>
            <c:manualLayout>
              <c:x val="4.3630017452006981E-3"/>
              <c:y val="1.3841580926519461E-2"/>
            </c:manualLayout>
          </c:layout>
          <c:tx>
            <c:rich>
              <a:bodyPr/>
              <a:lstStyle/>
              <a:p>
                <a:r>
                  <a:rPr lang="en-US"/>
                  <a:t>16-20%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61"/>
        <c:spPr>
          <a:solidFill>
            <a:schemeClr val="accent1">
              <a:lumMod val="20000"/>
              <a:lumOff val="8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62"/>
        <c:dLbl>
          <c:idx val="0"/>
          <c:layout>
            <c:manualLayout>
              <c:x val="0"/>
              <c:y val="-1.0381185694889595E-2"/>
            </c:manualLayout>
          </c:layout>
          <c:tx>
            <c:rich>
              <a:bodyPr/>
              <a:lstStyle/>
              <a:p>
                <a:r>
                  <a:rPr lang="en-US"/>
                  <a:t>21-25%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63"/>
        <c:spPr>
          <a:solidFill>
            <a:schemeClr val="accent6"/>
          </a:solidFill>
        </c:spPr>
        <c:marker>
          <c:symbol val="none"/>
        </c:marker>
        <c:dLbl>
          <c:idx val="0"/>
          <c:delete val="1"/>
        </c:dLbl>
      </c:pivotFmt>
      <c:pivotFmt>
        <c:idx val="64"/>
        <c:dLbl>
          <c:idx val="0"/>
          <c:tx>
            <c:rich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11-15%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65"/>
        <c:spPr>
          <a:solidFill>
            <a:schemeClr val="accent6">
              <a:lumMod val="60000"/>
              <a:lumOff val="4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66"/>
        <c:dLbl>
          <c:idx val="0"/>
          <c:tx>
            <c:rich>
              <a:bodyPr/>
              <a:lstStyle/>
              <a:p>
                <a:r>
                  <a:rPr lang="en-US"/>
                  <a:t>16-20% 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67"/>
        <c:spPr>
          <a:solidFill>
            <a:schemeClr val="accent6">
              <a:lumMod val="20000"/>
              <a:lumOff val="8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68"/>
        <c:dLbl>
          <c:idx val="0"/>
          <c:tx>
            <c:rich>
              <a:bodyPr/>
              <a:lstStyle/>
              <a:p>
                <a:r>
                  <a:rPr lang="en-US"/>
                  <a:t>21-25% 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69"/>
        <c:spPr>
          <a:solidFill>
            <a:schemeClr val="accent4"/>
          </a:solidFill>
        </c:spPr>
        <c:marker>
          <c:symbol val="none"/>
        </c:marker>
        <c:dLbl>
          <c:idx val="0"/>
          <c:delete val="1"/>
        </c:dLbl>
      </c:pivotFmt>
      <c:pivotFmt>
        <c:idx val="70"/>
        <c:dLbl>
          <c:idx val="0"/>
          <c:tx>
            <c:rich>
              <a:bodyPr/>
              <a:lstStyle/>
              <a:p>
                <a:r>
                  <a:rPr lang="en-US"/>
                  <a:t>11-15%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71"/>
        <c:spPr>
          <a:solidFill>
            <a:schemeClr val="accent4">
              <a:lumMod val="60000"/>
              <a:lumOff val="4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72"/>
        <c:dLbl>
          <c:idx val="0"/>
          <c:tx>
            <c:rich>
              <a:bodyPr/>
              <a:lstStyle/>
              <a:p>
                <a:r>
                  <a:rPr lang="en-US"/>
                  <a:t>16-20%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73"/>
        <c:spPr>
          <a:solidFill>
            <a:schemeClr val="accent4">
              <a:lumMod val="20000"/>
              <a:lumOff val="8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74"/>
        <c:dLbl>
          <c:idx val="0"/>
          <c:tx>
            <c:rich>
              <a:bodyPr/>
              <a:lstStyle/>
              <a:p>
                <a:r>
                  <a:rPr lang="en-US"/>
                  <a:t>21-25%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75"/>
        <c:spPr>
          <a:solidFill>
            <a:schemeClr val="accent1"/>
          </a:solidFill>
        </c:spPr>
        <c:marker>
          <c:symbol val="none"/>
        </c:marker>
        <c:dLbl>
          <c:idx val="0"/>
          <c:delete val="1"/>
        </c:dLbl>
      </c:pivotFmt>
      <c:pivotFmt>
        <c:idx val="76"/>
        <c:dLbl>
          <c:idx val="0"/>
          <c:tx>
            <c:rich>
              <a:bodyPr/>
              <a:lstStyle/>
              <a:p>
                <a:r>
                  <a:rPr lang="en-US"/>
                  <a:t>11-15%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77"/>
        <c:spPr>
          <a:solidFill>
            <a:schemeClr val="accent1">
              <a:lumMod val="40000"/>
              <a:lumOff val="6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78"/>
        <c:dLbl>
          <c:idx val="0"/>
          <c:layout>
            <c:manualLayout>
              <c:x val="4.3630017452006981E-3"/>
              <c:y val="1.3841580926519461E-2"/>
            </c:manualLayout>
          </c:layout>
          <c:tx>
            <c:rich>
              <a:bodyPr/>
              <a:lstStyle/>
              <a:p>
                <a:r>
                  <a:rPr lang="en-US"/>
                  <a:t>16-20%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  <c:pivotFmt>
        <c:idx val="79"/>
        <c:spPr>
          <a:solidFill>
            <a:schemeClr val="accent1">
              <a:lumMod val="20000"/>
              <a:lumOff val="80000"/>
            </a:schemeClr>
          </a:solidFill>
        </c:spPr>
        <c:marker>
          <c:symbol val="none"/>
        </c:marker>
        <c:dLbl>
          <c:idx val="0"/>
          <c:delete val="1"/>
        </c:dLbl>
      </c:pivotFmt>
      <c:pivotFmt>
        <c:idx val="80"/>
        <c:dLbl>
          <c:idx val="0"/>
          <c:layout>
            <c:manualLayout>
              <c:x val="0"/>
              <c:y val="-1.0381185694889595E-2"/>
            </c:manualLayout>
          </c:layout>
          <c:tx>
            <c:rich>
              <a:bodyPr/>
              <a:lstStyle/>
              <a:p>
                <a:r>
                  <a:rPr lang="en-US"/>
                  <a:t>21-25%</a:t>
                </a:r>
              </a:p>
            </c:rich>
          </c:tx>
          <c:showLegendKey val="0"/>
          <c:showVal val="1"/>
          <c:showCatName val="0"/>
          <c:showSerName val="1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2345769052480759"/>
          <c:y val="0.22621475539773969"/>
          <c:w val="0.76542309475192416"/>
          <c:h val="0.7353661384250733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Sheet1!$B$38:$B$40</c:f>
              <c:strCache>
                <c:ptCount val="1"/>
                <c:pt idx="0">
                  <c:v>low - 11-15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="1" dirty="0" smtClean="0"/>
                      <a:t> </a:t>
                    </a:r>
                    <a:r>
                      <a:rPr lang="en-US" b="1" dirty="0"/>
                      <a:t>11-15</a:t>
                    </a:r>
                    <a:r>
                      <a:rPr lang="en-US" b="1" dirty="0" smtClean="0"/>
                      <a:t>% Salary Hike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Sheet1!$A$41:$A$42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Sheet1!$B$41:$B$42</c:f>
              <c:numCache>
                <c:formatCode>0.00%</c:formatCode>
                <c:ptCount val="1"/>
                <c:pt idx="0">
                  <c:v>0.33195020746887965</c:v>
                </c:pt>
              </c:numCache>
            </c:numRef>
          </c:val>
        </c:ser>
        <c:ser>
          <c:idx val="1"/>
          <c:order val="1"/>
          <c:tx>
            <c:strRef>
              <c:f>Sheet1!$C$38:$C$40</c:f>
              <c:strCache>
                <c:ptCount val="1"/>
                <c:pt idx="0">
                  <c:v>low - 16-20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17179778946614582"/>
                  <c:y val="-3.4603952316298653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16-20% 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Sheet1!$A$41:$A$42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Sheet1!$C$41:$C$42</c:f>
              <c:numCache>
                <c:formatCode>0.00%</c:formatCode>
                <c:ptCount val="1"/>
                <c:pt idx="0">
                  <c:v>0.12448132780082988</c:v>
                </c:pt>
              </c:numCache>
            </c:numRef>
          </c:val>
        </c:ser>
        <c:ser>
          <c:idx val="2"/>
          <c:order val="2"/>
          <c:tx>
            <c:strRef>
              <c:f>Sheet1!$D$38:$D$40</c:f>
              <c:strCache>
                <c:ptCount val="1"/>
                <c:pt idx="0">
                  <c:v>low - 21-25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0.12632190401922486"/>
                  <c:y val="-3.4603952316298653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21-25% 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Sheet1!$A$41:$A$42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Sheet1!$D$41:$D$42</c:f>
              <c:numCache>
                <c:formatCode>0.00%</c:formatCode>
                <c:ptCount val="1"/>
                <c:pt idx="0">
                  <c:v>7.4688796680497924E-2</c:v>
                </c:pt>
              </c:numCache>
            </c:numRef>
          </c:val>
        </c:ser>
        <c:ser>
          <c:idx val="3"/>
          <c:order val="3"/>
          <c:tx>
            <c:strRef>
              <c:f>Sheet1!$F$38:$F$40</c:f>
              <c:strCache>
                <c:ptCount val="1"/>
                <c:pt idx="0">
                  <c:v>medium - 11-15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="1"/>
                      <a:t>11-15%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Sheet1!$A$41:$A$42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Sheet1!$F$41:$F$42</c:f>
              <c:numCache>
                <c:formatCode>0.00%</c:formatCode>
                <c:ptCount val="1"/>
                <c:pt idx="0">
                  <c:v>0.1908713692946058</c:v>
                </c:pt>
              </c:numCache>
            </c:numRef>
          </c:val>
        </c:ser>
        <c:ser>
          <c:idx val="4"/>
          <c:order val="4"/>
          <c:tx>
            <c:strRef>
              <c:f>Sheet1!$G$38:$G$40</c:f>
              <c:strCache>
                <c:ptCount val="1"/>
                <c:pt idx="0">
                  <c:v>medium - 16-20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17179778946614582"/>
                  <c:y val="-3.4603952316298653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16-20%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Sheet1!$A$41:$A$42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Sheet1!$G$41:$G$42</c:f>
              <c:numCache>
                <c:formatCode>0.00%</c:formatCode>
                <c:ptCount val="1"/>
                <c:pt idx="0">
                  <c:v>7.4688796680497924E-2</c:v>
                </c:pt>
              </c:numCache>
            </c:numRef>
          </c:val>
        </c:ser>
        <c:ser>
          <c:idx val="5"/>
          <c:order val="5"/>
          <c:tx>
            <c:strRef>
              <c:f>Sheet1!$H$38:$H$40</c:f>
              <c:strCache>
                <c:ptCount val="1"/>
                <c:pt idx="0">
                  <c:v>medium - 21-25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0.12126902785845585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21-25%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Sheet1!$A$41:$A$42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Sheet1!$H$41:$H$42</c:f>
              <c:numCache>
                <c:formatCode>0.00%</c:formatCode>
                <c:ptCount val="1"/>
                <c:pt idx="0">
                  <c:v>4.1493775933609957E-2</c:v>
                </c:pt>
              </c:numCache>
            </c:numRef>
          </c:val>
        </c:ser>
        <c:ser>
          <c:idx val="6"/>
          <c:order val="6"/>
          <c:tx>
            <c:strRef>
              <c:f>Sheet1!$J$38:$J$40</c:f>
              <c:strCache>
                <c:ptCount val="1"/>
                <c:pt idx="0">
                  <c:v>high - 11-15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="1"/>
                      <a:t>11-15%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Sheet1!$A$41:$A$42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Sheet1!$J$41:$J$42</c:f>
              <c:numCache>
                <c:formatCode>0.00%</c:formatCode>
                <c:ptCount val="1"/>
                <c:pt idx="0">
                  <c:v>0.11618257261410789</c:v>
                </c:pt>
              </c:numCache>
            </c:numRef>
          </c:val>
        </c:ser>
        <c:ser>
          <c:idx val="7"/>
          <c:order val="7"/>
          <c:tx>
            <c:strRef>
              <c:f>Sheet1!$K$38:$K$40</c:f>
              <c:strCache>
                <c:ptCount val="1"/>
                <c:pt idx="0">
                  <c:v>high - 16-20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17110789283128169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16-20%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Sheet1!$A$41:$A$42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Sheet1!$K$41:$K$42</c:f>
              <c:numCache>
                <c:formatCode>0.00%</c:formatCode>
                <c:ptCount val="1"/>
                <c:pt idx="0">
                  <c:v>3.7344398340248962E-2</c:v>
                </c:pt>
              </c:numCache>
            </c:numRef>
          </c:val>
        </c:ser>
        <c:ser>
          <c:idx val="8"/>
          <c:order val="8"/>
          <c:tx>
            <c:strRef>
              <c:f>Sheet1!$L$38:$L$40</c:f>
              <c:strCache>
                <c:ptCount val="1"/>
                <c:pt idx="0">
                  <c:v>high - 21-25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0.11116327553691788"/>
                  <c:y val="-1.0381185694889595E-2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21-25</a:t>
                    </a:r>
                    <a:r>
                      <a:rPr lang="en-US" b="1" dirty="0" smtClean="0"/>
                      <a:t>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Sheet1!$A$41:$A$42</c:f>
              <c:strCache>
                <c:ptCount val="1"/>
                <c:pt idx="0">
                  <c:v>Yes</c:v>
                </c:pt>
              </c:strCache>
            </c:strRef>
          </c:cat>
          <c:val>
            <c:numRef>
              <c:f>Sheet1!$L$41:$L$42</c:f>
              <c:numCache>
                <c:formatCode>0.00%</c:formatCode>
                <c:ptCount val="1"/>
                <c:pt idx="0">
                  <c:v>8.2987551867219917E-3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91225216"/>
        <c:axId val="191235200"/>
      </c:barChart>
      <c:catAx>
        <c:axId val="191225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191235200"/>
        <c:crosses val="autoZero"/>
        <c:auto val="1"/>
        <c:lblAlgn val="ctr"/>
        <c:lblOffset val="100"/>
        <c:noMultiLvlLbl val="0"/>
      </c:catAx>
      <c:valAx>
        <c:axId val="19123520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crossAx val="191225216"/>
        <c:crosses val="autoZero"/>
        <c:crossBetween val="between"/>
        <c:majorUnit val="0.25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[Working_New_Interviewee_Case_Study_Dataset_FINAL__282_29.xlsx]Sheet1!PivotTable1</c:name>
    <c:fmtId val="81"/>
  </c:pivotSource>
  <c:chart>
    <c:title>
      <c:tx>
        <c:rich>
          <a:bodyPr/>
          <a:lstStyle/>
          <a:p>
            <a:pPr>
              <a:defRPr/>
            </a:pPr>
            <a:r>
              <a:rPr lang="en-GB" sz="1400" baseline="0" dirty="0" smtClean="0"/>
              <a:t>Employees Leaving Within Each Salary Band</a:t>
            </a:r>
            <a:endParaRPr lang="en-GB" sz="1400" dirty="0"/>
          </a:p>
        </c:rich>
      </c:tx>
      <c:layout>
        <c:manualLayout>
          <c:xMode val="edge"/>
          <c:yMode val="edge"/>
          <c:x val="0.16820550277707522"/>
          <c:y val="0.12196127513609599"/>
        </c:manualLayout>
      </c:layout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2122790139157115"/>
          <c:y val="0.28665087414920593"/>
          <c:w val="0.6166696608178287"/>
          <c:h val="0.534313136705369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Sheet1!$B$31:$B$32</c:f>
              <c:strCache>
                <c:ptCount val="1"/>
                <c:pt idx="0">
                  <c:v>No</c:v>
                </c:pt>
              </c:strCache>
            </c:strRef>
          </c:tx>
          <c:invertIfNegative val="0"/>
          <c:cat>
            <c:strRef>
              <c:f>Sheet1!$A$33:$A$36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Sheet1!$B$33:$B$36</c:f>
              <c:numCache>
                <c:formatCode>0.00%</c:formatCode>
                <c:ptCount val="3"/>
                <c:pt idx="0">
                  <c:v>0.7293868921775899</c:v>
                </c:pt>
                <c:pt idx="1">
                  <c:v>0.88364779874213839</c:v>
                </c:pt>
                <c:pt idx="2">
                  <c:v>0.89315068493150684</c:v>
                </c:pt>
              </c:numCache>
            </c:numRef>
          </c:val>
        </c:ser>
        <c:ser>
          <c:idx val="1"/>
          <c:order val="1"/>
          <c:tx>
            <c:strRef>
              <c:f>Sheet1!$C$31:$C$32</c:f>
              <c:strCache>
                <c:ptCount val="1"/>
                <c:pt idx="0">
                  <c:v>Yes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Sheet1!$A$33:$A$36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Sheet1!$C$33:$C$36</c:f>
              <c:numCache>
                <c:formatCode>0.00%</c:formatCode>
                <c:ptCount val="3"/>
                <c:pt idx="0">
                  <c:v>0.27061310782241016</c:v>
                </c:pt>
                <c:pt idx="1">
                  <c:v>0.11635220125786164</c:v>
                </c:pt>
                <c:pt idx="2">
                  <c:v>0.10684931506849316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46984320"/>
        <c:axId val="159569792"/>
      </c:barChart>
      <c:catAx>
        <c:axId val="146984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Salary Band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159569792"/>
        <c:crosses val="autoZero"/>
        <c:auto val="1"/>
        <c:lblAlgn val="ctr"/>
        <c:lblOffset val="100"/>
        <c:noMultiLvlLbl val="0"/>
      </c:catAx>
      <c:valAx>
        <c:axId val="1595697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dirty="0"/>
                  <a:t>% of </a:t>
                </a:r>
                <a:r>
                  <a:rPr lang="en-GB" dirty="0" smtClean="0"/>
                  <a:t>Employees In that Band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7.9195101253525024E-2"/>
              <c:y val="0.18744314867792464"/>
            </c:manualLayout>
          </c:layout>
          <c:overlay val="0"/>
        </c:title>
        <c:numFmt formatCode="0%" sourceLinked="0"/>
        <c:majorTickMark val="none"/>
        <c:minorTickMark val="none"/>
        <c:tickLblPos val="nextTo"/>
        <c:crossAx val="14698432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5772626530709462"/>
          <c:y val="0.43765015692700804"/>
          <c:w val="8.3066223532294675E-2"/>
          <c:h val="0.25088922411398734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[Working_New_Interviewee_Case_Study_Dataset_FINAL__282_29.xlsx]Sheet2!PivotTable24</c:name>
    <c:fmtId val="54"/>
  </c:pivotSource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Experience</a:t>
            </a:r>
            <a:r>
              <a:rPr lang="en-GB" baseline="0" dirty="0" smtClean="0"/>
              <a:t> Range of Leavers Across Ages</a:t>
            </a:r>
            <a:endParaRPr lang="en-GB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  <c:dLbl>
          <c:idx val="0"/>
          <c:numFmt formatCode="0%" sourceLinked="0"/>
          <c:spPr/>
          <c:txPr>
            <a:bodyPr/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  <c:dLbl>
          <c:idx val="0"/>
          <c:numFmt formatCode="0%" sourceLinked="0"/>
          <c:spPr/>
          <c:txPr>
            <a:bodyPr/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  <c:dLbl>
          <c:idx val="0"/>
          <c:numFmt formatCode="0%" sourceLinked="0"/>
          <c:spPr/>
          <c:txPr>
            <a:bodyPr/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5661782612225017"/>
          <c:y val="0.20394685039370078"/>
          <c:w val="0.615776893867648"/>
          <c:h val="0.5819017935258092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Sheet2!$C$102:$C$104</c:f>
              <c:strCache>
                <c:ptCount val="1"/>
                <c:pt idx="0">
                  <c:v>Yes - 18-22</c:v>
                </c:pt>
              </c:strCache>
            </c:strRef>
          </c:tx>
          <c:invertIfNegative val="0"/>
          <c:cat>
            <c:strRef>
              <c:f>Sheet2!$B$105:$B$110</c:f>
              <c:strCache>
                <c:ptCount val="5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</c:strCache>
            </c:strRef>
          </c:cat>
          <c:val>
            <c:numRef>
              <c:f>Sheet2!$C$105:$C$110</c:f>
              <c:numCache>
                <c:formatCode>0.00%</c:formatCode>
                <c:ptCount val="5"/>
                <c:pt idx="0">
                  <c:v>0.14545454545454545</c:v>
                </c:pt>
                <c:pt idx="1">
                  <c:v>1.8181818181818181E-2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Sheet2!$D$102:$D$104</c:f>
              <c:strCache>
                <c:ptCount val="1"/>
                <c:pt idx="0">
                  <c:v>Yes - 23-27</c:v>
                </c:pt>
              </c:strCache>
            </c:strRef>
          </c:tx>
          <c:invertIfNegative val="0"/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Sheet2!$B$105:$B$110</c:f>
              <c:strCache>
                <c:ptCount val="5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</c:strCache>
            </c:strRef>
          </c:cat>
          <c:val>
            <c:numRef>
              <c:f>Sheet2!$D$105:$D$110</c:f>
              <c:numCache>
                <c:formatCode>0.00%</c:formatCode>
                <c:ptCount val="5"/>
                <c:pt idx="0">
                  <c:v>6.0606060606060608E-2</c:v>
                </c:pt>
                <c:pt idx="1">
                  <c:v>3.6363636363636362E-2</c:v>
                </c:pt>
                <c:pt idx="2">
                  <c:v>9.696969696969697E-2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Sheet2!$E$102:$E$104</c:f>
              <c:strCache>
                <c:ptCount val="1"/>
                <c:pt idx="0">
                  <c:v>Yes - 28-32</c:v>
                </c:pt>
              </c:strCache>
            </c:strRef>
          </c:tx>
          <c:invertIfNegative val="0"/>
          <c:dLbls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Sheet2!$B$105:$B$110</c:f>
              <c:strCache>
                <c:ptCount val="5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</c:strCache>
            </c:strRef>
          </c:cat>
          <c:val>
            <c:numRef>
              <c:f>Sheet2!$E$105:$E$110</c:f>
              <c:numCache>
                <c:formatCode>0.00%</c:formatCode>
                <c:ptCount val="5"/>
                <c:pt idx="0">
                  <c:v>9.696969696969697E-2</c:v>
                </c:pt>
                <c:pt idx="1">
                  <c:v>9.696969696969697E-2</c:v>
                </c:pt>
                <c:pt idx="2">
                  <c:v>0.10303030303030303</c:v>
                </c:pt>
                <c:pt idx="3">
                  <c:v>0.11515151515151516</c:v>
                </c:pt>
                <c:pt idx="4">
                  <c:v>1.8181818181818181E-2</c:v>
                </c:pt>
              </c:numCache>
            </c:numRef>
          </c:val>
        </c:ser>
        <c:ser>
          <c:idx val="3"/>
          <c:order val="3"/>
          <c:tx>
            <c:strRef>
              <c:f>Sheet2!$F$102:$F$104</c:f>
              <c:strCache>
                <c:ptCount val="1"/>
                <c:pt idx="0">
                  <c:v>Yes - 33-37</c:v>
                </c:pt>
              </c:strCache>
            </c:strRef>
          </c:tx>
          <c:invertIfNegative val="0"/>
          <c:dLbls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Sheet2!$B$105:$B$110</c:f>
              <c:strCache>
                <c:ptCount val="5"/>
                <c:pt idx="0">
                  <c:v>0-2</c:v>
                </c:pt>
                <c:pt idx="1">
                  <c:v>3-5</c:v>
                </c:pt>
                <c:pt idx="2">
                  <c:v>6-8</c:v>
                </c:pt>
                <c:pt idx="3">
                  <c:v>9-11</c:v>
                </c:pt>
                <c:pt idx="4">
                  <c:v>12-14</c:v>
                </c:pt>
              </c:strCache>
            </c:strRef>
          </c:cat>
          <c:val>
            <c:numRef>
              <c:f>Sheet2!$F$105:$F$110</c:f>
              <c:numCache>
                <c:formatCode>0.00%</c:formatCode>
                <c:ptCount val="5"/>
                <c:pt idx="0">
                  <c:v>2.4242424242424242E-2</c:v>
                </c:pt>
                <c:pt idx="1">
                  <c:v>3.0303030303030304E-2</c:v>
                </c:pt>
                <c:pt idx="2">
                  <c:v>5.4545454545454543E-2</c:v>
                </c:pt>
                <c:pt idx="3">
                  <c:v>8.4848484848484854E-2</c:v>
                </c:pt>
                <c:pt idx="4">
                  <c:v>1.8181818181818181E-2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9577600"/>
        <c:axId val="159735168"/>
      </c:barChart>
      <c:catAx>
        <c:axId val="159577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Total</a:t>
                </a:r>
                <a:r>
                  <a:rPr lang="en-GB" baseline="0"/>
                  <a:t> Working Years</a:t>
                </a:r>
                <a:endParaRPr lang="en-GB"/>
              </a:p>
            </c:rich>
          </c:tx>
          <c:layout/>
          <c:overlay val="0"/>
        </c:title>
        <c:majorTickMark val="out"/>
        <c:minorTickMark val="none"/>
        <c:tickLblPos val="nextTo"/>
        <c:crossAx val="159735168"/>
        <c:crosses val="autoZero"/>
        <c:auto val="1"/>
        <c:lblAlgn val="ctr"/>
        <c:lblOffset val="100"/>
        <c:noMultiLvlLbl val="0"/>
      </c:catAx>
      <c:valAx>
        <c:axId val="1597351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dirty="0"/>
                  <a:t>% of </a:t>
                </a:r>
                <a:r>
                  <a:rPr lang="en-GB" dirty="0" smtClean="0"/>
                  <a:t> Sum</a:t>
                </a:r>
                <a:r>
                  <a:rPr lang="en-GB" baseline="0" dirty="0" smtClean="0"/>
                  <a:t> of </a:t>
                </a:r>
                <a:r>
                  <a:rPr lang="en-GB" dirty="0" smtClean="0"/>
                  <a:t>Leavers</a:t>
                </a:r>
                <a:endParaRPr lang="en-GB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59577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[Working_New_Interviewee_Case_Study_Dataset_FINAL__282_29.xlsx]Sheet2!PivotTable20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Income Share of Leavers Across</a:t>
            </a:r>
            <a:r>
              <a:rPr lang="en-GB" baseline="0" dirty="0" smtClean="0"/>
              <a:t> Ages</a:t>
            </a:r>
            <a:endParaRPr lang="en-GB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Sheet2!$O$56:$O$58</c:f>
              <c:strCache>
                <c:ptCount val="1"/>
                <c:pt idx="0">
                  <c:v>Yes - low</c:v>
                </c:pt>
              </c:strCache>
            </c:strRef>
          </c:tx>
          <c:invertIfNegative val="0"/>
          <c:dLbls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Sheet2!$N$59:$N$68</c:f>
              <c:strCache>
                <c:ptCount val="9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  <c:pt idx="4">
                  <c:v>38-42</c:v>
                </c:pt>
                <c:pt idx="5">
                  <c:v>43-47</c:v>
                </c:pt>
                <c:pt idx="6">
                  <c:v>48-52</c:v>
                </c:pt>
                <c:pt idx="7">
                  <c:v>53-57</c:v>
                </c:pt>
                <c:pt idx="8">
                  <c:v>58-62</c:v>
                </c:pt>
              </c:strCache>
            </c:strRef>
          </c:cat>
          <c:val>
            <c:numRef>
              <c:f>Sheet2!$O$59:$O$68</c:f>
              <c:numCache>
                <c:formatCode>0.00%</c:formatCode>
                <c:ptCount val="9"/>
                <c:pt idx="0">
                  <c:v>0.1037344398340249</c:v>
                </c:pt>
                <c:pt idx="1">
                  <c:v>9.5435684647302899E-2</c:v>
                </c:pt>
                <c:pt idx="2">
                  <c:v>0.17427385892116182</c:v>
                </c:pt>
                <c:pt idx="3">
                  <c:v>7.4688796680497924E-2</c:v>
                </c:pt>
                <c:pt idx="4">
                  <c:v>3.3195020746887967E-2</c:v>
                </c:pt>
                <c:pt idx="5">
                  <c:v>2.0746887966804978E-2</c:v>
                </c:pt>
                <c:pt idx="6">
                  <c:v>1.2448132780082987E-2</c:v>
                </c:pt>
                <c:pt idx="7">
                  <c:v>8.2987551867219917E-3</c:v>
                </c:pt>
                <c:pt idx="8">
                  <c:v>8.2987551867219917E-3</c:v>
                </c:pt>
              </c:numCache>
            </c:numRef>
          </c:val>
        </c:ser>
        <c:ser>
          <c:idx val="1"/>
          <c:order val="1"/>
          <c:tx>
            <c:strRef>
              <c:f>Sheet2!$P$56:$P$58</c:f>
              <c:strCache>
                <c:ptCount val="1"/>
                <c:pt idx="0">
                  <c:v>Yes - medium</c:v>
                </c:pt>
              </c:strCache>
            </c:strRef>
          </c:tx>
          <c:invertIfNegative val="0"/>
          <c:dLbls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Sheet2!$N$59:$N$68</c:f>
              <c:strCache>
                <c:ptCount val="9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  <c:pt idx="4">
                  <c:v>38-42</c:v>
                </c:pt>
                <c:pt idx="5">
                  <c:v>43-47</c:v>
                </c:pt>
                <c:pt idx="6">
                  <c:v>48-52</c:v>
                </c:pt>
                <c:pt idx="7">
                  <c:v>53-57</c:v>
                </c:pt>
                <c:pt idx="8">
                  <c:v>58-62</c:v>
                </c:pt>
              </c:strCache>
            </c:strRef>
          </c:cat>
          <c:val>
            <c:numRef>
              <c:f>Sheet2!$P$59:$P$68</c:f>
              <c:numCache>
                <c:formatCode>0.00%</c:formatCode>
                <c:ptCount val="9"/>
                <c:pt idx="0">
                  <c:v>8.2987551867219917E-3</c:v>
                </c:pt>
                <c:pt idx="1">
                  <c:v>3.7344398340248962E-2</c:v>
                </c:pt>
                <c:pt idx="2">
                  <c:v>9.5435684647302899E-2</c:v>
                </c:pt>
                <c:pt idx="3">
                  <c:v>7.4688796680497924E-2</c:v>
                </c:pt>
                <c:pt idx="4">
                  <c:v>2.9045643153526972E-2</c:v>
                </c:pt>
                <c:pt idx="5">
                  <c:v>2.0746887966804978E-2</c:v>
                </c:pt>
                <c:pt idx="6">
                  <c:v>2.9045643153526972E-2</c:v>
                </c:pt>
                <c:pt idx="7">
                  <c:v>1.2448132780082987E-2</c:v>
                </c:pt>
                <c:pt idx="8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Sheet2!$Q$56:$Q$58</c:f>
              <c:strCache>
                <c:ptCount val="1"/>
                <c:pt idx="0">
                  <c:v>Yes - high</c:v>
                </c:pt>
              </c:strCache>
            </c:strRef>
          </c:tx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numFmt formatCode="0%" sourceLinked="0"/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Sheet2!$N$59:$N$68</c:f>
              <c:strCache>
                <c:ptCount val="9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  <c:pt idx="4">
                  <c:v>38-42</c:v>
                </c:pt>
                <c:pt idx="5">
                  <c:v>43-47</c:v>
                </c:pt>
                <c:pt idx="6">
                  <c:v>48-52</c:v>
                </c:pt>
                <c:pt idx="7">
                  <c:v>53-57</c:v>
                </c:pt>
                <c:pt idx="8">
                  <c:v>58-62</c:v>
                </c:pt>
              </c:strCache>
            </c:strRef>
          </c:cat>
          <c:val>
            <c:numRef>
              <c:f>Sheet2!$Q$59:$Q$68</c:f>
              <c:numCache>
                <c:formatCode>0.00%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2.4896265560165973E-2</c:v>
                </c:pt>
                <c:pt idx="3">
                  <c:v>3.3195020746887967E-2</c:v>
                </c:pt>
                <c:pt idx="4">
                  <c:v>2.4896265560165973E-2</c:v>
                </c:pt>
                <c:pt idx="5">
                  <c:v>2.9045643153526972E-2</c:v>
                </c:pt>
                <c:pt idx="6">
                  <c:v>1.6597510373443983E-2</c:v>
                </c:pt>
                <c:pt idx="7">
                  <c:v>1.6597510373443983E-2</c:v>
                </c:pt>
                <c:pt idx="8">
                  <c:v>1.6597510373443983E-2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00"/>
        <c:axId val="161998720"/>
        <c:axId val="162160640"/>
      </c:barChart>
      <c:catAx>
        <c:axId val="161998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dirty="0" smtClean="0"/>
                  <a:t>Age</a:t>
                </a:r>
                <a:endParaRPr lang="en-GB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62160640"/>
        <c:crosses val="autoZero"/>
        <c:auto val="1"/>
        <c:lblAlgn val="ctr"/>
        <c:lblOffset val="100"/>
        <c:noMultiLvlLbl val="0"/>
      </c:catAx>
      <c:valAx>
        <c:axId val="1621606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dirty="0" smtClean="0"/>
                  <a:t>% of Sum</a:t>
                </a:r>
                <a:r>
                  <a:rPr lang="en-GB" baseline="0" dirty="0" smtClean="0"/>
                  <a:t> of Leavers</a:t>
                </a:r>
                <a:endParaRPr lang="en-GB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161998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E85CF-1CE3-426A-9EF2-D13809E74B9B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42942-3742-4033-A040-1FBF8F638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4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42942-3742-4033-A040-1FBF8F63819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9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42942-3742-4033-A040-1FBF8F63819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87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42942-3742-4033-A040-1FBF8F63819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6D01324-2BF2-4424-8D9D-239E912BFC01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01DB682-21AD-436C-BAB5-36DB7022A8A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Employee Retention Analysis and Modelling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20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26" y="1628801"/>
            <a:ext cx="3814802" cy="5229200"/>
          </a:xfrm>
        </p:spPr>
        <p:txBody>
          <a:bodyPr>
            <a:normAutofit fontScale="40000" lnSpcReduction="20000"/>
          </a:bodyPr>
          <a:lstStyle/>
          <a:p>
            <a:r>
              <a:rPr lang="en-GB" sz="3400" dirty="0" smtClean="0"/>
              <a:t>A ‘Decision Tree’ machine learning model was trained on the data to predict potential future leavers.</a:t>
            </a:r>
          </a:p>
          <a:p>
            <a:r>
              <a:rPr lang="en-GB" sz="3400" dirty="0" smtClean="0"/>
              <a:t>The model was built using the following categories for predicting:</a:t>
            </a:r>
            <a:endParaRPr lang="en-GB" sz="3400" dirty="0"/>
          </a:p>
          <a:p>
            <a:endParaRPr lang="en-GB" sz="2600" dirty="0" smtClean="0"/>
          </a:p>
          <a:p>
            <a:pPr marL="749808" lvl="1" indent="-457200"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US" sz="3500" b="1" dirty="0">
                <a:solidFill>
                  <a:schemeClr val="accent6"/>
                </a:solidFill>
              </a:rPr>
              <a:t>Monthly Income</a:t>
            </a:r>
          </a:p>
          <a:p>
            <a:pPr marL="749808" lvl="1" indent="-457200"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US" sz="3500" b="1" dirty="0">
                <a:solidFill>
                  <a:schemeClr val="accent6"/>
                </a:solidFill>
              </a:rPr>
              <a:t>Total Working Years</a:t>
            </a:r>
            <a:endParaRPr lang="en-GB" sz="3500" dirty="0">
              <a:solidFill>
                <a:schemeClr val="accent6"/>
              </a:solidFill>
            </a:endParaRPr>
          </a:p>
          <a:p>
            <a:pPr marL="749808" lvl="1" indent="-457200"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US" sz="3500" b="1" dirty="0">
                <a:solidFill>
                  <a:schemeClr val="accent6"/>
                </a:solidFill>
              </a:rPr>
              <a:t>Age</a:t>
            </a:r>
            <a:endParaRPr lang="en-GB" sz="3500" dirty="0">
              <a:solidFill>
                <a:schemeClr val="accent6"/>
              </a:solidFill>
            </a:endParaRPr>
          </a:p>
          <a:p>
            <a:pPr marL="749808" lvl="1" indent="-457200"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US" sz="3500" b="1" dirty="0">
                <a:solidFill>
                  <a:schemeClr val="accent6"/>
                </a:solidFill>
              </a:rPr>
              <a:t>Years at Company</a:t>
            </a:r>
            <a:endParaRPr lang="en-GB" sz="3500" dirty="0">
              <a:solidFill>
                <a:schemeClr val="accent6"/>
              </a:solidFill>
            </a:endParaRPr>
          </a:p>
          <a:p>
            <a:pPr marL="749808" lvl="1" indent="-457200"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US" sz="3500" b="1" dirty="0">
                <a:solidFill>
                  <a:schemeClr val="accent6"/>
                </a:solidFill>
              </a:rPr>
              <a:t>Business Travel</a:t>
            </a:r>
            <a:endParaRPr lang="en-GB" sz="3500" dirty="0">
              <a:solidFill>
                <a:schemeClr val="accent6"/>
              </a:solidFill>
            </a:endParaRPr>
          </a:p>
          <a:p>
            <a:pPr marL="749808" lvl="1" indent="-457200"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US" sz="3500" b="1" dirty="0">
                <a:solidFill>
                  <a:schemeClr val="accent6"/>
                </a:solidFill>
              </a:rPr>
              <a:t>Job Satisfaction</a:t>
            </a:r>
            <a:endParaRPr lang="en-GB" sz="3500" dirty="0">
              <a:solidFill>
                <a:schemeClr val="accent6"/>
              </a:solidFill>
            </a:endParaRPr>
          </a:p>
          <a:p>
            <a:pPr marL="749808" lvl="1" indent="-457200"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US" sz="3500" b="1" dirty="0">
                <a:solidFill>
                  <a:schemeClr val="accent6"/>
                </a:solidFill>
              </a:rPr>
              <a:t>Distance from Home</a:t>
            </a:r>
            <a:endParaRPr lang="en-GB" sz="3500" dirty="0">
              <a:solidFill>
                <a:schemeClr val="accent6"/>
              </a:solidFill>
            </a:endParaRPr>
          </a:p>
          <a:p>
            <a:pPr marL="118872" indent="0">
              <a:buNone/>
            </a:pPr>
            <a:endParaRPr lang="en-GB" sz="2000" dirty="0"/>
          </a:p>
          <a:p>
            <a:pPr marL="118872" indent="0">
              <a:buNone/>
            </a:pPr>
            <a:endParaRPr lang="en-GB" sz="2500" dirty="0"/>
          </a:p>
          <a:p>
            <a:pPr marL="118872" indent="0">
              <a:buNone/>
            </a:pPr>
            <a:endParaRPr lang="en-GB" sz="2500" dirty="0" smtClean="0"/>
          </a:p>
          <a:p>
            <a:r>
              <a:rPr lang="en-GB" sz="3400" dirty="0" smtClean="0"/>
              <a:t>The model was trained on ¾ of the data and then tested on ¼ of the data (443 employees) it had not seen before.</a:t>
            </a:r>
          </a:p>
          <a:p>
            <a:r>
              <a:rPr lang="en-GB" sz="3400" dirty="0" smtClean="0"/>
              <a:t>The model correctly predicted 308 of the employees that stayed and 30 of the 72 that left.</a:t>
            </a:r>
          </a:p>
          <a:p>
            <a:r>
              <a:rPr lang="en-GB" sz="3400" dirty="0" smtClean="0"/>
              <a:t>Whilst it incorrectly predicted 42 that left would stay.</a:t>
            </a:r>
          </a:p>
          <a:p>
            <a:pPr marL="118872" indent="0">
              <a:buNone/>
            </a:pPr>
            <a:endParaRPr lang="en-GB" sz="3400" dirty="0" smtClean="0"/>
          </a:p>
          <a:p>
            <a:r>
              <a:rPr lang="en-GB" sz="3400" b="1" dirty="0" smtClean="0"/>
              <a:t>It has predicted a further 63 </a:t>
            </a:r>
            <a:r>
              <a:rPr lang="en-GB" sz="3400" b="1" dirty="0"/>
              <a:t>employees </a:t>
            </a:r>
            <a:r>
              <a:rPr lang="en-GB" sz="3400" b="1" dirty="0" smtClean="0"/>
              <a:t> in this sampled of 443 that may leave. The details of these can be provided, and the model used for future employees.</a:t>
            </a:r>
            <a:endParaRPr lang="en-GB" sz="3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" t="6137" r="10298"/>
          <a:stretch/>
        </p:blipFill>
        <p:spPr>
          <a:xfrm>
            <a:off x="4002832" y="1844824"/>
            <a:ext cx="5141168" cy="41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6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targeting these demographics overall employee turnover rate can potentially be reduced from 16.35% to 10.85% retaining the employees with the greater experience and career  ambition.</a:t>
            </a:r>
          </a:p>
          <a:p>
            <a:r>
              <a:rPr lang="en-GB" dirty="0" smtClean="0"/>
              <a:t>The prediction model can be used to target individuals who have a high risk of leaving before they do.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7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b="1" dirty="0" smtClean="0"/>
              <a:t>The current employee turnover rate is 16.35%</a:t>
            </a:r>
          </a:p>
          <a:p>
            <a:endParaRPr lang="en-GB" sz="2800" b="1" dirty="0"/>
          </a:p>
          <a:p>
            <a:r>
              <a:rPr lang="en-GB" sz="2800" dirty="0" smtClean="0"/>
              <a:t>Using the data we have built a picture of who these people are and how to stop them.</a:t>
            </a:r>
          </a:p>
          <a:p>
            <a:pPr marL="118872" indent="0">
              <a:buNone/>
            </a:pPr>
            <a:endParaRPr lang="en-GB" sz="2800" dirty="0" smtClean="0"/>
          </a:p>
          <a:p>
            <a:r>
              <a:rPr lang="en-GB" sz="2800" dirty="0" smtClean="0"/>
              <a:t>A correlation analysis depicts the the main factors causing people to leave.</a:t>
            </a:r>
          </a:p>
          <a:p>
            <a:endParaRPr lang="en-GB" sz="2800" dirty="0" smtClean="0"/>
          </a:p>
          <a:p>
            <a:r>
              <a:rPr lang="en-GB" sz="2800" dirty="0" smtClean="0"/>
              <a:t>From this we can build a profile of a leaver and develop tactical insights into how to retain these employees.</a:t>
            </a:r>
          </a:p>
          <a:p>
            <a:pPr marL="118872" indent="0">
              <a:buNone/>
            </a:pPr>
            <a:endParaRPr lang="en-GB" sz="2800" dirty="0" smtClean="0"/>
          </a:p>
          <a:p>
            <a:r>
              <a:rPr lang="en-GB" sz="2800" dirty="0" smtClean="0"/>
              <a:t>We have developed a machine learning model to predict employees at risk of leaving.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0508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Analysis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837"/>
            <a:ext cx="2664296" cy="5328593"/>
          </a:xfrm>
        </p:spPr>
      </p:pic>
      <p:sp>
        <p:nvSpPr>
          <p:cNvPr id="9" name="Rectangle 8"/>
          <p:cNvSpPr/>
          <p:nvPr/>
        </p:nvSpPr>
        <p:spPr>
          <a:xfrm>
            <a:off x="2987824" y="1916832"/>
            <a:ext cx="58326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/>
              <a:t>Conducting correlation analysis on the dataset we can see what are the most influential factors are on whether an employee has left or not.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/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/>
              <a:t>The magnitude of the correlation, negative or positive indicates which categories are the most influential.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/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/>
              <a:t>From this we can determine what aspects to focus our analysis on.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/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/>
              <a:t>The lowest scoring categories can then be removed.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4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91880" y="1556792"/>
            <a:ext cx="554461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Low Income</a:t>
            </a:r>
          </a:p>
          <a:p>
            <a:pPr lvl="1"/>
            <a:r>
              <a:rPr lang="en-US" sz="1600" dirty="0" smtClean="0"/>
              <a:t>Those on lower income are more likely to leave.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Less experienced</a:t>
            </a:r>
          </a:p>
          <a:p>
            <a:pPr lvl="1"/>
            <a:r>
              <a:rPr lang="en-US" sz="1600" dirty="0" smtClean="0"/>
              <a:t>Those who have worked for less time are more likely to leave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Younger</a:t>
            </a:r>
          </a:p>
          <a:p>
            <a:pPr lvl="1"/>
            <a:r>
              <a:rPr lang="en-US" sz="1600" dirty="0" smtClean="0"/>
              <a:t>Younger employees are more likely to leave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Newer to company</a:t>
            </a:r>
          </a:p>
          <a:p>
            <a:pPr lvl="1"/>
            <a:r>
              <a:rPr lang="en-US" sz="1600" dirty="0" smtClean="0"/>
              <a:t>Those who have worked at the company for less time are more likely to leave.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Travel More</a:t>
            </a:r>
          </a:p>
          <a:p>
            <a:pPr lvl="1"/>
            <a:r>
              <a:rPr lang="en-US" sz="1600" dirty="0" smtClean="0"/>
              <a:t>Those who travel are more likely to leave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Low Job Satisfaction</a:t>
            </a:r>
          </a:p>
          <a:p>
            <a:pPr lvl="1"/>
            <a:r>
              <a:rPr lang="en-US" sz="1600" dirty="0" smtClean="0"/>
              <a:t>Those with less job satisfaction are more likely to leave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  Far From Home</a:t>
            </a:r>
          </a:p>
          <a:p>
            <a:pPr lvl="1"/>
            <a:r>
              <a:rPr lang="en-US" sz="1600" dirty="0" smtClean="0"/>
              <a:t>Those that work further from home are more likely to leave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Properties </a:t>
            </a:r>
            <a:r>
              <a:rPr lang="en-US" dirty="0"/>
              <a:t>of a </a:t>
            </a:r>
            <a:r>
              <a:rPr lang="en-US" dirty="0" smtClean="0"/>
              <a:t>Leaver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" b="1614"/>
          <a:stretch/>
        </p:blipFill>
        <p:spPr bwMode="auto">
          <a:xfrm>
            <a:off x="87390" y="1556792"/>
            <a:ext cx="2756418" cy="530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03440" y="1844824"/>
            <a:ext cx="5040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The 7 most influential factors in order of influence are: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Monthly Income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Total Working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Years at Company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Business Travel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Job Satisfaction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6"/>
                </a:solidFill>
              </a:rPr>
              <a:t>Distance from Home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dirty="0" smtClean="0"/>
              <a:t>From this we can determine the properties of a leaver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Influential Factors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" b="1614"/>
          <a:stretch/>
        </p:blipFill>
        <p:spPr bwMode="auto">
          <a:xfrm>
            <a:off x="87390" y="1556792"/>
            <a:ext cx="2756418" cy="530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5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83" y="-4666"/>
            <a:ext cx="8229600" cy="2337448"/>
          </a:xfrm>
        </p:spPr>
        <p:txBody>
          <a:bodyPr>
            <a:normAutofit/>
          </a:bodyPr>
          <a:lstStyle/>
          <a:p>
            <a:r>
              <a:rPr lang="en-GB" dirty="0" smtClean="0"/>
              <a:t>Composition of Leavers</a:t>
            </a:r>
            <a:r>
              <a:rPr lang="en-GB" dirty="0"/>
              <a:t/>
            </a:r>
            <a:br>
              <a:rPr lang="en-GB" dirty="0"/>
            </a:br>
            <a:r>
              <a:rPr lang="en-GB" sz="3200" dirty="0" smtClean="0"/>
              <a:t>Employee Turnover Rate - 16.35</a:t>
            </a:r>
            <a:r>
              <a:rPr lang="en-GB" sz="3200" dirty="0"/>
              <a:t>%</a:t>
            </a:r>
            <a:br>
              <a:rPr lang="en-GB" sz="320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4437113"/>
            <a:ext cx="4777135" cy="2420888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 smtClean="0"/>
              <a:t>40% have 0-5 years working experience, these are all in the lowest income band.</a:t>
            </a:r>
          </a:p>
          <a:p>
            <a:r>
              <a:rPr lang="en-GB" sz="1400" dirty="0" smtClean="0"/>
              <a:t>35% of have less than 5 years experience and were also on the lowest salary band.</a:t>
            </a:r>
          </a:p>
          <a:p>
            <a:r>
              <a:rPr lang="en-GB" sz="1400" dirty="0" smtClean="0"/>
              <a:t>45% have 6-11 years experience</a:t>
            </a:r>
          </a:p>
          <a:p>
            <a:r>
              <a:rPr lang="en-GB" sz="1400" dirty="0" smtClean="0"/>
              <a:t>Totalling 85% of the leavers have under 11 years working experience of these 53% are in the lowest income band.</a:t>
            </a:r>
          </a:p>
          <a:p>
            <a:endParaRPr lang="en-GB" sz="1400" dirty="0" smtClean="0"/>
          </a:p>
          <a:p>
            <a:r>
              <a:rPr lang="en-GB" sz="1600" b="1" dirty="0" smtClean="0"/>
              <a:t>The majority of those that left were therefore under 37 with less than 11 years of working experience and most of these on the lowest salary band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6021288"/>
            <a:ext cx="4460825" cy="10081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1400" dirty="0" smtClean="0"/>
              <a:t>72% of leavers were under the age of 37</a:t>
            </a:r>
          </a:p>
          <a:p>
            <a:r>
              <a:rPr lang="en-GB" sz="1400" dirty="0" smtClean="0"/>
              <a:t>Of these 61% were in the lowest salary band.</a:t>
            </a:r>
          </a:p>
          <a:p>
            <a:r>
              <a:rPr lang="en-GB" sz="1400" dirty="0" smtClean="0"/>
              <a:t>29% were in the medium salary band</a:t>
            </a:r>
          </a:p>
          <a:p>
            <a:endParaRPr lang="en-GB" sz="14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89007"/>
              </p:ext>
            </p:extLst>
          </p:nvPr>
        </p:nvGraphicFramePr>
        <p:xfrm>
          <a:off x="44785" y="1504335"/>
          <a:ext cx="5040560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279681"/>
              </p:ext>
            </p:extLst>
          </p:nvPr>
        </p:nvGraphicFramePr>
        <p:xfrm>
          <a:off x="-180528" y="3717032"/>
          <a:ext cx="4579620" cy="2458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7584" y="40825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Salary band</a:t>
            </a:r>
            <a:endParaRPr lang="en-GB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31283" y="1196752"/>
            <a:ext cx="4572000" cy="3440871"/>
            <a:chOff x="4531283" y="1196752"/>
            <a:chExt cx="4572000" cy="3440871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6756014"/>
                </p:ext>
              </p:extLst>
            </p:nvPr>
          </p:nvGraphicFramePr>
          <p:xfrm>
            <a:off x="4531283" y="1363851"/>
            <a:ext cx="4572000" cy="32737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4531283" y="1196752"/>
              <a:ext cx="1089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Salary band</a:t>
              </a:r>
              <a:endParaRPr lang="en-GB" sz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812360" y="19888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Salary band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786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Income &amp; Salary Hike</a:t>
            </a:r>
            <a:endParaRPr lang="en-GB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877476"/>
              </p:ext>
            </p:extLst>
          </p:nvPr>
        </p:nvGraphicFramePr>
        <p:xfrm>
          <a:off x="128799" y="1484784"/>
          <a:ext cx="2232248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482244" y="3284984"/>
            <a:ext cx="4572000" cy="2593954"/>
            <a:chOff x="4294629" y="954783"/>
            <a:chExt cx="5246380" cy="3596640"/>
          </a:xfrm>
        </p:grpSpPr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9677654"/>
                </p:ext>
              </p:extLst>
            </p:nvPr>
          </p:nvGraphicFramePr>
          <p:xfrm>
            <a:off x="4294629" y="954783"/>
            <a:ext cx="5246380" cy="3596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8963338" y="2552263"/>
              <a:ext cx="576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Left</a:t>
              </a:r>
              <a:endParaRPr lang="en-GB" sz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7504" y="5556691"/>
            <a:ext cx="427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400" dirty="0" smtClean="0"/>
          </a:p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283968" y="5805264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400" dirty="0"/>
              <a:t>27% of </a:t>
            </a:r>
            <a:r>
              <a:rPr lang="en-US" sz="1400" dirty="0" smtClean="0"/>
              <a:t>company’s workforce in </a:t>
            </a:r>
            <a:r>
              <a:rPr lang="en-US" sz="1400" dirty="0"/>
              <a:t>the low salary band left.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400" dirty="0"/>
              <a:t>T</a:t>
            </a:r>
            <a:r>
              <a:rPr lang="en-US" sz="1400" dirty="0"/>
              <a:t>he medium and high bands had a retention rate of 88.4% and 89.3% respectively.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1400" b="1" dirty="0"/>
              <a:t>This amounts to an 8% loss of the company employees.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283968" y="1408176"/>
            <a:ext cx="0" cy="54772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75956" y="5373216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% Salary Hike</a:t>
            </a:r>
          </a:p>
          <a:p>
            <a:pPr marL="171450" indent="-171450" algn="r">
              <a:buFontTx/>
              <a:buChar char="-"/>
            </a:pPr>
            <a:endParaRPr lang="en-US" sz="1000" b="1" dirty="0" smtClean="0"/>
          </a:p>
          <a:p>
            <a:pPr algn="r"/>
            <a:endParaRPr lang="en-GB" sz="1000" b="1" dirty="0"/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156812"/>
              </p:ext>
            </p:extLst>
          </p:nvPr>
        </p:nvGraphicFramePr>
        <p:xfrm>
          <a:off x="1743697" y="1521941"/>
          <a:ext cx="2513420" cy="3670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700748"/>
              </p:ext>
            </p:extLst>
          </p:nvPr>
        </p:nvGraphicFramePr>
        <p:xfrm>
          <a:off x="4175956" y="1268760"/>
          <a:ext cx="50765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-98682" y="5013176"/>
            <a:ext cx="4428491" cy="2969425"/>
          </a:xfrm>
        </p:spPr>
        <p:txBody>
          <a:bodyPr>
            <a:normAutofit/>
          </a:bodyPr>
          <a:lstStyle/>
          <a:p>
            <a:r>
              <a:rPr lang="en-US" sz="1400" dirty="0"/>
              <a:t>53% of those that left were in the low income band.</a:t>
            </a:r>
          </a:p>
          <a:p>
            <a:r>
              <a:rPr lang="en-US" sz="1400" dirty="0" smtClean="0"/>
              <a:t>64</a:t>
            </a:r>
            <a:r>
              <a:rPr lang="en-US" sz="1400" dirty="0"/>
              <a:t>% of those that left received the lowest salary hike of 11-15</a:t>
            </a:r>
            <a:r>
              <a:rPr lang="en-US" sz="1400" dirty="0" smtClean="0"/>
              <a:t>%</a:t>
            </a:r>
          </a:p>
          <a:p>
            <a:r>
              <a:rPr lang="en-US" sz="1400" dirty="0" smtClean="0"/>
              <a:t>Those that received the moderate salary hike of 16-20% left at half the rate.</a:t>
            </a:r>
          </a:p>
          <a:p>
            <a:endParaRPr lang="en-US" sz="1400" dirty="0"/>
          </a:p>
          <a:p>
            <a:r>
              <a:rPr lang="en-US" sz="1400" b="1" dirty="0" smtClean="0"/>
              <a:t>This suggests that financial incentive was a common reason for leaving.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515656" y="2132856"/>
            <a:ext cx="502016" cy="199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Left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260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Income, Experience and Age</a:t>
            </a:r>
            <a:endParaRPr lang="en-GB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425106" y="4365104"/>
            <a:ext cx="4716016" cy="1656184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1400" dirty="0" smtClean="0"/>
              <a:t>48% had a total working experience of less than 5 years most of these were under 27</a:t>
            </a:r>
          </a:p>
          <a:p>
            <a:r>
              <a:rPr lang="en-GB" sz="1400" dirty="0" smtClean="0"/>
              <a:t>43% had a total working experience of 6-11 years these were aged mostly in the 27-37 bracket.</a:t>
            </a:r>
          </a:p>
          <a:p>
            <a:r>
              <a:rPr lang="en-GB" sz="1400" dirty="0" smtClean="0"/>
              <a:t>Together this accounts for 91</a:t>
            </a:r>
            <a:r>
              <a:rPr lang="en-GB" sz="1400" dirty="0"/>
              <a:t>% of the leavers </a:t>
            </a:r>
            <a:r>
              <a:rPr lang="en-GB" sz="1400" dirty="0" smtClean="0"/>
              <a:t>with </a:t>
            </a:r>
            <a:r>
              <a:rPr lang="en-GB" sz="1400" dirty="0"/>
              <a:t>a total working experience of less than 11 </a:t>
            </a:r>
            <a:r>
              <a:rPr lang="en-GB" sz="1400" dirty="0" smtClean="0"/>
              <a:t>years</a:t>
            </a:r>
          </a:p>
          <a:p>
            <a:endParaRPr lang="en-GB" sz="1400" dirty="0"/>
          </a:p>
          <a:p>
            <a:r>
              <a:rPr lang="en-GB" sz="1400" b="1" dirty="0" smtClean="0"/>
              <a:t>We can pool these into our two age groups of 18-27 year olds with less than 5 years work experience and 28-37 year olds with 6-11 years working experience.</a:t>
            </a:r>
            <a:endParaRPr lang="en-GB" sz="1400" b="1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51520" y="4437112"/>
            <a:ext cx="4320480" cy="2284782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sz="1600" dirty="0"/>
              <a:t>46% of the leavers were aged </a:t>
            </a:r>
            <a:r>
              <a:rPr lang="en-GB" sz="1600" b="1" dirty="0"/>
              <a:t>28-37</a:t>
            </a:r>
            <a:r>
              <a:rPr lang="en-GB" sz="1600" dirty="0"/>
              <a:t> </a:t>
            </a:r>
            <a:r>
              <a:rPr lang="en-GB" sz="1600" dirty="0" smtClean="0"/>
              <a:t>and of these nearly half were </a:t>
            </a:r>
            <a:r>
              <a:rPr lang="en-GB" sz="1600" dirty="0"/>
              <a:t>in the low income bracket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25% of the leavers were aged 18-27 and almost all of these were in the low income bracket.</a:t>
            </a:r>
          </a:p>
          <a:p>
            <a:r>
              <a:rPr lang="en-GB" sz="1600" dirty="0" smtClean="0"/>
              <a:t>Together this accounts for 66% of those that left </a:t>
            </a:r>
          </a:p>
          <a:p>
            <a:endParaRPr lang="en-GB" sz="1600" dirty="0"/>
          </a:p>
          <a:p>
            <a:r>
              <a:rPr lang="en-GB" sz="1600" b="1" dirty="0" smtClean="0"/>
              <a:t>We can pool these into two target age groups, 18-27 and 28-37.</a:t>
            </a:r>
          </a:p>
          <a:p>
            <a:endParaRPr lang="en-GB" sz="1600" dirty="0"/>
          </a:p>
          <a:p>
            <a:endParaRPr lang="en-GB" sz="1600" dirty="0"/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23"/>
              </p:ext>
            </p:extLst>
          </p:nvPr>
        </p:nvGraphicFramePr>
        <p:xfrm>
          <a:off x="4572000" y="1645642"/>
          <a:ext cx="4434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14502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Salary band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24440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Age group</a:t>
            </a:r>
            <a:endParaRPr lang="en-GB" sz="1200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923951"/>
              </p:ext>
            </p:extLst>
          </p:nvPr>
        </p:nvGraphicFramePr>
        <p:xfrm>
          <a:off x="107504" y="1621334"/>
          <a:ext cx="4764038" cy="293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70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Demographics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1556792"/>
            <a:ext cx="4824536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GB" sz="1800" b="1" u="sng" dirty="0" smtClean="0"/>
              <a:t>2</a:t>
            </a:r>
            <a:r>
              <a:rPr lang="en-GB" sz="1800" b="1" u="sng" baseline="30000" dirty="0" smtClean="0"/>
              <a:t>nd</a:t>
            </a:r>
            <a:r>
              <a:rPr lang="en-GB" sz="1800" b="1" u="sng" dirty="0" smtClean="0"/>
              <a:t> Priority Demographic</a:t>
            </a:r>
            <a:endParaRPr lang="en-GB" sz="1800" dirty="0"/>
          </a:p>
          <a:p>
            <a:r>
              <a:rPr lang="en-GB" sz="1800" dirty="0" smtClean="0"/>
              <a:t>Under 27</a:t>
            </a:r>
          </a:p>
          <a:p>
            <a:r>
              <a:rPr lang="en-GB" sz="1800" dirty="0" smtClean="0"/>
              <a:t>Low income </a:t>
            </a:r>
          </a:p>
          <a:p>
            <a:r>
              <a:rPr lang="en-GB" sz="1800" dirty="0" smtClean="0"/>
              <a:t>Lower Pay Hike</a:t>
            </a:r>
          </a:p>
          <a:p>
            <a:r>
              <a:rPr lang="en-GB" sz="1800" dirty="0" smtClean="0"/>
              <a:t>0-5 years of working</a:t>
            </a:r>
          </a:p>
          <a:p>
            <a:pPr marL="118872" indent="0">
              <a:buNone/>
            </a:pPr>
            <a:endParaRPr lang="en-GB" sz="1800" b="1" u="sng" dirty="0" smtClean="0"/>
          </a:p>
          <a:p>
            <a:pPr marL="118872" indent="0">
              <a:buNone/>
            </a:pPr>
            <a:r>
              <a:rPr lang="en-GB" sz="1800" b="1" u="sng" dirty="0" smtClean="0"/>
              <a:t>Solutions</a:t>
            </a:r>
          </a:p>
          <a:p>
            <a:r>
              <a:rPr lang="en-GB" sz="1800" dirty="0" smtClean="0"/>
              <a:t>Offer increased training packages and ad-hoc financial incentives such as bonuses.</a:t>
            </a:r>
          </a:p>
          <a:p>
            <a:r>
              <a:rPr lang="en-GB" sz="1800" dirty="0" smtClean="0"/>
              <a:t>Offer room for career progression or sideways movement for career changes.</a:t>
            </a:r>
          </a:p>
          <a:p>
            <a:r>
              <a:rPr lang="en-GB" sz="1800" dirty="0" smtClean="0"/>
              <a:t>Readjust the salary hike structure to focus around the high end of the low band and the low end of the moderate band at 15-16%.</a:t>
            </a:r>
            <a:endParaRPr lang="en-GB" sz="1800" dirty="0"/>
          </a:p>
          <a:p>
            <a:pPr marL="118872" indent="0">
              <a:buNone/>
            </a:pPr>
            <a:r>
              <a:rPr lang="en-GB" sz="1800" b="1" u="sng" dirty="0" smtClean="0"/>
              <a:t>Outcome</a:t>
            </a:r>
          </a:p>
          <a:p>
            <a:r>
              <a:rPr lang="en-GB" sz="1800" dirty="0" smtClean="0"/>
              <a:t>Will retain those that wish to invest in career and will be future integral employees.</a:t>
            </a:r>
          </a:p>
          <a:p>
            <a:r>
              <a:rPr lang="en-GB" sz="1800" dirty="0" smtClean="0"/>
              <a:t>Will retain those that want a change of role.</a:t>
            </a:r>
          </a:p>
          <a:p>
            <a:pPr marL="118872" indent="0">
              <a:buNone/>
            </a:pPr>
            <a:endParaRPr lang="en-GB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1556792"/>
            <a:ext cx="4392488" cy="4756503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GB" sz="1800" b="1" u="sng" dirty="0" smtClean="0"/>
              <a:t>1</a:t>
            </a:r>
            <a:r>
              <a:rPr lang="en-GB" sz="1800" b="1" u="sng" baseline="30000" dirty="0" smtClean="0"/>
              <a:t>st</a:t>
            </a:r>
            <a:r>
              <a:rPr lang="en-GB" sz="1800" b="1" u="sng" dirty="0" smtClean="0"/>
              <a:t> Priority – 46.8% of leavers.</a:t>
            </a:r>
            <a:endParaRPr lang="en-GB" sz="1800" dirty="0" smtClean="0"/>
          </a:p>
          <a:p>
            <a:r>
              <a:rPr lang="en-GB" sz="1800" dirty="0" smtClean="0"/>
              <a:t>Aged 28-37</a:t>
            </a:r>
          </a:p>
          <a:p>
            <a:r>
              <a:rPr lang="en-GB" sz="1800" dirty="0" smtClean="0"/>
              <a:t>6-11 years of working</a:t>
            </a:r>
          </a:p>
          <a:p>
            <a:r>
              <a:rPr lang="en-GB" sz="1800" dirty="0" smtClean="0"/>
              <a:t>Low income </a:t>
            </a:r>
            <a:r>
              <a:rPr lang="en-GB" sz="1800" dirty="0"/>
              <a:t>and medium </a:t>
            </a:r>
            <a:r>
              <a:rPr lang="en-GB" sz="1800" dirty="0" smtClean="0"/>
              <a:t>incomes</a:t>
            </a:r>
          </a:p>
          <a:p>
            <a:r>
              <a:rPr lang="en-GB" sz="1800" dirty="0" smtClean="0"/>
              <a:t>Lower Pay hike</a:t>
            </a:r>
          </a:p>
          <a:p>
            <a:endParaRPr lang="en-GB" sz="1800" dirty="0" smtClean="0"/>
          </a:p>
          <a:p>
            <a:pPr marL="118872" indent="0">
              <a:buNone/>
            </a:pPr>
            <a:r>
              <a:rPr lang="en-GB" sz="1800" b="1" u="sng" dirty="0" smtClean="0"/>
              <a:t>Solutions</a:t>
            </a:r>
          </a:p>
          <a:p>
            <a:r>
              <a:rPr lang="en-GB" sz="1800" dirty="0" smtClean="0"/>
              <a:t>Require increased financial incentive at this stage.</a:t>
            </a:r>
          </a:p>
          <a:p>
            <a:r>
              <a:rPr lang="en-GB" sz="1800" dirty="0" smtClean="0"/>
              <a:t>Offer medium salary at age 28 or pay hike if the employee has been working for 6 years.</a:t>
            </a:r>
          </a:p>
          <a:p>
            <a:r>
              <a:rPr lang="en-GB" sz="1800" dirty="0" smtClean="0"/>
              <a:t>Readjust low and medium pay hike structure to focus around 15-16%</a:t>
            </a:r>
            <a:endParaRPr lang="en-GB" sz="1800" b="1" u="sng" dirty="0" smtClean="0"/>
          </a:p>
          <a:p>
            <a:pPr marL="118872" indent="0">
              <a:buNone/>
            </a:pPr>
            <a:r>
              <a:rPr lang="en-GB" sz="1800" b="1" u="sng" dirty="0" smtClean="0"/>
              <a:t>Outcome</a:t>
            </a:r>
          </a:p>
          <a:p>
            <a:r>
              <a:rPr lang="en-GB" sz="1800" dirty="0" smtClean="0"/>
              <a:t>Will retain more experienced staff.</a:t>
            </a:r>
          </a:p>
          <a:p>
            <a:r>
              <a:rPr lang="en-GB" sz="1800" dirty="0" smtClean="0"/>
              <a:t>Will lose less staff that could be integral to the company</a:t>
            </a:r>
          </a:p>
        </p:txBody>
      </p:sp>
    </p:spTree>
    <p:extLst>
      <p:ext uri="{BB962C8B-B14F-4D97-AF65-F5344CB8AC3E}">
        <p14:creationId xmlns:p14="http://schemas.microsoft.com/office/powerpoint/2010/main" val="268029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2909</TotalTime>
  <Words>1193</Words>
  <Application>Microsoft Office PowerPoint</Application>
  <PresentationFormat>On-screen Show (4:3)</PresentationFormat>
  <Paragraphs>185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Employee Retention Analysis and Modelling</vt:lpstr>
      <vt:lpstr>Introduction</vt:lpstr>
      <vt:lpstr>Correlation Analysis</vt:lpstr>
      <vt:lpstr>PowerPoint Presentation</vt:lpstr>
      <vt:lpstr>PowerPoint Presentation</vt:lpstr>
      <vt:lpstr>Composition of Leavers Employee Turnover Rate - 16.35% </vt:lpstr>
      <vt:lpstr>Monthly Income &amp; Salary Hike</vt:lpstr>
      <vt:lpstr>Income, Experience and Age</vt:lpstr>
      <vt:lpstr>Target Demographics</vt:lpstr>
      <vt:lpstr>Prediction Model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Evans</dc:creator>
  <cp:lastModifiedBy>Dominic Evans</cp:lastModifiedBy>
  <cp:revision>69</cp:revision>
  <dcterms:created xsi:type="dcterms:W3CDTF">2023-03-14T14:03:04Z</dcterms:created>
  <dcterms:modified xsi:type="dcterms:W3CDTF">2023-03-16T14:34:02Z</dcterms:modified>
</cp:coreProperties>
</file>