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9F0F3"/>
    <a:srgbClr val="C2D7DF"/>
    <a:srgbClr val="DEDCD4"/>
    <a:srgbClr val="B2D4D3"/>
    <a:srgbClr val="BD6B4E"/>
    <a:srgbClr val="E7EEA7"/>
    <a:srgbClr val="359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050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0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27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0688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58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3854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447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374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649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16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334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74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698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512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194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46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37C9-05B7-4940-8307-E98C8EEC4A39}" type="datetimeFigureOut">
              <a:rPr lang="hr-HR" smtClean="0"/>
              <a:t>26.10.2021.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D949DE-8B3C-4F18-821D-1A1E84F2A40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179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layerPref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7200" dirty="0" err="1" smtClean="0">
                <a:latin typeface="Montserrat Medium" panose="00000600000000000000" pitchFamily="2" charset="-18"/>
              </a:rPr>
              <a:t>PlayerPrefs</a:t>
            </a:r>
            <a:endParaRPr lang="hr-HR" sz="7200" dirty="0">
              <a:latin typeface="Montserrat Medium" panose="000006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970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Montserrat Light" panose="00000400000000000000" pitchFamily="2" charset="-18"/>
                <a:hlinkClick r:id="rId2"/>
              </a:rPr>
              <a:t>https://</a:t>
            </a:r>
            <a:r>
              <a:rPr lang="hr-HR" dirty="0" smtClean="0">
                <a:latin typeface="Montserrat Light" panose="00000400000000000000" pitchFamily="2" charset="-18"/>
                <a:hlinkClick r:id="rId2"/>
              </a:rPr>
              <a:t>docs.unity3d.com/ScriptReference/PlayerPrefs.html</a:t>
            </a:r>
            <a:endParaRPr lang="hr-HR" dirty="0" smtClean="0">
              <a:latin typeface="Montserrat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874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Montserrat Medium" panose="00000600000000000000" pitchFamily="2" charset="-18"/>
              </a:rPr>
              <a:t>ŠTO JE TO PLAYERPREFS?</a:t>
            </a:r>
            <a:endParaRPr lang="hr-HR" dirty="0">
              <a:latin typeface="Montserrat Medium" panose="00000600000000000000" pitchFamily="2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38051" y="1648614"/>
            <a:ext cx="9739361" cy="5103336"/>
          </a:xfrm>
        </p:spPr>
        <p:txBody>
          <a:bodyPr>
            <a:normAutofit/>
          </a:bodyPr>
          <a:lstStyle/>
          <a:p>
            <a:r>
              <a:rPr lang="hr-HR" dirty="0" smtClean="0">
                <a:latin typeface="Montserrat Light" panose="00000400000000000000" pitchFamily="2" charset="-18"/>
              </a:rPr>
              <a:t>Klasa u </a:t>
            </a:r>
            <a:r>
              <a:rPr lang="hr-HR" dirty="0" err="1" smtClean="0">
                <a:latin typeface="Montserrat Light" panose="00000400000000000000" pitchFamily="2" charset="-18"/>
              </a:rPr>
              <a:t>Unity</a:t>
            </a:r>
            <a:r>
              <a:rPr lang="hr-HR" dirty="0" smtClean="0">
                <a:latin typeface="Montserrat Light" panose="00000400000000000000" pitchFamily="2" charset="-18"/>
              </a:rPr>
              <a:t>-u za pohranu podataka </a:t>
            </a:r>
            <a:endParaRPr lang="hr-HR" dirty="0" smtClean="0">
              <a:latin typeface="Montserrat Light" panose="00000400000000000000" pitchFamily="2" charset="-18"/>
            </a:endParaRPr>
          </a:p>
          <a:p>
            <a:r>
              <a:rPr lang="hr-HR" dirty="0" smtClean="0">
                <a:latin typeface="Montserrat Light" panose="00000400000000000000" pitchFamily="2" charset="-18"/>
              </a:rPr>
              <a:t>Moguće </a:t>
            </a:r>
            <a:r>
              <a:rPr lang="hr-HR" dirty="0">
                <a:latin typeface="Montserrat Light" panose="00000400000000000000" pitchFamily="2" charset="-18"/>
              </a:rPr>
              <a:t>je pohraniti tri vrste podataka: </a:t>
            </a:r>
            <a:r>
              <a:rPr lang="hr-HR" dirty="0" err="1">
                <a:latin typeface="Montserrat Light" panose="00000400000000000000" pitchFamily="2" charset="-18"/>
              </a:rPr>
              <a:t>int</a:t>
            </a:r>
            <a:r>
              <a:rPr lang="hr-HR" dirty="0">
                <a:latin typeface="Montserrat Light" panose="00000400000000000000" pitchFamily="2" charset="-18"/>
              </a:rPr>
              <a:t>, </a:t>
            </a:r>
            <a:r>
              <a:rPr lang="hr-HR" dirty="0" err="1">
                <a:latin typeface="Montserrat Light" panose="00000400000000000000" pitchFamily="2" charset="-18"/>
              </a:rPr>
              <a:t>float</a:t>
            </a:r>
            <a:r>
              <a:rPr lang="hr-HR" dirty="0">
                <a:latin typeface="Montserrat Light" panose="00000400000000000000" pitchFamily="2" charset="-18"/>
              </a:rPr>
              <a:t> i </a:t>
            </a:r>
            <a:r>
              <a:rPr lang="hr-HR" dirty="0" err="1" smtClean="0">
                <a:latin typeface="Montserrat Light" panose="00000400000000000000" pitchFamily="2" charset="-18"/>
              </a:rPr>
              <a:t>string</a:t>
            </a:r>
            <a:endParaRPr lang="hr-HR" dirty="0" smtClean="0">
              <a:latin typeface="Montserrat Light" panose="00000400000000000000" pitchFamily="2" charset="-18"/>
            </a:endParaRPr>
          </a:p>
          <a:p>
            <a:r>
              <a:rPr lang="hr-HR" dirty="0" smtClean="0">
                <a:latin typeface="Montserrat Light" panose="00000400000000000000" pitchFamily="2" charset="-18"/>
              </a:rPr>
              <a:t>Podaci se pohranjuju u lokalnom registru platforme, stoga se podaci pamte i kada igrač izađe iz igrice</a:t>
            </a:r>
          </a:p>
          <a:p>
            <a:r>
              <a:rPr lang="hr-HR" dirty="0" smtClean="0">
                <a:latin typeface="Montserrat Light" panose="00000400000000000000" pitchFamily="2" charset="-18"/>
              </a:rPr>
              <a:t>Za Windows platformu:</a:t>
            </a:r>
          </a:p>
          <a:p>
            <a:pPr lvl="1"/>
            <a:r>
              <a:rPr lang="hr-HR" sz="1200" dirty="0" smtClean="0">
                <a:latin typeface="Montserrat Light" panose="00000400000000000000" pitchFamily="2" charset="-18"/>
              </a:rPr>
              <a:t>Pohrana podataka preko </a:t>
            </a:r>
            <a:r>
              <a:rPr lang="hr-HR" sz="1200" dirty="0" err="1" smtClean="0">
                <a:latin typeface="Montserrat Light" panose="00000400000000000000" pitchFamily="2" charset="-18"/>
              </a:rPr>
              <a:t>Unity</a:t>
            </a:r>
            <a:r>
              <a:rPr lang="hr-HR" sz="1200" dirty="0" smtClean="0">
                <a:latin typeface="Montserrat Light" panose="00000400000000000000" pitchFamily="2" charset="-18"/>
              </a:rPr>
              <a:t> Editor-a: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pPr lvl="1"/>
            <a:r>
              <a:rPr lang="hr-HR" sz="1200" dirty="0" smtClean="0">
                <a:latin typeface="Montserrat Light" panose="00000400000000000000" pitchFamily="2" charset="-18"/>
              </a:rPr>
              <a:t>Pohrana podataka </a:t>
            </a:r>
            <a:r>
              <a:rPr lang="hr-HR" sz="1200" dirty="0" err="1" smtClean="0">
                <a:latin typeface="Montserrat Light" panose="00000400000000000000" pitchFamily="2" charset="-18"/>
              </a:rPr>
              <a:t>buildane</a:t>
            </a:r>
            <a:r>
              <a:rPr lang="hr-HR" sz="1200" dirty="0" smtClean="0">
                <a:latin typeface="Montserrat Light" panose="00000400000000000000" pitchFamily="2" charset="-18"/>
              </a:rPr>
              <a:t> igrice: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r>
              <a:rPr lang="hr-HR" dirty="0" smtClean="0">
                <a:latin typeface="Montserrat Light" panose="00000400000000000000" pitchFamily="2" charset="-18"/>
              </a:rPr>
              <a:t>Za </a:t>
            </a:r>
            <a:r>
              <a:rPr lang="hr-HR" dirty="0" err="1" smtClean="0">
                <a:latin typeface="Montserrat Light" panose="00000400000000000000" pitchFamily="2" charset="-18"/>
              </a:rPr>
              <a:t>macOS</a:t>
            </a:r>
            <a:r>
              <a:rPr lang="hr-HR" dirty="0" smtClean="0">
                <a:latin typeface="Montserrat Light" panose="00000400000000000000" pitchFamily="2" charset="-18"/>
              </a:rPr>
              <a:t> platformu: </a:t>
            </a:r>
          </a:p>
          <a:p>
            <a:r>
              <a:rPr lang="hr-HR" dirty="0" smtClean="0">
                <a:latin typeface="Montserrat Light" panose="00000400000000000000" pitchFamily="2" charset="-18"/>
              </a:rPr>
              <a:t>Za Linux platformu: 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93" y="3881595"/>
            <a:ext cx="7028939" cy="24457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94" y="4570613"/>
            <a:ext cx="5352984" cy="227786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32" y="5035137"/>
            <a:ext cx="6352261" cy="190568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56" y="5438561"/>
            <a:ext cx="5645626" cy="1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49" y="2089526"/>
            <a:ext cx="7785872" cy="2567931"/>
          </a:xfrm>
        </p:spPr>
      </p:pic>
      <p:sp>
        <p:nvSpPr>
          <p:cNvPr id="6" name="Rezervirano mjesto teksta 5"/>
          <p:cNvSpPr>
            <a:spLocks noGrp="1"/>
          </p:cNvSpPr>
          <p:nvPr>
            <p:ph type="body" sz="half" idx="2"/>
          </p:nvPr>
        </p:nvSpPr>
        <p:spPr>
          <a:xfrm>
            <a:off x="1248591" y="1619508"/>
            <a:ext cx="6529596" cy="470018"/>
          </a:xfrm>
        </p:spPr>
        <p:txBody>
          <a:bodyPr>
            <a:noAutofit/>
          </a:bodyPr>
          <a:lstStyle/>
          <a:p>
            <a:r>
              <a:rPr lang="hr-HR" sz="1600" dirty="0" smtClean="0">
                <a:latin typeface="Montserrat Light" panose="00000400000000000000" pitchFamily="2" charset="-18"/>
              </a:rPr>
              <a:t>Primjer pohranjenih podataka pomoću </a:t>
            </a:r>
            <a:r>
              <a:rPr lang="hr-HR" sz="1600" dirty="0" err="1" smtClean="0">
                <a:latin typeface="Montserrat Light" panose="00000400000000000000" pitchFamily="2" charset="-18"/>
              </a:rPr>
              <a:t>PlayerPrefs</a:t>
            </a:r>
            <a:r>
              <a:rPr lang="hr-HR" sz="1600" dirty="0" smtClean="0">
                <a:latin typeface="Montserrat Light" panose="00000400000000000000" pitchFamily="2" charset="-18"/>
              </a:rPr>
              <a:t> u registru:</a:t>
            </a:r>
            <a:endParaRPr lang="hr-HR" sz="1600" dirty="0">
              <a:latin typeface="Montserrat Light" panose="00000400000000000000" pitchFamily="2" charset="-18"/>
            </a:endParaRPr>
          </a:p>
        </p:txBody>
      </p:sp>
      <p:sp>
        <p:nvSpPr>
          <p:cNvPr id="7" name="Rezervirano mjesto teksta 5"/>
          <p:cNvSpPr txBox="1">
            <a:spLocks/>
          </p:cNvSpPr>
          <p:nvPr/>
        </p:nvSpPr>
        <p:spPr>
          <a:xfrm>
            <a:off x="1334049" y="5127475"/>
            <a:ext cx="7785872" cy="89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600" dirty="0" smtClean="0">
                <a:solidFill>
                  <a:srgbClr val="FF0000"/>
                </a:solidFill>
                <a:latin typeface="Montserrat Light" panose="00000400000000000000" pitchFamily="2" charset="-18"/>
              </a:rPr>
              <a:t>Pošto se podaci spremaju u lokalnom registru </a:t>
            </a:r>
            <a:r>
              <a:rPr lang="hr-HR" sz="1600" b="1" dirty="0" smtClean="0">
                <a:solidFill>
                  <a:srgbClr val="FF0000"/>
                </a:solidFill>
                <a:latin typeface="Montserrat Light" panose="00000400000000000000" pitchFamily="2" charset="-18"/>
              </a:rPr>
              <a:t>bez ikakve enkripcije </a:t>
            </a:r>
            <a:r>
              <a:rPr lang="hr-HR" sz="1600" dirty="0" smtClean="0">
                <a:solidFill>
                  <a:srgbClr val="FF0000"/>
                </a:solidFill>
                <a:latin typeface="Montserrat Light" panose="00000400000000000000" pitchFamily="2" charset="-18"/>
              </a:rPr>
              <a:t>nije pametno koristiti </a:t>
            </a:r>
            <a:r>
              <a:rPr lang="hr-HR" sz="1600" dirty="0" err="1" smtClean="0">
                <a:solidFill>
                  <a:srgbClr val="FF0000"/>
                </a:solidFill>
                <a:latin typeface="Montserrat Light" panose="00000400000000000000" pitchFamily="2" charset="-18"/>
              </a:rPr>
              <a:t>PlayerPrefs</a:t>
            </a:r>
            <a:r>
              <a:rPr lang="hr-HR" sz="1600" dirty="0" smtClean="0">
                <a:solidFill>
                  <a:srgbClr val="FF0000"/>
                </a:solidFill>
                <a:latin typeface="Montserrat Light" panose="00000400000000000000" pitchFamily="2" charset="-18"/>
              </a:rPr>
              <a:t> za pohranu osjetljivih podataka!</a:t>
            </a:r>
            <a:endParaRPr lang="hr-HR" sz="1600" dirty="0">
              <a:solidFill>
                <a:srgbClr val="FF0000"/>
              </a:solidFill>
              <a:latin typeface="Montserrat Light" panose="00000400000000000000" pitchFamily="2" charset="-18"/>
            </a:endParaRPr>
          </a:p>
        </p:txBody>
      </p:sp>
      <p:sp>
        <p:nvSpPr>
          <p:cNvPr id="5" name="Pravokutnik 4"/>
          <p:cNvSpPr/>
          <p:nvPr/>
        </p:nvSpPr>
        <p:spPr>
          <a:xfrm>
            <a:off x="1150620" y="2649220"/>
            <a:ext cx="8155425" cy="571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/>
          <p:cNvSpPr/>
          <p:nvPr/>
        </p:nvSpPr>
        <p:spPr>
          <a:xfrm>
            <a:off x="1150621" y="4338320"/>
            <a:ext cx="8155424" cy="319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09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907"/>
          </a:xfrm>
        </p:spPr>
        <p:txBody>
          <a:bodyPr/>
          <a:lstStyle/>
          <a:p>
            <a:r>
              <a:rPr lang="hr-HR" dirty="0" smtClean="0">
                <a:latin typeface="Montserrat Medium" panose="00000600000000000000" pitchFamily="2" charset="-18"/>
              </a:rPr>
              <a:t>POHRANA PODATAKA</a:t>
            </a:r>
            <a:endParaRPr lang="hr-HR" dirty="0">
              <a:latin typeface="Montserrat Medium" panose="00000600000000000000" pitchFamily="2" charset="-18"/>
            </a:endParaRPr>
          </a:p>
        </p:txBody>
      </p:sp>
      <p:sp>
        <p:nvSpPr>
          <p:cNvPr id="9" name="Rezervirano mjesto sadržaja 8"/>
          <p:cNvSpPr>
            <a:spLocks noGrp="1"/>
          </p:cNvSpPr>
          <p:nvPr>
            <p:ph idx="1"/>
          </p:nvPr>
        </p:nvSpPr>
        <p:spPr>
          <a:xfrm>
            <a:off x="677334" y="1553837"/>
            <a:ext cx="8596668" cy="4974285"/>
          </a:xfrm>
        </p:spPr>
        <p:txBody>
          <a:bodyPr>
            <a:normAutofit/>
          </a:bodyPr>
          <a:lstStyle/>
          <a:p>
            <a:r>
              <a:rPr lang="hr-HR" b="1" dirty="0" err="1" smtClean="0">
                <a:latin typeface="Montserrat Light" panose="00000400000000000000" pitchFamily="2" charset="-18"/>
              </a:rPr>
              <a:t>SetInt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string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 smtClean="0">
                <a:latin typeface="Montserrat Light" panose="00000400000000000000" pitchFamily="2" charset="-18"/>
              </a:rPr>
              <a:t>value</a:t>
            </a:r>
            <a:r>
              <a:rPr lang="hr-HR" b="1" dirty="0" smtClean="0">
                <a:latin typeface="Montserrat Light" panose="00000400000000000000" pitchFamily="2" charset="-18"/>
              </a:rPr>
              <a:t>,  </a:t>
            </a:r>
            <a:r>
              <a:rPr lang="hr-HR" b="1" dirty="0" err="1" smtClean="0">
                <a:latin typeface="Montserrat Light" panose="00000400000000000000" pitchFamily="2" charset="-18"/>
              </a:rPr>
              <a:t>int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 smtClean="0">
                <a:latin typeface="Montserrat Light" panose="00000400000000000000" pitchFamily="2" charset="-18"/>
              </a:rPr>
              <a:t>value</a:t>
            </a:r>
            <a:r>
              <a:rPr lang="hr-HR" b="1" dirty="0" smtClean="0">
                <a:latin typeface="Montserrat Light" panose="00000400000000000000" pitchFamily="2" charset="-18"/>
              </a:rPr>
              <a:t>) </a:t>
            </a:r>
            <a:r>
              <a:rPr lang="hr-HR" dirty="0" smtClean="0">
                <a:latin typeface="Montserrat Light" panose="00000400000000000000" pitchFamily="2" charset="-18"/>
              </a:rPr>
              <a:t>– pohrana cjelobrojnog tipa podatka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pPr marL="0" indent="0">
              <a:buNone/>
            </a:pPr>
            <a:endParaRPr lang="hr-HR" dirty="0" smtClean="0">
              <a:latin typeface="Montserrat Light" panose="00000400000000000000" pitchFamily="2" charset="-18"/>
            </a:endParaRPr>
          </a:p>
          <a:p>
            <a:pPr marL="0" indent="0">
              <a:buNone/>
            </a:pPr>
            <a:endParaRPr lang="hr-HR" dirty="0" smtClean="0">
              <a:latin typeface="Montserrat Light" panose="00000400000000000000" pitchFamily="2" charset="-18"/>
            </a:endParaRPr>
          </a:p>
          <a:p>
            <a:r>
              <a:rPr lang="hr-HR" b="1" dirty="0" err="1" smtClean="0">
                <a:latin typeface="Montserrat Light" panose="00000400000000000000" pitchFamily="2" charset="-18"/>
              </a:rPr>
              <a:t>SetFloat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string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,  </a:t>
            </a:r>
            <a:r>
              <a:rPr lang="hr-HR" b="1" dirty="0" err="1" smtClean="0">
                <a:latin typeface="Montserrat Light" panose="00000400000000000000" pitchFamily="2" charset="-18"/>
              </a:rPr>
              <a:t>float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 smtClean="0">
                <a:latin typeface="Montserrat Light" panose="00000400000000000000" pitchFamily="2" charset="-18"/>
              </a:rPr>
              <a:t>) </a:t>
            </a:r>
            <a:r>
              <a:rPr lang="hr-HR" dirty="0" smtClean="0">
                <a:latin typeface="Montserrat Light" panose="00000400000000000000" pitchFamily="2" charset="-18"/>
              </a:rPr>
              <a:t>– pohrana decimalnog tipa podatka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endParaRPr lang="hr-HR" dirty="0" smtClean="0">
              <a:latin typeface="Montserrat Light" panose="00000400000000000000" pitchFamily="2" charset="-18"/>
            </a:endParaRPr>
          </a:p>
          <a:p>
            <a:endParaRPr lang="hr-HR" dirty="0" smtClean="0">
              <a:latin typeface="Montserrat Light" panose="00000400000000000000" pitchFamily="2" charset="-18"/>
            </a:endParaRPr>
          </a:p>
          <a:p>
            <a:r>
              <a:rPr lang="hr-HR" b="1" dirty="0" err="1" smtClean="0">
                <a:latin typeface="Montserrat Light" panose="00000400000000000000" pitchFamily="2" charset="-18"/>
              </a:rPr>
              <a:t>SetString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string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,  </a:t>
            </a:r>
            <a:r>
              <a:rPr lang="hr-HR" b="1" dirty="0" err="1" smtClean="0">
                <a:latin typeface="Montserrat Light" panose="00000400000000000000" pitchFamily="2" charset="-18"/>
              </a:rPr>
              <a:t>string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 smtClean="0">
                <a:latin typeface="Montserrat Light" panose="00000400000000000000" pitchFamily="2" charset="-18"/>
              </a:rPr>
              <a:t>)</a:t>
            </a:r>
            <a:r>
              <a:rPr lang="hr-HR" dirty="0" smtClean="0">
                <a:latin typeface="Montserrat Light" panose="00000400000000000000" pitchFamily="2" charset="-18"/>
              </a:rPr>
              <a:t> – pohrana </a:t>
            </a:r>
            <a:r>
              <a:rPr lang="hr-HR" dirty="0" err="1" smtClean="0">
                <a:latin typeface="Montserrat Light" panose="00000400000000000000" pitchFamily="2" charset="-18"/>
              </a:rPr>
              <a:t>string</a:t>
            </a:r>
            <a:r>
              <a:rPr lang="hr-HR" dirty="0" smtClean="0">
                <a:latin typeface="Montserrat Light" panose="00000400000000000000" pitchFamily="2" charset="-18"/>
              </a:rPr>
              <a:t> tipa podatka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endParaRPr lang="hr-HR" dirty="0" smtClean="0">
              <a:latin typeface="Montserrat Light" panose="00000400000000000000" pitchFamily="2" charset="-18"/>
            </a:endParaRPr>
          </a:p>
        </p:txBody>
      </p:sp>
      <p:pic>
        <p:nvPicPr>
          <p:cNvPr id="24" name="Slika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76" y="2308661"/>
            <a:ext cx="4659892" cy="346719"/>
          </a:xfrm>
          <a:prstGeom prst="rect">
            <a:avLst/>
          </a:prstGeom>
        </p:spPr>
      </p:pic>
      <p:pic>
        <p:nvPicPr>
          <p:cNvPr id="25" name="Slika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69" y="4000454"/>
            <a:ext cx="5240106" cy="353877"/>
          </a:xfrm>
          <a:prstGeom prst="rect">
            <a:avLst/>
          </a:prstGeom>
        </p:spPr>
      </p:pic>
      <p:sp>
        <p:nvSpPr>
          <p:cNvPr id="27" name="Pravokutnik 26"/>
          <p:cNvSpPr/>
          <p:nvPr/>
        </p:nvSpPr>
        <p:spPr>
          <a:xfrm>
            <a:off x="9773920" y="3222288"/>
            <a:ext cx="2418080" cy="36357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Pravokutnik 27"/>
          <p:cNvSpPr/>
          <p:nvPr/>
        </p:nvSpPr>
        <p:spPr>
          <a:xfrm>
            <a:off x="9876499" y="3319241"/>
            <a:ext cx="2230157" cy="771197"/>
          </a:xfrm>
          <a:prstGeom prst="rect">
            <a:avLst/>
          </a:prstGeom>
          <a:solidFill>
            <a:srgbClr val="359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TekstniOkvir 28"/>
          <p:cNvSpPr txBox="1"/>
          <p:nvPr/>
        </p:nvSpPr>
        <p:spPr>
          <a:xfrm>
            <a:off x="9867881" y="3478768"/>
            <a:ext cx="223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Pozivanje </a:t>
            </a:r>
            <a:r>
              <a:rPr lang="hr-HR" sz="1400" dirty="0" err="1" smtClean="0">
                <a:latin typeface="Montserrat Light" panose="00000400000000000000" pitchFamily="2" charset="-18"/>
              </a:rPr>
              <a:t>PlayerPrefs</a:t>
            </a:r>
            <a:r>
              <a:rPr lang="hr-HR" sz="1400" dirty="0" smtClean="0">
                <a:latin typeface="Montserrat Light" panose="00000400000000000000" pitchFamily="2" charset="-18"/>
              </a:rPr>
              <a:t> klase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  <p:sp>
        <p:nvSpPr>
          <p:cNvPr id="30" name="Pravokutnik 29"/>
          <p:cNvSpPr/>
          <p:nvPr/>
        </p:nvSpPr>
        <p:spPr>
          <a:xfrm>
            <a:off x="9876499" y="4187391"/>
            <a:ext cx="2221539" cy="783150"/>
          </a:xfrm>
          <a:prstGeom prst="rect">
            <a:avLst/>
          </a:prstGeom>
          <a:solidFill>
            <a:srgbClr val="E7E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Pravokutnik 30"/>
          <p:cNvSpPr/>
          <p:nvPr/>
        </p:nvSpPr>
        <p:spPr>
          <a:xfrm>
            <a:off x="9876499" y="5070366"/>
            <a:ext cx="2221539" cy="783150"/>
          </a:xfrm>
          <a:prstGeom prst="rect">
            <a:avLst/>
          </a:prstGeom>
          <a:solidFill>
            <a:srgbClr val="BD6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Pravokutnik 31"/>
          <p:cNvSpPr/>
          <p:nvPr/>
        </p:nvSpPr>
        <p:spPr>
          <a:xfrm>
            <a:off x="9885117" y="5957887"/>
            <a:ext cx="2221539" cy="786022"/>
          </a:xfrm>
          <a:prstGeom prst="rect">
            <a:avLst/>
          </a:prstGeom>
          <a:solidFill>
            <a:srgbClr val="E9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/>
          <p:cNvSpPr txBox="1"/>
          <p:nvPr/>
        </p:nvSpPr>
        <p:spPr>
          <a:xfrm>
            <a:off x="9885117" y="4209634"/>
            <a:ext cx="2212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Pozivanje metode za pohranu određenog tipa podatka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  <p:sp>
        <p:nvSpPr>
          <p:cNvPr id="35" name="TekstniOkvir 34"/>
          <p:cNvSpPr txBox="1"/>
          <p:nvPr/>
        </p:nvSpPr>
        <p:spPr>
          <a:xfrm>
            <a:off x="9885117" y="5089114"/>
            <a:ext cx="2221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Naziv </a:t>
            </a:r>
            <a:r>
              <a:rPr lang="hr-HR" sz="1400" dirty="0" err="1" smtClean="0">
                <a:latin typeface="Montserrat Light" panose="00000400000000000000" pitchFamily="2" charset="-18"/>
              </a:rPr>
              <a:t>key</a:t>
            </a:r>
            <a:r>
              <a:rPr lang="hr-HR" sz="1400" dirty="0" smtClean="0">
                <a:latin typeface="Montserrat Light" panose="00000400000000000000" pitchFamily="2" charset="-18"/>
              </a:rPr>
              <a:t> vrijednosti pod kojom će podatak biti spremljen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  <p:sp>
        <p:nvSpPr>
          <p:cNvPr id="36" name="TekstniOkvir 35"/>
          <p:cNvSpPr txBox="1"/>
          <p:nvPr/>
        </p:nvSpPr>
        <p:spPr>
          <a:xfrm>
            <a:off x="9867881" y="6108310"/>
            <a:ext cx="223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Vrijednost koja se treba spremiti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  <p:pic>
        <p:nvPicPr>
          <p:cNvPr id="37" name="Slika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3" y="5404806"/>
            <a:ext cx="6376298" cy="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Montserrat Medium" panose="00000600000000000000" pitchFamily="2" charset="-18"/>
              </a:rPr>
              <a:t>DOHVAĆANJE SPREMLJENIH PODATAKA</a:t>
            </a:r>
            <a:endParaRPr lang="hr-HR" dirty="0">
              <a:latin typeface="Montserrat Medium" panose="00000600000000000000" pitchFamily="2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3856"/>
          </a:xfrm>
        </p:spPr>
        <p:txBody>
          <a:bodyPr>
            <a:normAutofit/>
          </a:bodyPr>
          <a:lstStyle/>
          <a:p>
            <a:r>
              <a:rPr lang="hr-HR" b="1" dirty="0" err="1" smtClean="0">
                <a:latin typeface="Montserrat Light" panose="00000400000000000000" pitchFamily="2" charset="-18"/>
              </a:rPr>
              <a:t>GetInt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 smtClean="0">
                <a:latin typeface="Montserrat Light" panose="00000400000000000000" pitchFamily="2" charset="-18"/>
              </a:rPr>
              <a:t>value</a:t>
            </a:r>
            <a:r>
              <a:rPr lang="hr-HR" b="1" dirty="0" smtClean="0">
                <a:latin typeface="Montserrat Light" panose="00000400000000000000" pitchFamily="2" charset="-18"/>
              </a:rPr>
              <a:t>) </a:t>
            </a:r>
            <a:r>
              <a:rPr lang="hr-HR" dirty="0" smtClean="0">
                <a:latin typeface="Montserrat Light" panose="00000400000000000000" pitchFamily="2" charset="-18"/>
              </a:rPr>
              <a:t>– dohvaća </a:t>
            </a:r>
            <a:r>
              <a:rPr lang="hr-HR" dirty="0" err="1" smtClean="0">
                <a:latin typeface="Montserrat Light" panose="00000400000000000000" pitchFamily="2" charset="-18"/>
              </a:rPr>
              <a:t>int</a:t>
            </a:r>
            <a:r>
              <a:rPr lang="hr-HR" dirty="0" smtClean="0">
                <a:latin typeface="Montserrat Light" panose="00000400000000000000" pitchFamily="2" charset="-18"/>
              </a:rPr>
              <a:t> podatak pod određenom </a:t>
            </a:r>
            <a:r>
              <a:rPr lang="hr-HR" dirty="0" err="1" smtClean="0">
                <a:latin typeface="Montserrat Light" panose="00000400000000000000" pitchFamily="2" charset="-18"/>
              </a:rPr>
              <a:t>key</a:t>
            </a:r>
            <a:r>
              <a:rPr lang="hr-HR" dirty="0" smtClean="0">
                <a:latin typeface="Montserrat Light" panose="00000400000000000000" pitchFamily="2" charset="-18"/>
              </a:rPr>
              <a:t> vrijednosti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pPr marL="0" indent="0">
              <a:buNone/>
            </a:pPr>
            <a:endParaRPr lang="hr-HR" dirty="0" smtClean="0">
              <a:latin typeface="Montserrat Light" panose="00000400000000000000" pitchFamily="2" charset="-18"/>
            </a:endParaRPr>
          </a:p>
          <a:p>
            <a:r>
              <a:rPr lang="hr-HR" b="1" dirty="0" err="1" smtClean="0">
                <a:latin typeface="Montserrat Light" panose="00000400000000000000" pitchFamily="2" charset="-18"/>
              </a:rPr>
              <a:t>GetFloat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)</a:t>
            </a:r>
            <a:r>
              <a:rPr lang="hr-HR" dirty="0">
                <a:latin typeface="Montserrat Light" panose="00000400000000000000" pitchFamily="2" charset="-18"/>
              </a:rPr>
              <a:t> – dohvaća </a:t>
            </a:r>
            <a:r>
              <a:rPr lang="hr-HR" dirty="0" err="1" smtClean="0">
                <a:latin typeface="Montserrat Light" panose="00000400000000000000" pitchFamily="2" charset="-18"/>
              </a:rPr>
              <a:t>float</a:t>
            </a:r>
            <a:r>
              <a:rPr lang="hr-HR" dirty="0" smtClean="0">
                <a:latin typeface="Montserrat Light" panose="00000400000000000000" pitchFamily="2" charset="-18"/>
              </a:rPr>
              <a:t> </a:t>
            </a:r>
            <a:r>
              <a:rPr lang="hr-HR" dirty="0">
                <a:latin typeface="Montserrat Light" panose="00000400000000000000" pitchFamily="2" charset="-18"/>
              </a:rPr>
              <a:t>podatak pod određenom </a:t>
            </a:r>
            <a:r>
              <a:rPr lang="hr-HR" dirty="0" err="1">
                <a:latin typeface="Montserrat Light" panose="00000400000000000000" pitchFamily="2" charset="-18"/>
              </a:rPr>
              <a:t>key</a:t>
            </a:r>
            <a:r>
              <a:rPr lang="hr-HR" dirty="0">
                <a:latin typeface="Montserrat Light" panose="00000400000000000000" pitchFamily="2" charset="-18"/>
              </a:rPr>
              <a:t> </a:t>
            </a:r>
            <a:r>
              <a:rPr lang="hr-HR" dirty="0" smtClean="0">
                <a:latin typeface="Montserrat Light" panose="00000400000000000000" pitchFamily="2" charset="-18"/>
              </a:rPr>
              <a:t>vrijednosti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pPr marL="0" indent="0">
              <a:buNone/>
            </a:pPr>
            <a:endParaRPr lang="hr-HR" dirty="0">
              <a:latin typeface="Montserrat Light" panose="00000400000000000000" pitchFamily="2" charset="-18"/>
            </a:endParaRPr>
          </a:p>
          <a:p>
            <a:r>
              <a:rPr lang="hr-HR" b="1" dirty="0" err="1" smtClean="0">
                <a:latin typeface="Montserrat Light" panose="00000400000000000000" pitchFamily="2" charset="-18"/>
              </a:rPr>
              <a:t>GetString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) </a:t>
            </a:r>
            <a:r>
              <a:rPr lang="hr-HR" dirty="0">
                <a:latin typeface="Montserrat Light" panose="00000400000000000000" pitchFamily="2" charset="-18"/>
              </a:rPr>
              <a:t>– dohvaća </a:t>
            </a:r>
            <a:r>
              <a:rPr lang="hr-HR" dirty="0" err="1" smtClean="0">
                <a:latin typeface="Montserrat Light" panose="00000400000000000000" pitchFamily="2" charset="-18"/>
              </a:rPr>
              <a:t>string</a:t>
            </a:r>
            <a:r>
              <a:rPr lang="hr-HR" dirty="0" smtClean="0">
                <a:latin typeface="Montserrat Light" panose="00000400000000000000" pitchFamily="2" charset="-18"/>
              </a:rPr>
              <a:t> </a:t>
            </a:r>
            <a:r>
              <a:rPr lang="hr-HR" dirty="0">
                <a:latin typeface="Montserrat Light" panose="00000400000000000000" pitchFamily="2" charset="-18"/>
              </a:rPr>
              <a:t>podatak pod određenom </a:t>
            </a:r>
            <a:r>
              <a:rPr lang="hr-HR" dirty="0" err="1">
                <a:latin typeface="Montserrat Light" panose="00000400000000000000" pitchFamily="2" charset="-18"/>
              </a:rPr>
              <a:t>key</a:t>
            </a:r>
            <a:r>
              <a:rPr lang="hr-HR" dirty="0">
                <a:latin typeface="Montserrat Light" panose="00000400000000000000" pitchFamily="2" charset="-18"/>
              </a:rPr>
              <a:t> </a:t>
            </a:r>
            <a:r>
              <a:rPr lang="hr-HR" dirty="0" smtClean="0">
                <a:latin typeface="Montserrat Light" panose="00000400000000000000" pitchFamily="2" charset="-18"/>
              </a:rPr>
              <a:t>vrijednosti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endParaRPr lang="hr-HR" dirty="0" smtClean="0">
              <a:latin typeface="Montserrat Light" panose="00000400000000000000" pitchFamily="2" charset="-18"/>
            </a:endParaRPr>
          </a:p>
          <a:p>
            <a:pPr marL="0" indent="0">
              <a:buNone/>
            </a:pPr>
            <a:endParaRPr lang="hr-HR" b="1" dirty="0">
              <a:latin typeface="Montserrat Light" panose="00000400000000000000" pitchFamily="2" charset="-18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89" y="2744081"/>
            <a:ext cx="3751133" cy="34992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56" y="4100975"/>
            <a:ext cx="4082397" cy="34992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25" y="5404995"/>
            <a:ext cx="5471458" cy="349920"/>
          </a:xfrm>
          <a:prstGeom prst="rect">
            <a:avLst/>
          </a:prstGeom>
        </p:spPr>
      </p:pic>
      <p:sp>
        <p:nvSpPr>
          <p:cNvPr id="7" name="Pravokutnik 6"/>
          <p:cNvSpPr/>
          <p:nvPr/>
        </p:nvSpPr>
        <p:spPr>
          <a:xfrm>
            <a:off x="9773920" y="4115324"/>
            <a:ext cx="2418080" cy="274267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/>
          <p:cNvSpPr/>
          <p:nvPr/>
        </p:nvSpPr>
        <p:spPr>
          <a:xfrm>
            <a:off x="9876499" y="4212277"/>
            <a:ext cx="2230157" cy="771197"/>
          </a:xfrm>
          <a:prstGeom prst="rect">
            <a:avLst/>
          </a:prstGeom>
          <a:solidFill>
            <a:srgbClr val="359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/>
          <p:cNvSpPr txBox="1"/>
          <p:nvPr/>
        </p:nvSpPr>
        <p:spPr>
          <a:xfrm>
            <a:off x="9867881" y="4371804"/>
            <a:ext cx="223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Pozivanje </a:t>
            </a:r>
            <a:r>
              <a:rPr lang="hr-HR" sz="1400" dirty="0" err="1" smtClean="0">
                <a:latin typeface="Montserrat Light" panose="00000400000000000000" pitchFamily="2" charset="-18"/>
              </a:rPr>
              <a:t>PlayerPrefs</a:t>
            </a:r>
            <a:r>
              <a:rPr lang="hr-HR" sz="1400" dirty="0" smtClean="0">
                <a:latin typeface="Montserrat Light" panose="00000400000000000000" pitchFamily="2" charset="-18"/>
              </a:rPr>
              <a:t> klase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  <p:sp>
        <p:nvSpPr>
          <p:cNvPr id="10" name="Pravokutnik 9"/>
          <p:cNvSpPr/>
          <p:nvPr/>
        </p:nvSpPr>
        <p:spPr>
          <a:xfrm>
            <a:off x="9876499" y="5080427"/>
            <a:ext cx="2221539" cy="783150"/>
          </a:xfrm>
          <a:prstGeom prst="rect">
            <a:avLst/>
          </a:prstGeom>
          <a:solidFill>
            <a:srgbClr val="E7E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/>
          <p:cNvSpPr/>
          <p:nvPr/>
        </p:nvSpPr>
        <p:spPr>
          <a:xfrm>
            <a:off x="9876499" y="5963402"/>
            <a:ext cx="2221539" cy="783150"/>
          </a:xfrm>
          <a:prstGeom prst="rect">
            <a:avLst/>
          </a:prstGeom>
          <a:solidFill>
            <a:srgbClr val="BD6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/>
          <p:cNvSpPr txBox="1"/>
          <p:nvPr/>
        </p:nvSpPr>
        <p:spPr>
          <a:xfrm>
            <a:off x="9838135" y="5102670"/>
            <a:ext cx="2306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Pozivanje metode za dohvaćanje određenog tipa podatka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  <p:sp>
        <p:nvSpPr>
          <p:cNvPr id="14" name="TekstniOkvir 13"/>
          <p:cNvSpPr txBox="1"/>
          <p:nvPr/>
        </p:nvSpPr>
        <p:spPr>
          <a:xfrm>
            <a:off x="9885117" y="5982150"/>
            <a:ext cx="2221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Naziv </a:t>
            </a:r>
            <a:r>
              <a:rPr lang="hr-HR" sz="1400" dirty="0" err="1" smtClean="0">
                <a:latin typeface="Montserrat Light" panose="00000400000000000000" pitchFamily="2" charset="-18"/>
              </a:rPr>
              <a:t>key</a:t>
            </a:r>
            <a:r>
              <a:rPr lang="hr-HR" sz="1400" dirty="0" smtClean="0">
                <a:latin typeface="Montserrat Light" panose="00000400000000000000" pitchFamily="2" charset="-18"/>
              </a:rPr>
              <a:t> vrijednosti pod kojom je podatak spremljen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96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20960" y="536888"/>
            <a:ext cx="8596668" cy="5735725"/>
          </a:xfrm>
        </p:spPr>
        <p:txBody>
          <a:bodyPr/>
          <a:lstStyle/>
          <a:p>
            <a:r>
              <a:rPr lang="hr-HR" dirty="0">
                <a:latin typeface="Montserrat Light" panose="00000400000000000000" pitchFamily="2" charset="-18"/>
              </a:rPr>
              <a:t>Ukoliko ne postoji podatak spremljen pod </a:t>
            </a:r>
            <a:r>
              <a:rPr lang="hr-HR" dirty="0" err="1">
                <a:latin typeface="Montserrat Light" panose="00000400000000000000" pitchFamily="2" charset="-18"/>
              </a:rPr>
              <a:t>key</a:t>
            </a:r>
            <a:r>
              <a:rPr lang="hr-HR" dirty="0">
                <a:latin typeface="Montserrat Light" panose="00000400000000000000" pitchFamily="2" charset="-18"/>
              </a:rPr>
              <a:t> vrijednosti </a:t>
            </a:r>
            <a:r>
              <a:rPr lang="hr-HR" dirty="0" smtClean="0">
                <a:latin typeface="Montserrat Light" panose="00000400000000000000" pitchFamily="2" charset="-18"/>
              </a:rPr>
              <a:t>metode </a:t>
            </a:r>
            <a:r>
              <a:rPr lang="hr-HR" dirty="0">
                <a:latin typeface="Montserrat Light" panose="00000400000000000000" pitchFamily="2" charset="-18"/>
              </a:rPr>
              <a:t>će vratiti </a:t>
            </a:r>
            <a:r>
              <a:rPr lang="hr-HR" b="1" dirty="0" err="1" smtClean="0">
                <a:latin typeface="Montserrat Light" panose="00000400000000000000" pitchFamily="2" charset="-18"/>
              </a:rPr>
              <a:t>defaultValue</a:t>
            </a:r>
            <a:r>
              <a:rPr lang="hr-HR" dirty="0" smtClean="0">
                <a:latin typeface="Montserrat Light" panose="00000400000000000000" pitchFamily="2" charset="-18"/>
              </a:rPr>
              <a:t>:</a:t>
            </a:r>
          </a:p>
          <a:p>
            <a:pPr lvl="4"/>
            <a:r>
              <a:rPr lang="hr-HR" sz="1800" dirty="0" err="1">
                <a:latin typeface="Montserrat Light" panose="00000400000000000000" pitchFamily="2" charset="-18"/>
              </a:rPr>
              <a:t>i</a:t>
            </a:r>
            <a:r>
              <a:rPr lang="hr-HR" sz="1800" dirty="0" err="1" smtClean="0">
                <a:latin typeface="Montserrat Light" panose="00000400000000000000" pitchFamily="2" charset="-18"/>
              </a:rPr>
              <a:t>nt</a:t>
            </a:r>
            <a:r>
              <a:rPr lang="hr-HR" sz="1800" dirty="0" smtClean="0">
                <a:latin typeface="Montserrat Light" panose="00000400000000000000" pitchFamily="2" charset="-18"/>
              </a:rPr>
              <a:t>     0</a:t>
            </a:r>
          </a:p>
          <a:p>
            <a:pPr lvl="4"/>
            <a:r>
              <a:rPr lang="hr-HR" sz="1800" dirty="0" err="1">
                <a:latin typeface="Montserrat Light" panose="00000400000000000000" pitchFamily="2" charset="-18"/>
              </a:rPr>
              <a:t>f</a:t>
            </a:r>
            <a:r>
              <a:rPr lang="hr-HR" sz="1800" dirty="0" err="1" smtClean="0">
                <a:latin typeface="Montserrat Light" panose="00000400000000000000" pitchFamily="2" charset="-18"/>
              </a:rPr>
              <a:t>loat</a:t>
            </a:r>
            <a:r>
              <a:rPr lang="hr-HR" sz="1800" dirty="0" smtClean="0">
                <a:latin typeface="Montserrat Light" panose="00000400000000000000" pitchFamily="2" charset="-18"/>
              </a:rPr>
              <a:t>     0</a:t>
            </a:r>
          </a:p>
          <a:p>
            <a:pPr lvl="4"/>
            <a:r>
              <a:rPr lang="hr-HR" sz="1800" dirty="0" err="1">
                <a:latin typeface="Montserrat Light" panose="00000400000000000000" pitchFamily="2" charset="-18"/>
              </a:rPr>
              <a:t>s</a:t>
            </a:r>
            <a:r>
              <a:rPr lang="hr-HR" sz="1800" dirty="0" err="1" smtClean="0">
                <a:latin typeface="Montserrat Light" panose="00000400000000000000" pitchFamily="2" charset="-18"/>
              </a:rPr>
              <a:t>tring</a:t>
            </a:r>
            <a:r>
              <a:rPr lang="hr-HR" sz="1800" dirty="0" smtClean="0">
                <a:latin typeface="Montserrat Light" panose="00000400000000000000" pitchFamily="2" charset="-18"/>
              </a:rPr>
              <a:t>     ””</a:t>
            </a:r>
          </a:p>
          <a:p>
            <a:endParaRPr lang="hr-HR" sz="2400" dirty="0">
              <a:latin typeface="Montserrat Light" panose="00000400000000000000" pitchFamily="2" charset="-18"/>
            </a:endParaRPr>
          </a:p>
          <a:p>
            <a:r>
              <a:rPr lang="hr-HR" b="1" dirty="0" err="1">
                <a:latin typeface="Montserrat Light" panose="00000400000000000000" pitchFamily="2" charset="-18"/>
              </a:rPr>
              <a:t>d</a:t>
            </a:r>
            <a:r>
              <a:rPr lang="hr-HR" b="1" dirty="0" err="1" smtClean="0">
                <a:latin typeface="Montserrat Light" panose="00000400000000000000" pitchFamily="2" charset="-18"/>
              </a:rPr>
              <a:t>efaultValue</a:t>
            </a:r>
            <a:r>
              <a:rPr lang="hr-HR" dirty="0" smtClean="0">
                <a:latin typeface="Montserrat Light" panose="00000400000000000000" pitchFamily="2" charset="-18"/>
              </a:rPr>
              <a:t> se može definirati u samoj </a:t>
            </a:r>
            <a:r>
              <a:rPr lang="hr-HR" dirty="0" err="1" smtClean="0">
                <a:latin typeface="Montserrat Light" panose="00000400000000000000" pitchFamily="2" charset="-18"/>
              </a:rPr>
              <a:t>GetInt</a:t>
            </a:r>
            <a:r>
              <a:rPr lang="hr-HR" dirty="0" smtClean="0">
                <a:latin typeface="Montserrat Light" panose="00000400000000000000" pitchFamily="2" charset="-18"/>
              </a:rPr>
              <a:t>/</a:t>
            </a:r>
            <a:r>
              <a:rPr lang="hr-HR" dirty="0" err="1" smtClean="0">
                <a:latin typeface="Montserrat Light" panose="00000400000000000000" pitchFamily="2" charset="-18"/>
              </a:rPr>
              <a:t>GetFloat</a:t>
            </a:r>
            <a:r>
              <a:rPr lang="hr-HR" dirty="0" smtClean="0">
                <a:latin typeface="Montserrat Light" panose="00000400000000000000" pitchFamily="2" charset="-18"/>
              </a:rPr>
              <a:t>/</a:t>
            </a:r>
            <a:r>
              <a:rPr lang="hr-HR" dirty="0" err="1" smtClean="0">
                <a:latin typeface="Montserrat Light" panose="00000400000000000000" pitchFamily="2" charset="-18"/>
              </a:rPr>
              <a:t>GetString</a:t>
            </a:r>
            <a:r>
              <a:rPr lang="hr-HR" dirty="0" smtClean="0">
                <a:latin typeface="Montserrat Light" panose="00000400000000000000" pitchFamily="2" charset="-18"/>
              </a:rPr>
              <a:t> metodi     </a:t>
            </a:r>
            <a:r>
              <a:rPr lang="hr-HR" b="1" dirty="0" err="1" smtClean="0">
                <a:latin typeface="Montserrat Light" panose="00000400000000000000" pitchFamily="2" charset="-18"/>
              </a:rPr>
              <a:t>GetInt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 smtClean="0">
                <a:latin typeface="Montserrat Light" panose="00000400000000000000" pitchFamily="2" charset="-18"/>
              </a:rPr>
              <a:t>value</a:t>
            </a:r>
            <a:r>
              <a:rPr lang="hr-HR" b="1" dirty="0" smtClean="0">
                <a:latin typeface="Montserrat Light" panose="00000400000000000000" pitchFamily="2" charset="-18"/>
              </a:rPr>
              <a:t>, </a:t>
            </a:r>
            <a:r>
              <a:rPr lang="hr-HR" b="1" dirty="0" err="1" smtClean="0">
                <a:latin typeface="Montserrat Light" panose="00000400000000000000" pitchFamily="2" charset="-18"/>
              </a:rPr>
              <a:t>defaultValue</a:t>
            </a:r>
            <a:r>
              <a:rPr lang="hr-HR" b="1" dirty="0" smtClean="0">
                <a:latin typeface="Montserrat Light" panose="00000400000000000000" pitchFamily="2" charset="-18"/>
              </a:rPr>
              <a:t>)</a:t>
            </a:r>
          </a:p>
          <a:p>
            <a:pPr marL="0" indent="0">
              <a:buNone/>
            </a:pPr>
            <a:r>
              <a:rPr lang="hr-HR" b="1" dirty="0">
                <a:latin typeface="Montserrat Light" panose="00000400000000000000" pitchFamily="2" charset="-18"/>
              </a:rPr>
              <a:t>	</a:t>
            </a:r>
            <a:r>
              <a:rPr lang="hr-HR" b="1" dirty="0" smtClean="0">
                <a:latin typeface="Montserrat Light" panose="00000400000000000000" pitchFamily="2" charset="-18"/>
              </a:rPr>
              <a:t>		  </a:t>
            </a:r>
            <a:r>
              <a:rPr lang="hr-HR" b="1" dirty="0" err="1" smtClean="0">
                <a:latin typeface="Montserrat Light" panose="00000400000000000000" pitchFamily="2" charset="-18"/>
              </a:rPr>
              <a:t>GetFloat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, </a:t>
            </a:r>
            <a:r>
              <a:rPr lang="hr-HR" b="1" dirty="0" err="1">
                <a:latin typeface="Montserrat Light" panose="00000400000000000000" pitchFamily="2" charset="-18"/>
              </a:rPr>
              <a:t>defaultValue</a:t>
            </a:r>
            <a:r>
              <a:rPr lang="hr-HR" b="1" dirty="0" smtClean="0">
                <a:latin typeface="Montserrat Light" panose="00000400000000000000" pitchFamily="2" charset="-18"/>
              </a:rPr>
              <a:t>)</a:t>
            </a:r>
          </a:p>
          <a:p>
            <a:pPr marL="0" indent="0">
              <a:buNone/>
            </a:pPr>
            <a:r>
              <a:rPr lang="hr-HR" b="1" dirty="0">
                <a:latin typeface="Montserrat Light" panose="00000400000000000000" pitchFamily="2" charset="-18"/>
              </a:rPr>
              <a:t>	</a:t>
            </a:r>
            <a:r>
              <a:rPr lang="hr-HR" b="1" dirty="0" smtClean="0">
                <a:latin typeface="Montserrat Light" panose="00000400000000000000" pitchFamily="2" charset="-18"/>
              </a:rPr>
              <a:t>		  </a:t>
            </a:r>
            <a:r>
              <a:rPr lang="hr-HR" b="1" dirty="0" err="1" smtClean="0">
                <a:latin typeface="Montserrat Light" panose="00000400000000000000" pitchFamily="2" charset="-18"/>
              </a:rPr>
              <a:t>GetString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, </a:t>
            </a:r>
            <a:r>
              <a:rPr lang="hr-HR" b="1" dirty="0" err="1">
                <a:latin typeface="Montserrat Light" panose="00000400000000000000" pitchFamily="2" charset="-18"/>
              </a:rPr>
              <a:t>defaultValue</a:t>
            </a:r>
            <a:r>
              <a:rPr lang="hr-HR" b="1" dirty="0">
                <a:latin typeface="Montserrat Light" panose="00000400000000000000" pitchFamily="2" charset="-18"/>
              </a:rPr>
              <a:t>)</a:t>
            </a:r>
          </a:p>
          <a:p>
            <a:pPr marL="0" indent="0">
              <a:buNone/>
            </a:pPr>
            <a:endParaRPr lang="hr-HR" b="1" dirty="0">
              <a:latin typeface="Montserrat Light" panose="00000400000000000000" pitchFamily="2" charset="-18"/>
            </a:endParaRPr>
          </a:p>
          <a:p>
            <a:pPr marL="0" indent="0">
              <a:buNone/>
            </a:pPr>
            <a:endParaRPr lang="hr-HR" b="1" dirty="0">
              <a:latin typeface="Montserrat Light" panose="00000400000000000000" pitchFamily="2" charset="-18"/>
            </a:endParaRPr>
          </a:p>
        </p:txBody>
      </p:sp>
      <p:cxnSp>
        <p:nvCxnSpPr>
          <p:cNvPr id="8" name="Ravni poveznik sa strelicom 7"/>
          <p:cNvCxnSpPr/>
          <p:nvPr/>
        </p:nvCxnSpPr>
        <p:spPr>
          <a:xfrm>
            <a:off x="2956845" y="1401510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vni poveznik sa strelicom 8"/>
          <p:cNvCxnSpPr/>
          <p:nvPr/>
        </p:nvCxnSpPr>
        <p:spPr>
          <a:xfrm>
            <a:off x="3127761" y="1801738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vni poveznik sa strelicom 9"/>
          <p:cNvCxnSpPr/>
          <p:nvPr/>
        </p:nvCxnSpPr>
        <p:spPr>
          <a:xfrm>
            <a:off x="3298677" y="2217028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lika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75" y="4587383"/>
            <a:ext cx="6487237" cy="282054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61" y="5029626"/>
            <a:ext cx="3701925" cy="1658276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52" y="999307"/>
            <a:ext cx="3672060" cy="1779634"/>
          </a:xfrm>
          <a:prstGeom prst="rect">
            <a:avLst/>
          </a:prstGeom>
        </p:spPr>
      </p:pic>
      <p:cxnSp>
        <p:nvCxnSpPr>
          <p:cNvPr id="14" name="Ravni poveznik sa strelicom 13"/>
          <p:cNvCxnSpPr/>
          <p:nvPr/>
        </p:nvCxnSpPr>
        <p:spPr>
          <a:xfrm>
            <a:off x="1750464" y="3369106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/>
          <p:cNvCxnSpPr/>
          <p:nvPr/>
        </p:nvCxnSpPr>
        <p:spPr>
          <a:xfrm>
            <a:off x="1742346" y="3772966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/>
          <p:cNvCxnSpPr/>
          <p:nvPr/>
        </p:nvCxnSpPr>
        <p:spPr>
          <a:xfrm>
            <a:off x="1742346" y="4184446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Montserrat Medium" panose="00000600000000000000" pitchFamily="2" charset="-18"/>
              </a:rPr>
              <a:t>PROVJERA POSTOJI LI KLJUČ</a:t>
            </a:r>
            <a:endParaRPr lang="hr-HR" dirty="0">
              <a:latin typeface="Montserrat Medium" panose="00000600000000000000" pitchFamily="2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85031"/>
          </a:xfrm>
        </p:spPr>
        <p:txBody>
          <a:bodyPr/>
          <a:lstStyle/>
          <a:p>
            <a:r>
              <a:rPr lang="hr-HR" b="1" dirty="0" err="1">
                <a:latin typeface="Montserrat Light" panose="00000400000000000000" pitchFamily="2" charset="-18"/>
              </a:rPr>
              <a:t>GetInt</a:t>
            </a:r>
            <a:r>
              <a:rPr lang="hr-HR" b="1" dirty="0">
                <a:latin typeface="Montserrat Light" panose="00000400000000000000" pitchFamily="2" charset="-18"/>
              </a:rPr>
              <a:t>(</a:t>
            </a:r>
            <a:r>
              <a:rPr lang="hr-HR" b="1" dirty="0" err="1">
                <a:latin typeface="Montserrat Light" panose="00000400000000000000" pitchFamily="2" charset="-18"/>
              </a:rPr>
              <a:t>key</a:t>
            </a:r>
            <a:r>
              <a:rPr lang="hr-HR" b="1" dirty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, </a:t>
            </a:r>
            <a:r>
              <a:rPr lang="hr-HR" b="1" dirty="0" err="1" smtClean="0">
                <a:latin typeface="Montserrat Light" panose="00000400000000000000" pitchFamily="2" charset="-18"/>
              </a:rPr>
              <a:t>defaultValue</a:t>
            </a:r>
            <a:r>
              <a:rPr lang="hr-HR" b="1" dirty="0" smtClean="0">
                <a:latin typeface="Montserrat Light" panose="00000400000000000000" pitchFamily="2" charset="-18"/>
              </a:rPr>
              <a:t>)</a:t>
            </a:r>
          </a:p>
          <a:p>
            <a:r>
              <a:rPr lang="hr-HR" b="1" dirty="0" err="1" smtClean="0">
                <a:latin typeface="Montserrat Light" panose="00000400000000000000" pitchFamily="2" charset="-18"/>
              </a:rPr>
              <a:t>GetFloat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, </a:t>
            </a:r>
            <a:r>
              <a:rPr lang="hr-HR" b="1" dirty="0" err="1" smtClean="0">
                <a:latin typeface="Montserrat Light" panose="00000400000000000000" pitchFamily="2" charset="-18"/>
              </a:rPr>
              <a:t>defaultValue</a:t>
            </a:r>
            <a:r>
              <a:rPr lang="hr-HR" b="1" dirty="0" smtClean="0">
                <a:latin typeface="Montserrat Light" panose="00000400000000000000" pitchFamily="2" charset="-18"/>
              </a:rPr>
              <a:t>)</a:t>
            </a:r>
          </a:p>
          <a:p>
            <a:r>
              <a:rPr lang="hr-HR" b="1" dirty="0" err="1" smtClean="0">
                <a:latin typeface="Montserrat Light" panose="00000400000000000000" pitchFamily="2" charset="-18"/>
              </a:rPr>
              <a:t>GetString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>
                <a:latin typeface="Montserrat Light" panose="00000400000000000000" pitchFamily="2" charset="-18"/>
              </a:rPr>
              <a:t>value</a:t>
            </a:r>
            <a:r>
              <a:rPr lang="hr-HR" b="1" dirty="0">
                <a:latin typeface="Montserrat Light" panose="00000400000000000000" pitchFamily="2" charset="-18"/>
              </a:rPr>
              <a:t>, </a:t>
            </a:r>
            <a:r>
              <a:rPr lang="hr-HR" b="1" dirty="0" err="1">
                <a:latin typeface="Montserrat Light" panose="00000400000000000000" pitchFamily="2" charset="-18"/>
              </a:rPr>
              <a:t>defaultValue</a:t>
            </a:r>
            <a:r>
              <a:rPr lang="hr-HR" b="1" dirty="0" smtClean="0">
                <a:latin typeface="Montserrat Light" panose="00000400000000000000" pitchFamily="2" charset="-18"/>
              </a:rPr>
              <a:t>)</a:t>
            </a:r>
          </a:p>
          <a:p>
            <a:endParaRPr lang="hr-HR" b="1" dirty="0">
              <a:latin typeface="Montserrat Light" panose="00000400000000000000" pitchFamily="2" charset="-18"/>
            </a:endParaRPr>
          </a:p>
          <a:p>
            <a:r>
              <a:rPr lang="hr-HR" b="1" dirty="0" err="1" smtClean="0">
                <a:latin typeface="Montserrat Light" panose="00000400000000000000" pitchFamily="2" charset="-18"/>
              </a:rPr>
              <a:t>HasKey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 smtClean="0">
                <a:latin typeface="Montserrat Light" panose="00000400000000000000" pitchFamily="2" charset="-18"/>
              </a:rPr>
              <a:t>value</a:t>
            </a:r>
            <a:r>
              <a:rPr lang="hr-HR" b="1" dirty="0" smtClean="0">
                <a:latin typeface="Montserrat Light" panose="00000400000000000000" pitchFamily="2" charset="-18"/>
              </a:rPr>
              <a:t>) </a:t>
            </a:r>
            <a:r>
              <a:rPr lang="hr-HR" dirty="0" smtClean="0">
                <a:latin typeface="Montserrat Light" panose="00000400000000000000" pitchFamily="2" charset="-18"/>
              </a:rPr>
              <a:t>– metoda koja provjerava postoji li ključ te ovisno o tome vraća </a:t>
            </a:r>
            <a:r>
              <a:rPr lang="hr-HR" dirty="0" err="1" smtClean="0">
                <a:latin typeface="Montserrat Light" panose="00000400000000000000" pitchFamily="2" charset="-18"/>
              </a:rPr>
              <a:t>bool</a:t>
            </a:r>
            <a:r>
              <a:rPr lang="hr-HR" dirty="0" smtClean="0">
                <a:latin typeface="Montserrat Light" panose="00000400000000000000" pitchFamily="2" charset="-18"/>
              </a:rPr>
              <a:t> vrijednost (</a:t>
            </a:r>
            <a:r>
              <a:rPr lang="hr-HR" dirty="0" err="1" smtClean="0">
                <a:latin typeface="Montserrat Light" panose="00000400000000000000" pitchFamily="2" charset="-18"/>
              </a:rPr>
              <a:t>true</a:t>
            </a:r>
            <a:r>
              <a:rPr lang="hr-HR" dirty="0" smtClean="0">
                <a:latin typeface="Montserrat Light" panose="00000400000000000000" pitchFamily="2" charset="-18"/>
              </a:rPr>
              <a:t>     postoji, </a:t>
            </a:r>
            <a:r>
              <a:rPr lang="hr-HR" dirty="0" err="1" smtClean="0">
                <a:latin typeface="Montserrat Light" panose="00000400000000000000" pitchFamily="2" charset="-18"/>
              </a:rPr>
              <a:t>false</a:t>
            </a:r>
            <a:r>
              <a:rPr lang="hr-HR" dirty="0" smtClean="0">
                <a:latin typeface="Montserrat Light" panose="00000400000000000000" pitchFamily="2" charset="-18"/>
              </a:rPr>
              <a:t>     ne postoji)</a:t>
            </a:r>
            <a:endParaRPr lang="hr-HR" b="1" dirty="0">
              <a:latin typeface="Montserrat Light" panose="00000400000000000000" pitchFamily="2" charset="-18"/>
            </a:endParaRPr>
          </a:p>
          <a:p>
            <a:endParaRPr lang="hr-HR" dirty="0"/>
          </a:p>
        </p:txBody>
      </p:sp>
      <p:cxnSp>
        <p:nvCxnSpPr>
          <p:cNvPr id="4" name="Ravni poveznik sa strelicom 3"/>
          <p:cNvCxnSpPr/>
          <p:nvPr/>
        </p:nvCxnSpPr>
        <p:spPr>
          <a:xfrm>
            <a:off x="6463813" y="4234071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2225747"/>
            <a:ext cx="3406513" cy="285782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2635317"/>
            <a:ext cx="3843591" cy="25624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2996360"/>
            <a:ext cx="6445515" cy="280240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90" y="4420100"/>
            <a:ext cx="5476089" cy="2322582"/>
          </a:xfrm>
          <a:prstGeom prst="rect">
            <a:avLst/>
          </a:prstGeom>
        </p:spPr>
      </p:pic>
      <p:cxnSp>
        <p:nvCxnSpPr>
          <p:cNvPr id="9" name="Ravni poveznik sa strelicom 8"/>
          <p:cNvCxnSpPr/>
          <p:nvPr/>
        </p:nvCxnSpPr>
        <p:spPr>
          <a:xfrm>
            <a:off x="4804751" y="4234071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Montserrat Medium" panose="00000600000000000000" pitchFamily="2" charset="-18"/>
              </a:rPr>
              <a:t>BRISANJE SPREMLJENIH PODATAKA</a:t>
            </a:r>
            <a:endParaRPr lang="hr-HR" dirty="0">
              <a:latin typeface="Montserrat Medium" panose="00000600000000000000" pitchFamily="2" charset="-18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>
                <a:latin typeface="Montserrat Light" panose="00000400000000000000" pitchFamily="2" charset="-18"/>
              </a:rPr>
              <a:t>Ručno unutar </a:t>
            </a:r>
            <a:r>
              <a:rPr lang="hr-HR" b="1" dirty="0" err="1" smtClean="0">
                <a:latin typeface="Montserrat Light" panose="00000400000000000000" pitchFamily="2" charset="-18"/>
              </a:rPr>
              <a:t>Unity</a:t>
            </a:r>
            <a:r>
              <a:rPr lang="hr-HR" b="1" dirty="0" smtClean="0">
                <a:latin typeface="Montserrat Light" panose="00000400000000000000" pitchFamily="2" charset="-18"/>
              </a:rPr>
              <a:t> Editora:</a:t>
            </a:r>
          </a:p>
          <a:p>
            <a:pPr lvl="1"/>
            <a:r>
              <a:rPr lang="hr-HR" sz="1800" dirty="0" err="1" smtClean="0">
                <a:latin typeface="Montserrat Light" panose="00000400000000000000" pitchFamily="2" charset="-18"/>
              </a:rPr>
              <a:t>Edit</a:t>
            </a:r>
            <a:r>
              <a:rPr lang="hr-HR" sz="1800" dirty="0" smtClean="0">
                <a:latin typeface="Montserrat Light" panose="00000400000000000000" pitchFamily="2" charset="-18"/>
              </a:rPr>
              <a:t>     Clear All </a:t>
            </a:r>
            <a:r>
              <a:rPr lang="hr-HR" sz="1800" dirty="0" err="1" smtClean="0">
                <a:latin typeface="Montserrat Light" panose="00000400000000000000" pitchFamily="2" charset="-18"/>
              </a:rPr>
              <a:t>PlayerPrefs</a:t>
            </a:r>
            <a:endParaRPr lang="hr-HR" sz="1800" dirty="0">
              <a:latin typeface="Montserrat Light" panose="00000400000000000000" pitchFamily="2" charset="-18"/>
            </a:endParaRPr>
          </a:p>
        </p:txBody>
      </p:sp>
      <p:cxnSp>
        <p:nvCxnSpPr>
          <p:cNvPr id="6" name="Ravni poveznik sa strelicom 5"/>
          <p:cNvCxnSpPr/>
          <p:nvPr/>
        </p:nvCxnSpPr>
        <p:spPr>
          <a:xfrm>
            <a:off x="2045115" y="2753746"/>
            <a:ext cx="17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88" y="1469684"/>
            <a:ext cx="3475782" cy="5262581"/>
          </a:xfrm>
          <a:prstGeom prst="rect">
            <a:avLst/>
          </a:prstGeom>
        </p:spPr>
      </p:pic>
      <p:sp>
        <p:nvSpPr>
          <p:cNvPr id="8" name="Pravokutnik 7"/>
          <p:cNvSpPr/>
          <p:nvPr/>
        </p:nvSpPr>
        <p:spPr>
          <a:xfrm>
            <a:off x="5252047" y="6037524"/>
            <a:ext cx="2349424" cy="258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60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61586" y="1605005"/>
            <a:ext cx="8596668" cy="3880773"/>
          </a:xfrm>
        </p:spPr>
        <p:txBody>
          <a:bodyPr/>
          <a:lstStyle/>
          <a:p>
            <a:r>
              <a:rPr lang="hr-HR" b="1" dirty="0" err="1" smtClean="0">
                <a:latin typeface="Montserrat Light" panose="00000400000000000000" pitchFamily="2" charset="-18"/>
              </a:rPr>
              <a:t>DeleteAll</a:t>
            </a:r>
            <a:r>
              <a:rPr lang="hr-HR" b="1" dirty="0" smtClean="0">
                <a:latin typeface="Montserrat Light" panose="00000400000000000000" pitchFamily="2" charset="-18"/>
              </a:rPr>
              <a:t>() </a:t>
            </a:r>
            <a:r>
              <a:rPr lang="hr-HR" dirty="0" smtClean="0">
                <a:latin typeface="Montserrat Light" panose="00000400000000000000" pitchFamily="2" charset="-18"/>
              </a:rPr>
              <a:t>– metoda koja briše sve </a:t>
            </a:r>
            <a:r>
              <a:rPr lang="hr-HR" dirty="0" err="1" smtClean="0">
                <a:latin typeface="Montserrat Light" panose="00000400000000000000" pitchFamily="2" charset="-18"/>
              </a:rPr>
              <a:t>key</a:t>
            </a:r>
            <a:r>
              <a:rPr lang="hr-HR" dirty="0" smtClean="0">
                <a:latin typeface="Montserrat Light" panose="00000400000000000000" pitchFamily="2" charset="-18"/>
              </a:rPr>
              <a:t> vrijednosti i sve spremljene podatke  </a:t>
            </a:r>
          </a:p>
          <a:p>
            <a:endParaRPr lang="hr-HR" dirty="0">
              <a:latin typeface="Montserrat Light" panose="00000400000000000000" pitchFamily="2" charset="-18"/>
            </a:endParaRPr>
          </a:p>
          <a:p>
            <a:endParaRPr lang="hr-HR" dirty="0" smtClean="0">
              <a:latin typeface="Montserrat Light" panose="00000400000000000000" pitchFamily="2" charset="-18"/>
            </a:endParaRPr>
          </a:p>
          <a:p>
            <a:endParaRPr lang="hr-HR" dirty="0">
              <a:latin typeface="Montserrat Light" panose="00000400000000000000" pitchFamily="2" charset="-18"/>
            </a:endParaRPr>
          </a:p>
          <a:p>
            <a:pPr marL="0" indent="0">
              <a:buNone/>
            </a:pPr>
            <a:endParaRPr lang="hr-HR" dirty="0" smtClean="0">
              <a:latin typeface="Montserrat Light" panose="00000400000000000000" pitchFamily="2" charset="-18"/>
            </a:endParaRPr>
          </a:p>
          <a:p>
            <a:r>
              <a:rPr lang="hr-HR" b="1" dirty="0" err="1" smtClean="0">
                <a:latin typeface="Montserrat Light" panose="00000400000000000000" pitchFamily="2" charset="-18"/>
              </a:rPr>
              <a:t>DeleteKey</a:t>
            </a:r>
            <a:r>
              <a:rPr lang="hr-HR" b="1" dirty="0" smtClean="0">
                <a:latin typeface="Montserrat Light" panose="00000400000000000000" pitchFamily="2" charset="-18"/>
              </a:rPr>
              <a:t>(</a:t>
            </a:r>
            <a:r>
              <a:rPr lang="hr-HR" b="1" dirty="0" err="1" smtClean="0">
                <a:latin typeface="Montserrat Light" panose="00000400000000000000" pitchFamily="2" charset="-18"/>
              </a:rPr>
              <a:t>key</a:t>
            </a:r>
            <a:r>
              <a:rPr lang="hr-HR" b="1" dirty="0" smtClean="0">
                <a:latin typeface="Montserrat Light" panose="00000400000000000000" pitchFamily="2" charset="-18"/>
              </a:rPr>
              <a:t> </a:t>
            </a:r>
            <a:r>
              <a:rPr lang="hr-HR" b="1" dirty="0" err="1" smtClean="0">
                <a:latin typeface="Montserrat Light" panose="00000400000000000000" pitchFamily="2" charset="-18"/>
              </a:rPr>
              <a:t>value</a:t>
            </a:r>
            <a:r>
              <a:rPr lang="hr-HR" dirty="0" smtClean="0">
                <a:latin typeface="Montserrat Light" panose="00000400000000000000" pitchFamily="2" charset="-18"/>
              </a:rPr>
              <a:t>) – metoda koja briše zadani </a:t>
            </a:r>
            <a:r>
              <a:rPr lang="hr-HR" dirty="0" err="1" smtClean="0">
                <a:latin typeface="Montserrat Light" panose="00000400000000000000" pitchFamily="2" charset="-18"/>
              </a:rPr>
              <a:t>key</a:t>
            </a:r>
            <a:r>
              <a:rPr lang="hr-HR" dirty="0" smtClean="0">
                <a:latin typeface="Montserrat Light" panose="00000400000000000000" pitchFamily="2" charset="-18"/>
              </a:rPr>
              <a:t> iz registra zajedno s njegovom spremljenom vrijednosti</a:t>
            </a:r>
            <a:endParaRPr lang="hr-HR" dirty="0">
              <a:latin typeface="Montserrat Light" panose="00000400000000000000" pitchFamily="2" charset="-18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02" y="2653057"/>
            <a:ext cx="3018937" cy="393163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67" y="5118277"/>
            <a:ext cx="4410005" cy="367501"/>
          </a:xfrm>
          <a:prstGeom prst="rect">
            <a:avLst/>
          </a:prstGeom>
        </p:spPr>
      </p:pic>
      <p:sp>
        <p:nvSpPr>
          <p:cNvPr id="6" name="Pravokutnik 5"/>
          <p:cNvSpPr/>
          <p:nvPr/>
        </p:nvSpPr>
        <p:spPr>
          <a:xfrm>
            <a:off x="9773920" y="4115324"/>
            <a:ext cx="2418080" cy="274267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/>
          <p:cNvSpPr/>
          <p:nvPr/>
        </p:nvSpPr>
        <p:spPr>
          <a:xfrm>
            <a:off x="9876499" y="4212277"/>
            <a:ext cx="2230157" cy="771197"/>
          </a:xfrm>
          <a:prstGeom prst="rect">
            <a:avLst/>
          </a:prstGeom>
          <a:solidFill>
            <a:srgbClr val="359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kstniOkvir 7"/>
          <p:cNvSpPr txBox="1"/>
          <p:nvPr/>
        </p:nvSpPr>
        <p:spPr>
          <a:xfrm>
            <a:off x="9867881" y="4371804"/>
            <a:ext cx="223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Pozivanje </a:t>
            </a:r>
            <a:r>
              <a:rPr lang="hr-HR" sz="1400" dirty="0" err="1" smtClean="0">
                <a:latin typeface="Montserrat Light" panose="00000400000000000000" pitchFamily="2" charset="-18"/>
              </a:rPr>
              <a:t>PlayerPrefs</a:t>
            </a:r>
            <a:r>
              <a:rPr lang="hr-HR" sz="1400" dirty="0" smtClean="0">
                <a:latin typeface="Montserrat Light" panose="00000400000000000000" pitchFamily="2" charset="-18"/>
              </a:rPr>
              <a:t> klase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  <p:sp>
        <p:nvSpPr>
          <p:cNvPr id="9" name="Pravokutnik 8"/>
          <p:cNvSpPr/>
          <p:nvPr/>
        </p:nvSpPr>
        <p:spPr>
          <a:xfrm>
            <a:off x="9876499" y="5080427"/>
            <a:ext cx="2221539" cy="783150"/>
          </a:xfrm>
          <a:prstGeom prst="rect">
            <a:avLst/>
          </a:prstGeom>
          <a:solidFill>
            <a:srgbClr val="E7E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9876499" y="5963402"/>
            <a:ext cx="2221539" cy="783150"/>
          </a:xfrm>
          <a:prstGeom prst="rect">
            <a:avLst/>
          </a:prstGeom>
          <a:solidFill>
            <a:srgbClr val="BD6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/>
          <p:cNvSpPr txBox="1"/>
          <p:nvPr/>
        </p:nvSpPr>
        <p:spPr>
          <a:xfrm>
            <a:off x="9838135" y="5102670"/>
            <a:ext cx="2306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Pozivanje metode za brisanje podataka/podatka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  <p:sp>
        <p:nvSpPr>
          <p:cNvPr id="12" name="TekstniOkvir 11"/>
          <p:cNvSpPr txBox="1"/>
          <p:nvPr/>
        </p:nvSpPr>
        <p:spPr>
          <a:xfrm>
            <a:off x="9885117" y="5982150"/>
            <a:ext cx="2221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latin typeface="Montserrat Light" panose="00000400000000000000" pitchFamily="2" charset="-18"/>
              </a:rPr>
              <a:t>Naziv </a:t>
            </a:r>
            <a:r>
              <a:rPr lang="hr-HR" sz="1400" dirty="0" err="1" smtClean="0">
                <a:latin typeface="Montserrat Light" panose="00000400000000000000" pitchFamily="2" charset="-18"/>
              </a:rPr>
              <a:t>key</a:t>
            </a:r>
            <a:r>
              <a:rPr lang="hr-HR" sz="1400" dirty="0" smtClean="0">
                <a:latin typeface="Montserrat Light" panose="00000400000000000000" pitchFamily="2" charset="-18"/>
              </a:rPr>
              <a:t> vrijednosti pod kojom je podatak spremljen</a:t>
            </a:r>
            <a:endParaRPr lang="hr-HR" sz="1400" dirty="0">
              <a:latin typeface="Montserrat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303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Prilagođeno 26">
      <a:dk1>
        <a:sysClr val="windowText" lastClr="000000"/>
      </a:dk1>
      <a:lt1>
        <a:srgbClr val="EFF3F7"/>
      </a:lt1>
      <a:dk2>
        <a:srgbClr val="373545"/>
      </a:dk2>
      <a:lt2>
        <a:srgbClr val="CEDBE6"/>
      </a:lt2>
      <a:accent1>
        <a:srgbClr val="243748"/>
      </a:accent1>
      <a:accent2>
        <a:srgbClr val="EFCC6B"/>
      </a:accent2>
      <a:accent3>
        <a:srgbClr val="75BDA7"/>
      </a:accent3>
      <a:accent4>
        <a:srgbClr val="7A8C8E"/>
      </a:accent4>
      <a:accent5>
        <a:srgbClr val="EFCC6B"/>
      </a:accent5>
      <a:accent6>
        <a:srgbClr val="2683C6"/>
      </a:accent6>
      <a:hlink>
        <a:srgbClr val="2683C6"/>
      </a:hlink>
      <a:folHlink>
        <a:srgbClr val="9F6715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341</Words>
  <Application>Microsoft Office PowerPoint</Application>
  <PresentationFormat>Široki zaslon</PresentationFormat>
  <Paragraphs>67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6" baseType="lpstr">
      <vt:lpstr>Arial</vt:lpstr>
      <vt:lpstr>Montserrat Light</vt:lpstr>
      <vt:lpstr>Montserrat Medium</vt:lpstr>
      <vt:lpstr>Trebuchet MS</vt:lpstr>
      <vt:lpstr>Wingdings 3</vt:lpstr>
      <vt:lpstr>Faseta</vt:lpstr>
      <vt:lpstr>PlayerPrefs</vt:lpstr>
      <vt:lpstr>ŠTO JE TO PLAYERPREFS?</vt:lpstr>
      <vt:lpstr>PowerPointova prezentacija</vt:lpstr>
      <vt:lpstr>POHRANA PODATAKA</vt:lpstr>
      <vt:lpstr>DOHVAĆANJE SPREMLJENIH PODATAKA</vt:lpstr>
      <vt:lpstr>PowerPointova prezentacija</vt:lpstr>
      <vt:lpstr>PROVJERA POSTOJI LI KLJUČ</vt:lpstr>
      <vt:lpstr>BRISANJE SPREMLJENIH PODATAKA</vt:lpstr>
      <vt:lpstr>PowerPointova prezentacija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PlayerPrefs</dc:title>
  <dc:creator>Microsoftov račun</dc:creator>
  <cp:lastModifiedBy>Microsoftov račun</cp:lastModifiedBy>
  <cp:revision>26</cp:revision>
  <dcterms:created xsi:type="dcterms:W3CDTF">2021-10-23T10:59:12Z</dcterms:created>
  <dcterms:modified xsi:type="dcterms:W3CDTF">2021-10-26T19:45:12Z</dcterms:modified>
</cp:coreProperties>
</file>