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2"/>
  </p:notesMasterIdLst>
  <p:sldIdLst>
    <p:sldId id="256" r:id="rId2"/>
    <p:sldId id="257" r:id="rId3"/>
    <p:sldId id="259" r:id="rId4"/>
    <p:sldId id="260" r:id="rId5"/>
    <p:sldId id="315" r:id="rId6"/>
    <p:sldId id="316" r:id="rId7"/>
    <p:sldId id="261" r:id="rId8"/>
    <p:sldId id="264" r:id="rId9"/>
    <p:sldId id="317" r:id="rId10"/>
    <p:sldId id="318" r:id="rId11"/>
  </p:sldIdLst>
  <p:sldSz cx="9144000" cy="5143500" type="screen16x9"/>
  <p:notesSz cx="6858000" cy="9144000"/>
  <p:embeddedFontLst>
    <p:embeddedFont>
      <p:font typeface="Montserrat" panose="00000500000000000000" pitchFamily="50"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
      <p:font typeface="Roboto Slab"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235875-C1F0-4316-A7FF-86EEA9E6F69F}">
  <a:tblStyle styleId="{1D235875-C1F0-4316-A7FF-86EEA9E6F6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9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02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ace7fa64f5_1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ace7fa64f5_1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26e00b28b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26e00b28b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150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554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ace7fa64f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ace7fa64f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82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6875" y="719386"/>
            <a:ext cx="4114800" cy="341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9175" y="3542250"/>
            <a:ext cx="2520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8">
  <p:cSld name="CUSTOM_20">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457200" y="2521975"/>
            <a:ext cx="311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215" name="Google Shape;215;p35"/>
          <p:cNvSpPr txBox="1">
            <a:spLocks noGrp="1"/>
          </p:cNvSpPr>
          <p:nvPr>
            <p:ph type="subTitle" idx="1"/>
          </p:nvPr>
        </p:nvSpPr>
        <p:spPr>
          <a:xfrm>
            <a:off x="477656" y="2648313"/>
            <a:ext cx="3111600" cy="7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35"/>
          <p:cNvSpPr/>
          <p:nvPr/>
        </p:nvSpPr>
        <p:spPr>
          <a:xfrm>
            <a:off x="1849402" y="-710926"/>
            <a:ext cx="9538063" cy="656536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
        <p:nvSpPr>
          <p:cNvPr id="14" name="Google Shape;14;p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 name="Google Shape;15;p3"/>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 name="Google Shape;16;p3"/>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19" name="Google Shape;19;p4"/>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
        <p:nvSpPr>
          <p:cNvPr id="33" name="Google Shape;33;p7"/>
          <p:cNvSpPr txBox="1">
            <a:spLocks noGrp="1"/>
          </p:cNvSpPr>
          <p:nvPr>
            <p:ph type="title"/>
          </p:nvPr>
        </p:nvSpPr>
        <p:spPr>
          <a:xfrm>
            <a:off x="457200" y="951000"/>
            <a:ext cx="375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457200" y="2234150"/>
            <a:ext cx="3677400" cy="9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35" name="Google Shape;35;p7"/>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410799" y="1266068"/>
            <a:ext cx="4322400" cy="16275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
        <p:nvSpPr>
          <p:cNvPr id="39" name="Google Shape;39;p8"/>
          <p:cNvSpPr txBox="1">
            <a:spLocks noGrp="1"/>
          </p:cNvSpPr>
          <p:nvPr>
            <p:ph type="subTitle" idx="1"/>
          </p:nvPr>
        </p:nvSpPr>
        <p:spPr>
          <a:xfrm>
            <a:off x="2410800" y="3246072"/>
            <a:ext cx="4322400" cy="66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8"/>
          <p:cNvSpPr/>
          <p:nvPr/>
        </p:nvSpPr>
        <p:spPr>
          <a:xfrm>
            <a:off x="3384975" y="2600400"/>
            <a:ext cx="5859300" cy="244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984387" y="-4191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Font typeface="Roboto Slab"/>
              <a:buNone/>
              <a:defRPr>
                <a:latin typeface="Roboto Slab"/>
                <a:ea typeface="Roboto Slab"/>
                <a:cs typeface="Roboto Slab"/>
                <a:sym typeface="Roboto Slab"/>
              </a:defRPr>
            </a:lvl2pPr>
            <a:lvl3pPr lvl="2" algn="ctr">
              <a:spcBef>
                <a:spcPts val="0"/>
              </a:spcBef>
              <a:spcAft>
                <a:spcPts val="0"/>
              </a:spcAft>
              <a:buSzPts val="3000"/>
              <a:buFont typeface="Roboto Slab"/>
              <a:buNone/>
              <a:defRPr>
                <a:latin typeface="Roboto Slab"/>
                <a:ea typeface="Roboto Slab"/>
                <a:cs typeface="Roboto Slab"/>
                <a:sym typeface="Roboto Slab"/>
              </a:defRPr>
            </a:lvl3pPr>
            <a:lvl4pPr lvl="3" algn="ctr">
              <a:spcBef>
                <a:spcPts val="0"/>
              </a:spcBef>
              <a:spcAft>
                <a:spcPts val="0"/>
              </a:spcAft>
              <a:buSzPts val="3000"/>
              <a:buFont typeface="Roboto Slab"/>
              <a:buNone/>
              <a:defRPr>
                <a:latin typeface="Roboto Slab"/>
                <a:ea typeface="Roboto Slab"/>
                <a:cs typeface="Roboto Slab"/>
                <a:sym typeface="Roboto Slab"/>
              </a:defRPr>
            </a:lvl4pPr>
            <a:lvl5pPr lvl="4" algn="ctr">
              <a:spcBef>
                <a:spcPts val="0"/>
              </a:spcBef>
              <a:spcAft>
                <a:spcPts val="0"/>
              </a:spcAft>
              <a:buSzPts val="3000"/>
              <a:buFont typeface="Roboto Slab"/>
              <a:buNone/>
              <a:defRPr>
                <a:latin typeface="Roboto Slab"/>
                <a:ea typeface="Roboto Slab"/>
                <a:cs typeface="Roboto Slab"/>
                <a:sym typeface="Roboto Slab"/>
              </a:defRPr>
            </a:lvl5pPr>
            <a:lvl6pPr lvl="5" algn="ctr">
              <a:spcBef>
                <a:spcPts val="0"/>
              </a:spcBef>
              <a:spcAft>
                <a:spcPts val="0"/>
              </a:spcAft>
              <a:buSzPts val="3000"/>
              <a:buFont typeface="Roboto Slab"/>
              <a:buNone/>
              <a:defRPr>
                <a:latin typeface="Roboto Slab"/>
                <a:ea typeface="Roboto Slab"/>
                <a:cs typeface="Roboto Slab"/>
                <a:sym typeface="Roboto Slab"/>
              </a:defRPr>
            </a:lvl6pPr>
            <a:lvl7pPr lvl="6" algn="ctr">
              <a:spcBef>
                <a:spcPts val="0"/>
              </a:spcBef>
              <a:spcAft>
                <a:spcPts val="0"/>
              </a:spcAft>
              <a:buSzPts val="3000"/>
              <a:buFont typeface="Roboto Slab"/>
              <a:buNone/>
              <a:defRPr>
                <a:latin typeface="Roboto Slab"/>
                <a:ea typeface="Roboto Slab"/>
                <a:cs typeface="Roboto Slab"/>
                <a:sym typeface="Roboto Slab"/>
              </a:defRPr>
            </a:lvl7pPr>
            <a:lvl8pPr lvl="7" algn="ctr">
              <a:spcBef>
                <a:spcPts val="0"/>
              </a:spcBef>
              <a:spcAft>
                <a:spcPts val="0"/>
              </a:spcAft>
              <a:buSzPts val="3000"/>
              <a:buFont typeface="Roboto Slab"/>
              <a:buNone/>
              <a:defRPr>
                <a:latin typeface="Roboto Slab"/>
                <a:ea typeface="Roboto Slab"/>
                <a:cs typeface="Roboto Slab"/>
                <a:sym typeface="Roboto Slab"/>
              </a:defRPr>
            </a:lvl8pPr>
            <a:lvl9pPr lvl="8" algn="ctr">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7" name="Google Shape;87;p14"/>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815300" y="1598100"/>
            <a:ext cx="3871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16"/>
          <p:cNvSpPr txBox="1">
            <a:spLocks noGrp="1"/>
          </p:cNvSpPr>
          <p:nvPr>
            <p:ph type="subTitle" idx="1"/>
          </p:nvPr>
        </p:nvSpPr>
        <p:spPr>
          <a:xfrm>
            <a:off x="4815300" y="2793300"/>
            <a:ext cx="38715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6" name="Google Shape;96;p16"/>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815309" y="1289250"/>
            <a:ext cx="3871500" cy="140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33"/>
          <p:cNvSpPr txBox="1">
            <a:spLocks noGrp="1"/>
          </p:cNvSpPr>
          <p:nvPr>
            <p:ph type="subTitle" idx="1"/>
          </p:nvPr>
        </p:nvSpPr>
        <p:spPr>
          <a:xfrm>
            <a:off x="4815300" y="2487916"/>
            <a:ext cx="3871500" cy="6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60" r:id="rId7"/>
    <p:sldLayoutId id="2147483662" r:id="rId8"/>
    <p:sldLayoutId id="2147483679"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40"/>
          <p:cNvSpPr txBox="1">
            <a:spLocks noGrp="1"/>
          </p:cNvSpPr>
          <p:nvPr>
            <p:ph type="ctrTitle"/>
          </p:nvPr>
        </p:nvSpPr>
        <p:spPr>
          <a:xfrm>
            <a:off x="332956" y="1197287"/>
            <a:ext cx="4114800" cy="3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AlgoInvest</a:t>
            </a:r>
            <a:br>
              <a:rPr lang="en" dirty="0"/>
            </a:br>
            <a:r>
              <a:rPr lang="en" dirty="0"/>
              <a:t>&amp;</a:t>
            </a:r>
            <a:br>
              <a:rPr lang="en" dirty="0"/>
            </a:br>
            <a:r>
              <a:rPr lang="en" dirty="0"/>
              <a:t>Trade</a:t>
            </a:r>
            <a:endParaRPr dirty="0"/>
          </a:p>
        </p:txBody>
      </p:sp>
      <p:sp>
        <p:nvSpPr>
          <p:cNvPr id="236" name="Google Shape;236;p40"/>
          <p:cNvSpPr txBox="1">
            <a:spLocks noGrp="1"/>
          </p:cNvSpPr>
          <p:nvPr>
            <p:ph type="subTitle" idx="1"/>
          </p:nvPr>
        </p:nvSpPr>
        <p:spPr>
          <a:xfrm>
            <a:off x="1811913" y="4724005"/>
            <a:ext cx="2520300" cy="323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Par Domnin BENOIT</a:t>
            </a:r>
            <a:endParaRPr dirty="0"/>
          </a:p>
          <a:p>
            <a:pPr marL="0" lvl="0" indent="0" algn="l" rtl="0">
              <a:spcBef>
                <a:spcPts val="0"/>
              </a:spcBef>
              <a:spcAft>
                <a:spcPts val="0"/>
              </a:spcAft>
              <a:buNone/>
            </a:pPr>
            <a:endParaRPr dirty="0"/>
          </a:p>
        </p:txBody>
      </p:sp>
      <p:sp>
        <p:nvSpPr>
          <p:cNvPr id="237" name="Google Shape;237;p40"/>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40"/>
          <p:cNvGrpSpPr/>
          <p:nvPr/>
        </p:nvGrpSpPr>
        <p:grpSpPr>
          <a:xfrm>
            <a:off x="4384025" y="753975"/>
            <a:ext cx="4561734" cy="3321225"/>
            <a:chOff x="4384025" y="753975"/>
            <a:chExt cx="4561734" cy="3321225"/>
          </a:xfrm>
        </p:grpSpPr>
        <p:sp>
          <p:nvSpPr>
            <p:cNvPr id="239" name="Google Shape;239;p40"/>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0"/>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0"/>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0"/>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0"/>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0"/>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0"/>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0"/>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0"/>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0"/>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0"/>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0"/>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0"/>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0"/>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0"/>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0"/>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0"/>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0"/>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0"/>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0"/>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0"/>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0"/>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0"/>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0"/>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0"/>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0"/>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0"/>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0"/>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0"/>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0"/>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0"/>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0"/>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0"/>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0"/>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0"/>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0"/>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0"/>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0"/>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0"/>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0"/>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0"/>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0"/>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0"/>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0"/>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0"/>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0"/>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0"/>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0"/>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0"/>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0"/>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0"/>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0"/>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0"/>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0"/>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0"/>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0"/>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0"/>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0"/>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0"/>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0"/>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0"/>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0"/>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0"/>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0"/>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0"/>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0"/>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0"/>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0"/>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0"/>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0"/>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0"/>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0"/>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0"/>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0"/>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6150"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6150"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672" name="Google Shape;672;p40"/>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id="{E51FB31F-697A-F503-8E96-9EC31681E231}"/>
              </a:ext>
            </a:extLst>
          </p:cNvPr>
          <p:cNvPicPr>
            <a:picLocks noChangeAspect="1"/>
          </p:cNvPicPr>
          <p:nvPr/>
        </p:nvPicPr>
        <p:blipFill>
          <a:blip r:embed="rId3"/>
          <a:stretch>
            <a:fillRect/>
          </a:stretch>
        </p:blipFill>
        <p:spPr>
          <a:xfrm>
            <a:off x="1625241" y="346303"/>
            <a:ext cx="1078903" cy="12190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7" name="Google Shape;1047;p44"/>
          <p:cNvSpPr txBox="1">
            <a:spLocks noGrp="1"/>
          </p:cNvSpPr>
          <p:nvPr>
            <p:ph type="title"/>
          </p:nvPr>
        </p:nvSpPr>
        <p:spPr>
          <a:xfrm>
            <a:off x="1039872" y="369398"/>
            <a:ext cx="1600200" cy="572700"/>
          </a:xfrm>
          <a:prstGeom prst="rect">
            <a:avLst/>
          </a:prstGeom>
        </p:spPr>
        <p:txBody>
          <a:bodyPr spcFirstLastPara="1" wrap="square" lIns="91425" tIns="91425" rIns="91425" bIns="91425" anchor="t" anchorCtr="0">
            <a:noAutofit/>
          </a:bodyPr>
          <a:lstStyle/>
          <a:p>
            <a:pPr algn="l"/>
            <a:r>
              <a:rPr lang="fr-FR" dirty="0">
                <a:latin typeface="Söhne"/>
              </a:rPr>
              <a:t>dataset2</a:t>
            </a:r>
            <a:endParaRPr lang="fr-FR" b="1" i="0" dirty="0">
              <a:effectLst/>
              <a:latin typeface="Söhne"/>
            </a:endParaRPr>
          </a:p>
        </p:txBody>
      </p:sp>
      <p:sp>
        <p:nvSpPr>
          <p:cNvPr id="1055" name="Google Shape;1055;p44"/>
          <p:cNvSpPr txBox="1">
            <a:spLocks noGrp="1"/>
          </p:cNvSpPr>
          <p:nvPr>
            <p:ph type="subTitle" idx="4294967295"/>
          </p:nvPr>
        </p:nvSpPr>
        <p:spPr>
          <a:xfrm>
            <a:off x="2161498" y="1662543"/>
            <a:ext cx="3928374" cy="2091397"/>
          </a:xfrm>
          <a:prstGeom prst="rect">
            <a:avLst/>
          </a:prstGeom>
        </p:spPr>
        <p:txBody>
          <a:bodyPr spcFirstLastPara="1" wrap="square" lIns="91425" tIns="91425" rIns="91425" bIns="91425" numCol="2" anchor="t" anchorCtr="0">
            <a:noAutofit/>
          </a:bodyPr>
          <a:lstStyle/>
          <a:p>
            <a:pPr marL="0" lvl="0" indent="0" algn="ctr" rtl="0">
              <a:spcBef>
                <a:spcPts val="0"/>
              </a:spcBef>
              <a:spcAft>
                <a:spcPts val="1600"/>
              </a:spcAft>
              <a:buClr>
                <a:schemeClr val="dk1"/>
              </a:buClr>
              <a:buSzPts val="1100"/>
              <a:buFont typeface="Arial"/>
              <a:buNone/>
            </a:pPr>
            <a:r>
              <a:rPr lang="fr-FR" sz="1600" dirty="0" err="1">
                <a:solidFill>
                  <a:schemeClr val="tx1"/>
                </a:solidFill>
              </a:rPr>
              <a:t>Sienna</a:t>
            </a:r>
            <a:endParaRPr lang="fr-FR" sz="1600" dirty="0">
              <a:solidFill>
                <a:schemeClr val="tx1"/>
              </a:solidFill>
            </a:endParaRPr>
          </a:p>
          <a:p>
            <a:pPr marL="0" lvl="0" indent="0" algn="ctr" rtl="0">
              <a:spcBef>
                <a:spcPts val="0"/>
              </a:spcBef>
              <a:spcAft>
                <a:spcPts val="1600"/>
              </a:spcAft>
              <a:buClr>
                <a:schemeClr val="dk1"/>
              </a:buClr>
              <a:buSzPts val="1100"/>
              <a:buFont typeface="Arial"/>
              <a:buNone/>
            </a:pPr>
            <a:r>
              <a:rPr lang="fr-FR" sz="1100" dirty="0">
                <a:solidFill>
                  <a:schemeClr val="tx1"/>
                </a:solidFill>
              </a:rPr>
              <a:t>Prix: 489,24</a:t>
            </a:r>
          </a:p>
          <a:p>
            <a:pPr marL="0" lvl="0" indent="0" algn="ctr" rtl="0">
              <a:spcBef>
                <a:spcPts val="0"/>
              </a:spcBef>
              <a:spcAft>
                <a:spcPts val="1600"/>
              </a:spcAft>
              <a:buClr>
                <a:schemeClr val="dk1"/>
              </a:buClr>
              <a:buSzPts val="1100"/>
              <a:buFont typeface="Arial"/>
              <a:buNone/>
            </a:pPr>
            <a:r>
              <a:rPr lang="fr-FR" sz="1100" dirty="0">
                <a:solidFill>
                  <a:schemeClr val="tx1"/>
                </a:solidFill>
              </a:rPr>
              <a:t>Bénéfice: 193,78</a:t>
            </a:r>
          </a:p>
          <a:p>
            <a:pPr marL="0" lvl="0" indent="0" algn="ctr" rtl="0">
              <a:spcBef>
                <a:spcPts val="0"/>
              </a:spcBef>
              <a:spcAft>
                <a:spcPts val="1600"/>
              </a:spcAft>
              <a:buClr>
                <a:schemeClr val="dk1"/>
              </a:buClr>
              <a:buSzPts val="1100"/>
              <a:buFont typeface="Arial"/>
              <a:buNone/>
            </a:pPr>
            <a:r>
              <a:rPr lang="fr-FR" sz="1100" dirty="0">
                <a:solidFill>
                  <a:schemeClr val="tx1"/>
                </a:solidFill>
              </a:rPr>
              <a:t>Nb actions achetées : 18</a:t>
            </a:r>
          </a:p>
          <a:p>
            <a:pPr marL="0" lvl="0" indent="0" algn="ctr" rtl="0">
              <a:spcBef>
                <a:spcPts val="0"/>
              </a:spcBef>
              <a:spcAft>
                <a:spcPts val="1600"/>
              </a:spcAft>
              <a:buClr>
                <a:schemeClr val="dk1"/>
              </a:buClr>
              <a:buSzPts val="1100"/>
              <a:buFont typeface="Arial"/>
              <a:buNone/>
            </a:pPr>
            <a:r>
              <a:rPr lang="fr-FR" sz="1100" dirty="0">
                <a:solidFill>
                  <a:schemeClr val="tx1"/>
                </a:solidFill>
              </a:rPr>
              <a:t>Rendement: 39,5%</a:t>
            </a:r>
          </a:p>
          <a:p>
            <a:pPr marL="0" lvl="0" indent="0" algn="ctr" rtl="0">
              <a:spcBef>
                <a:spcPts val="0"/>
              </a:spcBef>
              <a:spcAft>
                <a:spcPts val="1600"/>
              </a:spcAft>
              <a:buClr>
                <a:schemeClr val="dk1"/>
              </a:buClr>
              <a:buSzPts val="1100"/>
              <a:buFont typeface="Arial"/>
              <a:buNone/>
            </a:pPr>
            <a:r>
              <a:rPr lang="fr-FR" sz="1600" dirty="0">
                <a:solidFill>
                  <a:schemeClr val="tx1"/>
                </a:solidFill>
              </a:rPr>
              <a:t>Algo</a:t>
            </a:r>
          </a:p>
          <a:p>
            <a:pPr marL="0" lvl="0" indent="0" algn="ctr" rtl="0">
              <a:spcBef>
                <a:spcPts val="0"/>
              </a:spcBef>
              <a:spcAft>
                <a:spcPts val="1600"/>
              </a:spcAft>
              <a:buClr>
                <a:schemeClr val="dk1"/>
              </a:buClr>
              <a:buSzPts val="1100"/>
              <a:buFont typeface="Arial"/>
              <a:buNone/>
            </a:pPr>
            <a:r>
              <a:rPr lang="fr-FR" sz="1100" dirty="0">
                <a:solidFill>
                  <a:schemeClr val="tx1"/>
                </a:solidFill>
              </a:rPr>
              <a:t>Prix: 499,96</a:t>
            </a:r>
          </a:p>
          <a:p>
            <a:pPr marL="0" lvl="0" indent="0" algn="ctr" rtl="0">
              <a:spcBef>
                <a:spcPts val="0"/>
              </a:spcBef>
              <a:spcAft>
                <a:spcPts val="1600"/>
              </a:spcAft>
              <a:buClr>
                <a:schemeClr val="dk1"/>
              </a:buClr>
              <a:buSzPts val="1100"/>
              <a:buFont typeface="Arial"/>
              <a:buNone/>
            </a:pPr>
            <a:r>
              <a:rPr lang="fr-FR" sz="1100" dirty="0">
                <a:solidFill>
                  <a:schemeClr val="tx1"/>
                </a:solidFill>
              </a:rPr>
              <a:t>Bénéfice: 197,76</a:t>
            </a:r>
          </a:p>
          <a:p>
            <a:pPr marL="0" lvl="0" indent="0" algn="ctr" rtl="0">
              <a:spcBef>
                <a:spcPts val="0"/>
              </a:spcBef>
              <a:spcAft>
                <a:spcPts val="1600"/>
              </a:spcAft>
              <a:buClr>
                <a:schemeClr val="dk1"/>
              </a:buClr>
              <a:buSzPts val="1100"/>
              <a:buFont typeface="Arial"/>
              <a:buNone/>
            </a:pPr>
            <a:r>
              <a:rPr lang="fr-FR" sz="1100" dirty="0">
                <a:solidFill>
                  <a:schemeClr val="tx1"/>
                </a:solidFill>
              </a:rPr>
              <a:t>Nb actions achetées : 22</a:t>
            </a:r>
          </a:p>
          <a:p>
            <a:pPr marL="0" lvl="0" indent="0" algn="ctr" rtl="0">
              <a:spcBef>
                <a:spcPts val="0"/>
              </a:spcBef>
              <a:spcAft>
                <a:spcPts val="1600"/>
              </a:spcAft>
              <a:buClr>
                <a:schemeClr val="dk1"/>
              </a:buClr>
              <a:buSzPts val="1100"/>
              <a:buFont typeface="Arial"/>
              <a:buNone/>
            </a:pPr>
            <a:r>
              <a:rPr lang="fr-FR" sz="1100" dirty="0">
                <a:solidFill>
                  <a:schemeClr val="tx1"/>
                </a:solidFill>
              </a:rPr>
              <a:t>Rendement: 39,56%</a:t>
            </a:r>
          </a:p>
        </p:txBody>
      </p:sp>
      <p:pic>
        <p:nvPicPr>
          <p:cNvPr id="4" name="Image 3">
            <a:extLst>
              <a:ext uri="{FF2B5EF4-FFF2-40B4-BE49-F238E27FC236}">
                <a16:creationId xmlns:a16="http://schemas.microsoft.com/office/drawing/2014/main" id="{9E6D2F1A-A7A5-CCCE-37B9-EC5D73D5D78D}"/>
              </a:ext>
            </a:extLst>
          </p:cNvPr>
          <p:cNvPicPr>
            <a:picLocks noChangeAspect="1"/>
          </p:cNvPicPr>
          <p:nvPr/>
        </p:nvPicPr>
        <p:blipFill>
          <a:blip r:embed="rId3"/>
          <a:stretch>
            <a:fillRect/>
          </a:stretch>
        </p:blipFill>
        <p:spPr>
          <a:xfrm>
            <a:off x="561075" y="1088766"/>
            <a:ext cx="1600423" cy="3238952"/>
          </a:xfrm>
          <a:prstGeom prst="rect">
            <a:avLst/>
          </a:prstGeom>
        </p:spPr>
      </p:pic>
      <p:pic>
        <p:nvPicPr>
          <p:cNvPr id="7" name="Image 6">
            <a:extLst>
              <a:ext uri="{FF2B5EF4-FFF2-40B4-BE49-F238E27FC236}">
                <a16:creationId xmlns:a16="http://schemas.microsoft.com/office/drawing/2014/main" id="{1379215F-C637-3902-31DE-FB85610E21E6}"/>
              </a:ext>
            </a:extLst>
          </p:cNvPr>
          <p:cNvPicPr>
            <a:picLocks noChangeAspect="1"/>
          </p:cNvPicPr>
          <p:nvPr/>
        </p:nvPicPr>
        <p:blipFill>
          <a:blip r:embed="rId4"/>
          <a:stretch>
            <a:fillRect/>
          </a:stretch>
        </p:blipFill>
        <p:spPr>
          <a:xfrm>
            <a:off x="6349782" y="1088766"/>
            <a:ext cx="2233143" cy="3414631"/>
          </a:xfrm>
          <a:prstGeom prst="rect">
            <a:avLst/>
          </a:prstGeom>
        </p:spPr>
      </p:pic>
    </p:spTree>
    <p:extLst>
      <p:ext uri="{BB962C8B-B14F-4D97-AF65-F5344CB8AC3E}">
        <p14:creationId xmlns:p14="http://schemas.microsoft.com/office/powerpoint/2010/main" val="124777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41"/>
          <p:cNvSpPr txBox="1">
            <a:spLocks noGrp="1"/>
          </p:cNvSpPr>
          <p:nvPr>
            <p:ph type="title"/>
          </p:nvPr>
        </p:nvSpPr>
        <p:spPr>
          <a:xfrm>
            <a:off x="887750" y="457200"/>
            <a:ext cx="7492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Force Brute VS Optimized</a:t>
            </a:r>
            <a:endParaRPr dirty="0"/>
          </a:p>
        </p:txBody>
      </p:sp>
      <p:sp>
        <p:nvSpPr>
          <p:cNvPr id="765" name="Google Shape;765;p41"/>
          <p:cNvSpPr txBox="1">
            <a:spLocks noGrp="1"/>
          </p:cNvSpPr>
          <p:nvPr>
            <p:ph type="subTitle" idx="1"/>
          </p:nvPr>
        </p:nvSpPr>
        <p:spPr>
          <a:xfrm>
            <a:off x="825900" y="1180375"/>
            <a:ext cx="7492200" cy="3432300"/>
          </a:xfrm>
          <a:prstGeom prst="rect">
            <a:avLst/>
          </a:prstGeom>
        </p:spPr>
        <p:txBody>
          <a:bodyPr spcFirstLastPara="1" wrap="square" lIns="91425" tIns="91425" rIns="91425" bIns="91425" anchor="t" anchorCtr="0">
            <a:noAutofit/>
          </a:bodyPr>
          <a:lstStyle/>
          <a:p>
            <a:pPr marL="152400" lvl="0" indent="0" algn="l" rtl="0">
              <a:lnSpc>
                <a:spcPct val="100000"/>
              </a:lnSpc>
              <a:spcBef>
                <a:spcPts val="0"/>
              </a:spcBef>
              <a:spcAft>
                <a:spcPts val="0"/>
              </a:spcAft>
              <a:buClr>
                <a:schemeClr val="accent1"/>
              </a:buClr>
              <a:buSzPts val="1200"/>
            </a:pPr>
            <a:r>
              <a:rPr lang="fr-FR" dirty="0">
                <a:solidFill>
                  <a:schemeClr val="accent1"/>
                </a:solidFill>
              </a:rPr>
              <a:t>Dans la présentation suivante, je vais vous présenter la comparaison entre l’algorithmes de force brute et la version optimisée.</a:t>
            </a:r>
          </a:p>
          <a:p>
            <a:pPr marL="152400" lvl="0" indent="0" algn="l" rtl="0">
              <a:lnSpc>
                <a:spcPct val="100000"/>
              </a:lnSpc>
              <a:spcBef>
                <a:spcPts val="0"/>
              </a:spcBef>
              <a:spcAft>
                <a:spcPts val="0"/>
              </a:spcAft>
              <a:buClr>
                <a:schemeClr val="accent1"/>
              </a:buClr>
              <a:buSzPts val="1200"/>
            </a:pPr>
            <a:endParaRPr lang="fr-FR" dirty="0">
              <a:solidFill>
                <a:schemeClr val="accent1"/>
              </a:solidFill>
            </a:endParaRPr>
          </a:p>
          <a:p>
            <a:pPr marL="152400" lvl="0" indent="0" algn="l" rtl="0">
              <a:lnSpc>
                <a:spcPct val="100000"/>
              </a:lnSpc>
              <a:spcBef>
                <a:spcPts val="0"/>
              </a:spcBef>
              <a:spcAft>
                <a:spcPts val="0"/>
              </a:spcAft>
              <a:buClr>
                <a:schemeClr val="accent1"/>
              </a:buClr>
              <a:buSzPts val="1200"/>
            </a:pPr>
            <a:r>
              <a:rPr lang="fr-FR" dirty="0">
                <a:solidFill>
                  <a:schemeClr val="accent1"/>
                </a:solidFill>
              </a:rPr>
              <a:t>Pour rappel de caractéristiques lié au projet:</a:t>
            </a:r>
          </a:p>
          <a:p>
            <a:pPr marL="438150" lvl="0" indent="-285750" algn="l" rtl="0">
              <a:lnSpc>
                <a:spcPct val="100000"/>
              </a:lnSpc>
              <a:spcBef>
                <a:spcPts val="0"/>
              </a:spcBef>
              <a:spcAft>
                <a:spcPts val="0"/>
              </a:spcAft>
              <a:buClr>
                <a:schemeClr val="accent1"/>
              </a:buClr>
              <a:buSzPts val="1200"/>
              <a:buFont typeface="Arial" panose="020B0604020202020204" pitchFamily="34" charset="0"/>
              <a:buChar char="•"/>
            </a:pPr>
            <a:r>
              <a:rPr lang="fr-FR" dirty="0">
                <a:solidFill>
                  <a:schemeClr val="accent1"/>
                </a:solidFill>
              </a:rPr>
              <a:t>Un porte monnaie de 500 € par client</a:t>
            </a:r>
          </a:p>
          <a:p>
            <a:pPr marL="438150" lvl="0" indent="-285750" algn="l" rtl="0">
              <a:lnSpc>
                <a:spcPct val="100000"/>
              </a:lnSpc>
              <a:spcBef>
                <a:spcPts val="0"/>
              </a:spcBef>
              <a:spcAft>
                <a:spcPts val="0"/>
              </a:spcAft>
              <a:buClr>
                <a:schemeClr val="accent1"/>
              </a:buClr>
              <a:buSzPts val="1200"/>
              <a:buFont typeface="Arial" panose="020B0604020202020204" pitchFamily="34" charset="0"/>
              <a:buChar char="•"/>
            </a:pPr>
            <a:r>
              <a:rPr lang="fr-FR" dirty="0">
                <a:solidFill>
                  <a:schemeClr val="accent1"/>
                </a:solidFill>
              </a:rPr>
              <a:t>Une action ne peut être acheter qu’une fois et en intégralité</a:t>
            </a:r>
          </a:p>
          <a:p>
            <a:pPr marL="438150" lvl="0" indent="-285750" algn="l" rtl="0">
              <a:lnSpc>
                <a:spcPct val="100000"/>
              </a:lnSpc>
              <a:spcBef>
                <a:spcPts val="0"/>
              </a:spcBef>
              <a:spcAft>
                <a:spcPts val="0"/>
              </a:spcAft>
              <a:buClr>
                <a:schemeClr val="accent1"/>
              </a:buClr>
              <a:buSzPts val="1200"/>
              <a:buFont typeface="Arial" panose="020B0604020202020204" pitchFamily="34" charset="0"/>
              <a:buChar char="•"/>
            </a:pPr>
            <a:r>
              <a:rPr lang="fr-FR" dirty="0">
                <a:solidFill>
                  <a:schemeClr val="accent1"/>
                </a:solidFill>
              </a:rPr>
              <a:t>Un ensemble d’action avec le meilleur rendement doit ressortir</a:t>
            </a:r>
          </a:p>
          <a:p>
            <a:pPr marL="438150" lvl="0" indent="-285750" algn="l" rtl="0">
              <a:lnSpc>
                <a:spcPct val="100000"/>
              </a:lnSpc>
              <a:spcBef>
                <a:spcPts val="0"/>
              </a:spcBef>
              <a:spcAft>
                <a:spcPts val="0"/>
              </a:spcAft>
              <a:buClr>
                <a:schemeClr val="accent1"/>
              </a:buClr>
              <a:buSzPts val="1200"/>
              <a:buFont typeface="Arial" panose="020B0604020202020204" pitchFamily="34" charset="0"/>
              <a:buChar char="•"/>
            </a:pPr>
            <a:endParaRPr lang="fr-FR" dirty="0">
              <a:solidFill>
                <a:schemeClr val="accent1"/>
              </a:solidFill>
            </a:endParaRPr>
          </a:p>
          <a:p>
            <a:pPr marL="152400" lvl="0" indent="0" algn="l" rtl="0">
              <a:lnSpc>
                <a:spcPct val="100000"/>
              </a:lnSpc>
              <a:spcBef>
                <a:spcPts val="0"/>
              </a:spcBef>
              <a:spcAft>
                <a:spcPts val="0"/>
              </a:spcAft>
              <a:buClr>
                <a:schemeClr val="accent1"/>
              </a:buClr>
              <a:buSzPts val="1200"/>
            </a:pPr>
            <a:r>
              <a:rPr lang="fr-FR" dirty="0">
                <a:solidFill>
                  <a:schemeClr val="accent1"/>
                </a:solidFill>
              </a:rPr>
              <a:t>Nous avons plusieurs jeux de données:</a:t>
            </a:r>
          </a:p>
          <a:p>
            <a:pPr marL="438150" lvl="0" indent="-285750" algn="l" rtl="0">
              <a:lnSpc>
                <a:spcPct val="100000"/>
              </a:lnSpc>
              <a:spcBef>
                <a:spcPts val="0"/>
              </a:spcBef>
              <a:spcAft>
                <a:spcPts val="0"/>
              </a:spcAft>
              <a:buClr>
                <a:schemeClr val="accent1"/>
              </a:buClr>
              <a:buSzPts val="1200"/>
              <a:buFont typeface="Arial" panose="020B0604020202020204" pitchFamily="34" charset="0"/>
              <a:buChar char="•"/>
            </a:pPr>
            <a:r>
              <a:rPr lang="fr-FR" dirty="0">
                <a:solidFill>
                  <a:schemeClr val="accent1"/>
                </a:solidFill>
              </a:rPr>
              <a:t>Un jeu pour force brute de 20 entrées</a:t>
            </a:r>
          </a:p>
          <a:p>
            <a:pPr marL="438150" lvl="0" indent="-285750" algn="l" rtl="0">
              <a:lnSpc>
                <a:spcPct val="100000"/>
              </a:lnSpc>
              <a:spcBef>
                <a:spcPts val="0"/>
              </a:spcBef>
              <a:spcAft>
                <a:spcPts val="0"/>
              </a:spcAft>
              <a:buClr>
                <a:schemeClr val="accent1"/>
              </a:buClr>
              <a:buSzPts val="1200"/>
              <a:buFont typeface="Arial" panose="020B0604020202020204" pitchFamily="34" charset="0"/>
              <a:buChar char="•"/>
            </a:pPr>
            <a:r>
              <a:rPr lang="fr-FR" dirty="0">
                <a:solidFill>
                  <a:schemeClr val="accent1"/>
                </a:solidFill>
              </a:rPr>
              <a:t>2 jeux avec environ 1000 entrées et avec certaines incohérences.</a:t>
            </a:r>
            <a:endParaRPr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3"/>
          <p:cNvSpPr txBox="1">
            <a:spLocks noGrp="1"/>
          </p:cNvSpPr>
          <p:nvPr>
            <p:ph type="title"/>
          </p:nvPr>
        </p:nvSpPr>
        <p:spPr>
          <a:xfrm>
            <a:off x="4739416" y="1644212"/>
            <a:ext cx="4215517"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 Description</a:t>
            </a:r>
            <a:br>
              <a:rPr lang="en" dirty="0"/>
            </a:br>
            <a:r>
              <a:rPr lang="en" dirty="0"/>
              <a:t>et</a:t>
            </a:r>
            <a:br>
              <a:rPr lang="en" dirty="0"/>
            </a:br>
            <a:r>
              <a:rPr lang="en" dirty="0"/>
              <a:t>Analyse</a:t>
            </a:r>
            <a:endParaRPr dirty="0"/>
          </a:p>
        </p:txBody>
      </p:sp>
      <p:sp>
        <p:nvSpPr>
          <p:cNvPr id="794" name="Google Shape;794;p43"/>
          <p:cNvSpPr txBox="1">
            <a:spLocks noGrp="1"/>
          </p:cNvSpPr>
          <p:nvPr>
            <p:ph type="subTitle" idx="1"/>
          </p:nvPr>
        </p:nvSpPr>
        <p:spPr>
          <a:xfrm>
            <a:off x="5699596" y="3726455"/>
            <a:ext cx="3169529" cy="90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Détails des avantages et inconvénients de chaque option.</a:t>
            </a:r>
            <a:endParaRPr dirty="0"/>
          </a:p>
        </p:txBody>
      </p:sp>
      <p:grpSp>
        <p:nvGrpSpPr>
          <p:cNvPr id="795" name="Google Shape;795;p43"/>
          <p:cNvGrpSpPr/>
          <p:nvPr/>
        </p:nvGrpSpPr>
        <p:grpSpPr>
          <a:xfrm>
            <a:off x="457198" y="740196"/>
            <a:ext cx="4176135" cy="3663093"/>
            <a:chOff x="457198" y="740196"/>
            <a:chExt cx="4176135" cy="3663093"/>
          </a:xfrm>
        </p:grpSpPr>
        <p:sp>
          <p:nvSpPr>
            <p:cNvPr id="796" name="Google Shape;796;p4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3"/>
            <p:cNvGrpSpPr/>
            <p:nvPr/>
          </p:nvGrpSpPr>
          <p:grpSpPr>
            <a:xfrm>
              <a:off x="457198" y="740196"/>
              <a:ext cx="4176135" cy="3663093"/>
              <a:chOff x="457198" y="740196"/>
              <a:chExt cx="4176135" cy="3663093"/>
            </a:xfrm>
          </p:grpSpPr>
          <p:sp>
            <p:nvSpPr>
              <p:cNvPr id="802" name="Google Shape;802;p4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7" name="Google Shape;1047;p44"/>
          <p:cNvSpPr txBox="1">
            <a:spLocks noGrp="1"/>
          </p:cNvSpPr>
          <p:nvPr>
            <p:ph type="title"/>
          </p:nvPr>
        </p:nvSpPr>
        <p:spPr>
          <a:xfrm>
            <a:off x="1039872" y="369398"/>
            <a:ext cx="7064256" cy="572700"/>
          </a:xfrm>
          <a:prstGeom prst="rect">
            <a:avLst/>
          </a:prstGeom>
        </p:spPr>
        <p:txBody>
          <a:bodyPr spcFirstLastPara="1" wrap="square" lIns="91425" tIns="91425" rIns="91425" bIns="91425" anchor="t" anchorCtr="0">
            <a:noAutofit/>
          </a:bodyPr>
          <a:lstStyle/>
          <a:p>
            <a:pPr algn="l"/>
            <a:r>
              <a:rPr lang="fr-FR" dirty="0">
                <a:latin typeface="Söhne"/>
              </a:rPr>
              <a:t>L</a:t>
            </a:r>
            <a:r>
              <a:rPr lang="fr-FR" b="1" i="0" dirty="0">
                <a:effectLst/>
                <a:latin typeface="Söhne"/>
              </a:rPr>
              <a:t>'algorithme de force brute (bruteforce.py)</a:t>
            </a:r>
          </a:p>
        </p:txBody>
      </p:sp>
      <p:sp>
        <p:nvSpPr>
          <p:cNvPr id="1055" name="Google Shape;1055;p44"/>
          <p:cNvSpPr txBox="1">
            <a:spLocks noGrp="1"/>
          </p:cNvSpPr>
          <p:nvPr>
            <p:ph type="subTitle" idx="4294967295"/>
          </p:nvPr>
        </p:nvSpPr>
        <p:spPr>
          <a:xfrm>
            <a:off x="1690803" y="1470058"/>
            <a:ext cx="5762394" cy="220338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fr-FR" sz="1400" b="0" i="0" dirty="0">
                <a:solidFill>
                  <a:schemeClr val="tx1"/>
                </a:solidFill>
                <a:effectLst/>
                <a:latin typeface="Söhne"/>
              </a:rPr>
              <a:t>L'algorithme de force brute explore toutes les combinaisons possibles d'actions pour trouver la combinaison offrant le profit maximal. Pour chaque combinaison, il calcule le profit total en vérifiant chaque action individuelle et en calculant si elle doit être incluse ou non. Cela se fait par une approche récursive qui examine toutes les possibilités, ce qui peut être très coûteux en termes de temps et de ressources. La complexité temporelle de cet algorithme est exponentielle (O(2^n)) en fonction du nombre d'actions, ce qui peut rendre le traitement lent, surtout pour un grand nombre d'actions.</a:t>
            </a:r>
            <a:endParaRPr lang="fr-FR" sz="1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55" name="Google Shape;1055;p44"/>
          <p:cNvSpPr txBox="1">
            <a:spLocks noGrp="1"/>
          </p:cNvSpPr>
          <p:nvPr>
            <p:ph type="subTitle" idx="1"/>
          </p:nvPr>
        </p:nvSpPr>
        <p:spPr>
          <a:xfrm>
            <a:off x="67236" y="835854"/>
            <a:ext cx="4572000" cy="2131359"/>
          </a:xfrm>
          <a:prstGeom prst="rect">
            <a:avLst/>
          </a:prstGeom>
        </p:spPr>
        <p:txBody>
          <a:bodyPr spcFirstLastPara="1" wrap="square" lIns="91425" tIns="91425" rIns="91425" bIns="91425" anchor="t" anchorCtr="0">
            <a:noAutofit/>
          </a:bodyPr>
          <a:lstStyle/>
          <a:p>
            <a:pPr algn="l"/>
            <a:endParaRPr lang="fr-FR" sz="1200" b="0" i="0" dirty="0">
              <a:solidFill>
                <a:schemeClr val="tx1"/>
              </a:solidFill>
              <a:effectLst/>
              <a:latin typeface="Söhne"/>
            </a:endParaRPr>
          </a:p>
          <a:p>
            <a:pPr algn="l"/>
            <a:r>
              <a:rPr lang="fr-FR" sz="1200" b="0" i="0" dirty="0">
                <a:solidFill>
                  <a:schemeClr val="tx1"/>
                </a:solidFill>
                <a:effectLst/>
                <a:latin typeface="Söhne"/>
              </a:rPr>
              <a:t>Pseudocode:</a:t>
            </a:r>
          </a:p>
          <a:p>
            <a:pPr algn="l"/>
            <a:r>
              <a:rPr lang="fr-FR" sz="1200" b="0" i="0" dirty="0">
                <a:solidFill>
                  <a:schemeClr val="tx1"/>
                </a:solidFill>
                <a:effectLst/>
                <a:latin typeface="Söhne"/>
              </a:rPr>
              <a:t>Tri des actions par ratio profit/coût en ordre décroissant</a:t>
            </a:r>
          </a:p>
          <a:p>
            <a:pPr algn="l"/>
            <a:endParaRPr lang="fr-FR" sz="1200" b="0" i="0" dirty="0">
              <a:solidFill>
                <a:schemeClr val="tx1"/>
              </a:solidFill>
              <a:effectLst/>
              <a:latin typeface="Söhne"/>
            </a:endParaRPr>
          </a:p>
          <a:p>
            <a:pPr algn="l"/>
            <a:r>
              <a:rPr lang="fr-FR" sz="1200" b="0" i="0" dirty="0">
                <a:solidFill>
                  <a:schemeClr val="tx1"/>
                </a:solidFill>
                <a:effectLst/>
                <a:latin typeface="Söhne"/>
              </a:rPr>
              <a:t>Sélection des actions pour maximiser le profit :</a:t>
            </a:r>
          </a:p>
          <a:p>
            <a:pPr algn="l"/>
            <a:r>
              <a:rPr lang="fr-FR" sz="1200" b="0" i="0" dirty="0">
                <a:solidFill>
                  <a:schemeClr val="tx1"/>
                </a:solidFill>
                <a:effectLst/>
                <a:latin typeface="Söhne"/>
              </a:rPr>
              <a:t>   Pour chaque action dans la liste triée :</a:t>
            </a:r>
          </a:p>
          <a:p>
            <a:pPr algn="l"/>
            <a:r>
              <a:rPr lang="fr-FR" sz="1200" b="0" i="0" dirty="0">
                <a:solidFill>
                  <a:schemeClr val="tx1"/>
                </a:solidFill>
                <a:effectLst/>
                <a:latin typeface="Söhne"/>
              </a:rPr>
              <a:t>      Si le coût de l'action est inférieur ou égal à l'argent disponible :</a:t>
            </a:r>
          </a:p>
          <a:p>
            <a:pPr algn="l"/>
            <a:r>
              <a:rPr lang="fr-FR" sz="1200" b="0" i="0" dirty="0">
                <a:solidFill>
                  <a:schemeClr val="tx1"/>
                </a:solidFill>
                <a:effectLst/>
                <a:latin typeface="Söhne"/>
              </a:rPr>
              <a:t>         Ajouter l'action à la liste des actions sélectionnées</a:t>
            </a:r>
          </a:p>
          <a:p>
            <a:pPr algn="l"/>
            <a:r>
              <a:rPr lang="fr-FR" sz="1200" b="0" i="0" dirty="0">
                <a:solidFill>
                  <a:schemeClr val="tx1"/>
                </a:solidFill>
                <a:effectLst/>
                <a:latin typeface="Söhne"/>
              </a:rPr>
              <a:t>         Réduire l'argent disponible en conséquence</a:t>
            </a:r>
          </a:p>
          <a:p>
            <a:pPr algn="l"/>
            <a:endParaRPr lang="fr-FR" sz="1200" b="0" i="0" dirty="0">
              <a:solidFill>
                <a:schemeClr val="tx1"/>
              </a:solidFill>
              <a:effectLst/>
              <a:latin typeface="Söhne"/>
            </a:endParaRPr>
          </a:p>
        </p:txBody>
      </p:sp>
      <p:sp>
        <p:nvSpPr>
          <p:cNvPr id="2" name="Google Shape;1047;p44">
            <a:extLst>
              <a:ext uri="{FF2B5EF4-FFF2-40B4-BE49-F238E27FC236}">
                <a16:creationId xmlns:a16="http://schemas.microsoft.com/office/drawing/2014/main" id="{BE846774-3954-DF7B-5104-C79F371BEEE9}"/>
              </a:ext>
            </a:extLst>
          </p:cNvPr>
          <p:cNvSpPr txBox="1">
            <a:spLocks/>
          </p:cNvSpPr>
          <p:nvPr/>
        </p:nvSpPr>
        <p:spPr>
          <a:xfrm>
            <a:off x="1515017" y="203268"/>
            <a:ext cx="611396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000"/>
              <a:buFont typeface="Montserrat"/>
              <a:buNone/>
              <a:defRPr sz="5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9pPr>
          </a:lstStyle>
          <a:p>
            <a:pPr algn="l"/>
            <a:r>
              <a:rPr lang="fr-FR" sz="3000" dirty="0">
                <a:latin typeface="Söhne"/>
              </a:rPr>
              <a:t>L'algorithme Optimisé (optimized.py)</a:t>
            </a:r>
          </a:p>
        </p:txBody>
      </p:sp>
      <p:sp>
        <p:nvSpPr>
          <p:cNvPr id="3" name="Google Shape;1055;p44">
            <a:extLst>
              <a:ext uri="{FF2B5EF4-FFF2-40B4-BE49-F238E27FC236}">
                <a16:creationId xmlns:a16="http://schemas.microsoft.com/office/drawing/2014/main" id="{043A78FF-F55A-AE97-EA99-269A37261CF4}"/>
              </a:ext>
            </a:extLst>
          </p:cNvPr>
          <p:cNvSpPr txBox="1">
            <a:spLocks/>
          </p:cNvSpPr>
          <p:nvPr/>
        </p:nvSpPr>
        <p:spPr>
          <a:xfrm>
            <a:off x="4571998" y="1596023"/>
            <a:ext cx="4572000" cy="194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algn="l"/>
            <a:endParaRPr lang="fr-FR" sz="1200" b="0" i="0" dirty="0">
              <a:solidFill>
                <a:schemeClr val="tx1"/>
              </a:solidFill>
              <a:effectLst/>
              <a:latin typeface="Söhne"/>
            </a:endParaRPr>
          </a:p>
          <a:p>
            <a:pPr algn="l"/>
            <a:r>
              <a:rPr lang="fr-FR" sz="1200" b="0" i="0" dirty="0">
                <a:solidFill>
                  <a:schemeClr val="tx1"/>
                </a:solidFill>
                <a:effectLst/>
                <a:latin typeface="Söhne"/>
              </a:rPr>
              <a:t>La complexité temporelle:</a:t>
            </a:r>
          </a:p>
          <a:p>
            <a:pPr algn="l"/>
            <a:r>
              <a:rPr lang="fr-FR" sz="1200" dirty="0">
                <a:solidFill>
                  <a:schemeClr val="tx1"/>
                </a:solidFill>
                <a:latin typeface="Söhne"/>
              </a:rPr>
              <a:t>	Elle</a:t>
            </a:r>
            <a:r>
              <a:rPr lang="fr-FR" sz="1200" b="0" i="0" dirty="0">
                <a:solidFill>
                  <a:schemeClr val="tx1"/>
                </a:solidFill>
                <a:effectLst/>
                <a:latin typeface="Söhne"/>
              </a:rPr>
              <a:t> est dominée par le tri initial en O(n log n) et le parcours des actions en O(n), ce qui nous donne une complexité globale de O(n log n). Cette approche heuristique, bien qu'efficace, diffère de la programmation dynamique utilisée dans l'algorithme classique du sac à dos, où les coûts et les valeurs sont combinés pour optimiser une fonction objectif tout en respectant des contraintes de poids.</a:t>
            </a:r>
          </a:p>
        </p:txBody>
      </p:sp>
      <p:sp>
        <p:nvSpPr>
          <p:cNvPr id="5" name="Google Shape;1055;p44">
            <a:extLst>
              <a:ext uri="{FF2B5EF4-FFF2-40B4-BE49-F238E27FC236}">
                <a16:creationId xmlns:a16="http://schemas.microsoft.com/office/drawing/2014/main" id="{F808B444-102C-3F27-8A25-7F18A4B31138}"/>
              </a:ext>
            </a:extLst>
          </p:cNvPr>
          <p:cNvSpPr txBox="1">
            <a:spLocks/>
          </p:cNvSpPr>
          <p:nvPr/>
        </p:nvSpPr>
        <p:spPr>
          <a:xfrm>
            <a:off x="389962" y="2997132"/>
            <a:ext cx="4572000" cy="194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algn="l"/>
            <a:endParaRPr lang="fr-FR" sz="1200" b="0" i="0" dirty="0">
              <a:solidFill>
                <a:schemeClr val="tx1"/>
              </a:solidFill>
              <a:effectLst/>
              <a:latin typeface="Söhne"/>
            </a:endParaRPr>
          </a:p>
          <a:p>
            <a:pPr algn="l"/>
            <a:r>
              <a:rPr lang="fr-FR" sz="1200" dirty="0">
                <a:solidFill>
                  <a:schemeClr val="tx1"/>
                </a:solidFill>
                <a:latin typeface="Söhne"/>
              </a:rPr>
              <a:t>L</a:t>
            </a:r>
            <a:r>
              <a:rPr lang="fr-FR" sz="1200" b="0" i="0" dirty="0">
                <a:solidFill>
                  <a:schemeClr val="tx1"/>
                </a:solidFill>
                <a:effectLst/>
                <a:latin typeface="Söhne"/>
              </a:rPr>
              <a:t>a complexité mémoire:</a:t>
            </a:r>
          </a:p>
          <a:p>
            <a:pPr algn="l"/>
            <a:r>
              <a:rPr lang="fr-FR" sz="1200" b="0" i="0" dirty="0">
                <a:solidFill>
                  <a:schemeClr val="tx1"/>
                </a:solidFill>
                <a:effectLst/>
                <a:latin typeface="Söhne"/>
              </a:rPr>
              <a:t>	Elle reste linéaire O(n), où 'n' représente la taille des données d'entrée. Dans l'ensemble, cette approche semble être relativement efficace en termes d'utilisation de la mémoire, ce qui est important pour la gestion de jeux de données de différentes tailles.</a:t>
            </a:r>
            <a:endParaRPr lang="fr-FR" sz="1200" dirty="0">
              <a:solidFill>
                <a:schemeClr val="tx1"/>
              </a:solidFill>
            </a:endParaRPr>
          </a:p>
        </p:txBody>
      </p:sp>
    </p:spTree>
    <p:extLst>
      <p:ext uri="{BB962C8B-B14F-4D97-AF65-F5344CB8AC3E}">
        <p14:creationId xmlns:p14="http://schemas.microsoft.com/office/powerpoint/2010/main" val="127885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55" name="Google Shape;1055;p44"/>
          <p:cNvSpPr txBox="1">
            <a:spLocks noGrp="1"/>
          </p:cNvSpPr>
          <p:nvPr>
            <p:ph type="subTitle" idx="1"/>
          </p:nvPr>
        </p:nvSpPr>
        <p:spPr>
          <a:xfrm>
            <a:off x="1820120" y="1318658"/>
            <a:ext cx="5503757" cy="173118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fr-FR" sz="1400" b="0" i="0" dirty="0">
                <a:solidFill>
                  <a:schemeClr val="tx1"/>
                </a:solidFill>
                <a:effectLst/>
                <a:latin typeface="Söhne"/>
              </a:rPr>
              <a:t>L'algorithme optimisé consiste à trier les actions en fonction du ratio profit/coût, puis à sélectionner les actions de manière gloutonne en fonction de ce tri. Cela permet de maximiser le profit en priorisant les actions les plus rentables par rapport à leur coût. Cependant, cette approche ne garantit pas toujours la solution optimale pour le problème du sac à dos. Dans certains cas, il peut donner une solution sous-optimale si le tri initial ne reflète pas parfaitement la solution optimale.</a:t>
            </a:r>
            <a:endParaRPr lang="fr-FR" sz="1400" dirty="0">
              <a:solidFill>
                <a:schemeClr val="tx1"/>
              </a:solidFill>
            </a:endParaRPr>
          </a:p>
        </p:txBody>
      </p:sp>
      <p:sp>
        <p:nvSpPr>
          <p:cNvPr id="2" name="Google Shape;1047;p44">
            <a:extLst>
              <a:ext uri="{FF2B5EF4-FFF2-40B4-BE49-F238E27FC236}">
                <a16:creationId xmlns:a16="http://schemas.microsoft.com/office/drawing/2014/main" id="{BE846774-3954-DF7B-5104-C79F371BEEE9}"/>
              </a:ext>
            </a:extLst>
          </p:cNvPr>
          <p:cNvSpPr txBox="1">
            <a:spLocks/>
          </p:cNvSpPr>
          <p:nvPr/>
        </p:nvSpPr>
        <p:spPr>
          <a:xfrm>
            <a:off x="1771598" y="349436"/>
            <a:ext cx="560080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000"/>
              <a:buFont typeface="Montserrat"/>
              <a:buNone/>
              <a:defRPr sz="5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5000"/>
              <a:buFont typeface="Montserrat"/>
              <a:buNone/>
              <a:defRPr sz="5000" b="1" i="0" u="none" strike="noStrike" cap="none">
                <a:solidFill>
                  <a:schemeClr val="dk1"/>
                </a:solidFill>
                <a:latin typeface="Montserrat"/>
                <a:ea typeface="Montserrat"/>
                <a:cs typeface="Montserrat"/>
                <a:sym typeface="Montserrat"/>
              </a:defRPr>
            </a:lvl9pPr>
          </a:lstStyle>
          <a:p>
            <a:pPr algn="l"/>
            <a:r>
              <a:rPr lang="fr-FR" sz="3000" b="1" i="0" dirty="0">
                <a:effectLst/>
                <a:latin typeface="Söhne"/>
              </a:rPr>
              <a:t>Algorithme optimisé et ses limites</a:t>
            </a:r>
          </a:p>
        </p:txBody>
      </p:sp>
      <p:pic>
        <p:nvPicPr>
          <p:cNvPr id="7" name="Image 6">
            <a:extLst>
              <a:ext uri="{FF2B5EF4-FFF2-40B4-BE49-F238E27FC236}">
                <a16:creationId xmlns:a16="http://schemas.microsoft.com/office/drawing/2014/main" id="{5EF7540D-F75B-21B5-3A1F-D35FFFFBA2D0}"/>
              </a:ext>
            </a:extLst>
          </p:cNvPr>
          <p:cNvPicPr>
            <a:picLocks noChangeAspect="1"/>
          </p:cNvPicPr>
          <p:nvPr/>
        </p:nvPicPr>
        <p:blipFill>
          <a:blip r:embed="rId3"/>
          <a:stretch>
            <a:fillRect/>
          </a:stretch>
        </p:blipFill>
        <p:spPr>
          <a:xfrm>
            <a:off x="5260733" y="3062882"/>
            <a:ext cx="2111668" cy="1731182"/>
          </a:xfrm>
          <a:prstGeom prst="rect">
            <a:avLst/>
          </a:prstGeom>
        </p:spPr>
      </p:pic>
      <p:pic>
        <p:nvPicPr>
          <p:cNvPr id="9" name="Image 8">
            <a:extLst>
              <a:ext uri="{FF2B5EF4-FFF2-40B4-BE49-F238E27FC236}">
                <a16:creationId xmlns:a16="http://schemas.microsoft.com/office/drawing/2014/main" id="{9CF8539D-DC04-1CA3-F635-B0A35845E06A}"/>
              </a:ext>
            </a:extLst>
          </p:cNvPr>
          <p:cNvPicPr>
            <a:picLocks noChangeAspect="1"/>
          </p:cNvPicPr>
          <p:nvPr/>
        </p:nvPicPr>
        <p:blipFill>
          <a:blip r:embed="rId4"/>
          <a:stretch>
            <a:fillRect/>
          </a:stretch>
        </p:blipFill>
        <p:spPr>
          <a:xfrm>
            <a:off x="1820120" y="3049841"/>
            <a:ext cx="2063150" cy="1744223"/>
          </a:xfrm>
          <a:prstGeom prst="rect">
            <a:avLst/>
          </a:prstGeom>
        </p:spPr>
      </p:pic>
      <p:sp>
        <p:nvSpPr>
          <p:cNvPr id="10" name="ZoneTexte 9">
            <a:extLst>
              <a:ext uri="{FF2B5EF4-FFF2-40B4-BE49-F238E27FC236}">
                <a16:creationId xmlns:a16="http://schemas.microsoft.com/office/drawing/2014/main" id="{FEBEDA9A-9B21-DEFD-B0A2-1B62241D2113}"/>
              </a:ext>
            </a:extLst>
          </p:cNvPr>
          <p:cNvSpPr txBox="1"/>
          <p:nvPr/>
        </p:nvSpPr>
        <p:spPr>
          <a:xfrm>
            <a:off x="639392" y="3781353"/>
            <a:ext cx="1119217" cy="307777"/>
          </a:xfrm>
          <a:prstGeom prst="rect">
            <a:avLst/>
          </a:prstGeom>
          <a:noFill/>
        </p:spPr>
        <p:txBody>
          <a:bodyPr wrap="none" rtlCol="0">
            <a:spAutoFit/>
          </a:bodyPr>
          <a:lstStyle/>
          <a:p>
            <a:r>
              <a:rPr lang="fr-FR" dirty="0"/>
              <a:t>Force Brute</a:t>
            </a:r>
          </a:p>
        </p:txBody>
      </p:sp>
      <p:sp>
        <p:nvSpPr>
          <p:cNvPr id="11" name="ZoneTexte 10">
            <a:extLst>
              <a:ext uri="{FF2B5EF4-FFF2-40B4-BE49-F238E27FC236}">
                <a16:creationId xmlns:a16="http://schemas.microsoft.com/office/drawing/2014/main" id="{4269CAA7-A2E7-2BD1-B3C2-C3E05D14B125}"/>
              </a:ext>
            </a:extLst>
          </p:cNvPr>
          <p:cNvSpPr txBox="1"/>
          <p:nvPr/>
        </p:nvSpPr>
        <p:spPr>
          <a:xfrm>
            <a:off x="7487080" y="3781353"/>
            <a:ext cx="891591" cy="307777"/>
          </a:xfrm>
          <a:prstGeom prst="rect">
            <a:avLst/>
          </a:prstGeom>
          <a:noFill/>
        </p:spPr>
        <p:txBody>
          <a:bodyPr wrap="none" rtlCol="0">
            <a:spAutoFit/>
          </a:bodyPr>
          <a:lstStyle/>
          <a:p>
            <a:r>
              <a:rPr lang="fr-FR" dirty="0"/>
              <a:t>Optimisé</a:t>
            </a:r>
          </a:p>
        </p:txBody>
      </p:sp>
    </p:spTree>
    <p:extLst>
      <p:ext uri="{BB962C8B-B14F-4D97-AF65-F5344CB8AC3E}">
        <p14:creationId xmlns:p14="http://schemas.microsoft.com/office/powerpoint/2010/main" val="380526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5"/>
          <p:cNvSpPr txBox="1">
            <a:spLocks noGrp="1"/>
          </p:cNvSpPr>
          <p:nvPr>
            <p:ph type="title"/>
          </p:nvPr>
        </p:nvSpPr>
        <p:spPr>
          <a:xfrm>
            <a:off x="457200" y="951000"/>
            <a:ext cx="271913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Conclusions</a:t>
            </a:r>
            <a:endParaRPr dirty="0"/>
          </a:p>
          <a:p>
            <a:pPr marL="0" lvl="0" indent="0" algn="l" rtl="0">
              <a:spcBef>
                <a:spcPts val="0"/>
              </a:spcBef>
              <a:spcAft>
                <a:spcPts val="0"/>
              </a:spcAft>
              <a:buNone/>
            </a:pPr>
            <a:endParaRPr dirty="0"/>
          </a:p>
        </p:txBody>
      </p:sp>
      <p:sp>
        <p:nvSpPr>
          <p:cNvPr id="1134" name="Google Shape;1134;p45"/>
          <p:cNvSpPr txBox="1">
            <a:spLocks noGrp="1"/>
          </p:cNvSpPr>
          <p:nvPr>
            <p:ph type="subTitle" idx="1"/>
          </p:nvPr>
        </p:nvSpPr>
        <p:spPr>
          <a:xfrm>
            <a:off x="457199" y="1809150"/>
            <a:ext cx="4499811" cy="9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Sur un jeu de données limité, la solution de force brute permet un résultat optimale. Par contre des que les données commencent à être vaste, le délai est trop long et le programme ne retourne pas de résultats.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A l’inverse, la version optimisé permet même sur les jeux de données fournit un résultat quasiment instantané. Par contre la solution ne fournit pas le meilleur bénéfice. </a:t>
            </a:r>
            <a:endParaRPr dirty="0"/>
          </a:p>
        </p:txBody>
      </p:sp>
      <p:grpSp>
        <p:nvGrpSpPr>
          <p:cNvPr id="1135" name="Google Shape;1135;p45"/>
          <p:cNvGrpSpPr/>
          <p:nvPr/>
        </p:nvGrpSpPr>
        <p:grpSpPr>
          <a:xfrm>
            <a:off x="6027614" y="1272692"/>
            <a:ext cx="2378082" cy="3178713"/>
            <a:chOff x="5593226" y="692187"/>
            <a:chExt cx="2812302" cy="3759121"/>
          </a:xfrm>
        </p:grpSpPr>
        <p:sp>
          <p:nvSpPr>
            <p:cNvPr id="1136" name="Google Shape;1136;p4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48"/>
          <p:cNvSpPr txBox="1">
            <a:spLocks noGrp="1"/>
          </p:cNvSpPr>
          <p:nvPr>
            <p:ph type="title"/>
          </p:nvPr>
        </p:nvSpPr>
        <p:spPr>
          <a:xfrm>
            <a:off x="4085174" y="1192616"/>
            <a:ext cx="4622667"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 </a:t>
            </a:r>
            <a:r>
              <a:rPr lang="fr-FR" dirty="0"/>
              <a:t>Comparatif</a:t>
            </a:r>
            <a:br>
              <a:rPr lang="fr-FR" dirty="0"/>
            </a:br>
            <a:r>
              <a:rPr lang="fr-FR" dirty="0" err="1"/>
              <a:t>Sienna</a:t>
            </a:r>
            <a:br>
              <a:rPr lang="fr-FR" dirty="0"/>
            </a:br>
            <a:r>
              <a:rPr lang="fr-FR" dirty="0"/>
              <a:t>Algo Optimisé</a:t>
            </a:r>
            <a:endParaRPr dirty="0"/>
          </a:p>
          <a:p>
            <a:pPr marL="0" lvl="0" indent="0" algn="r" rtl="0">
              <a:spcBef>
                <a:spcPts val="0"/>
              </a:spcBef>
              <a:spcAft>
                <a:spcPts val="0"/>
              </a:spcAft>
              <a:buNone/>
            </a:pPr>
            <a:endParaRPr dirty="0"/>
          </a:p>
        </p:txBody>
      </p:sp>
      <p:sp>
        <p:nvSpPr>
          <p:cNvPr id="1280" name="Google Shape;1280;p48"/>
          <p:cNvSpPr txBox="1">
            <a:spLocks noGrp="1"/>
          </p:cNvSpPr>
          <p:nvPr>
            <p:ph type="subTitle" idx="1"/>
          </p:nvPr>
        </p:nvSpPr>
        <p:spPr>
          <a:xfrm>
            <a:off x="4911916" y="3613793"/>
            <a:ext cx="3871500" cy="90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r-FR" dirty="0"/>
              <a:t>Comparaison sur les 2 jeux de données testés pour voir la différence.</a:t>
            </a:r>
            <a:endParaRPr dirty="0"/>
          </a:p>
          <a:p>
            <a:pPr marL="0" lvl="0" indent="0" algn="r" rtl="0">
              <a:spcBef>
                <a:spcPts val="0"/>
              </a:spcBef>
              <a:spcAft>
                <a:spcPts val="0"/>
              </a:spcAft>
              <a:buNone/>
            </a:pPr>
            <a:endParaRPr dirty="0"/>
          </a:p>
        </p:txBody>
      </p:sp>
      <p:grpSp>
        <p:nvGrpSpPr>
          <p:cNvPr id="1281" name="Google Shape;1281;p48"/>
          <p:cNvGrpSpPr/>
          <p:nvPr/>
        </p:nvGrpSpPr>
        <p:grpSpPr>
          <a:xfrm>
            <a:off x="675987" y="462075"/>
            <a:ext cx="4198517" cy="3959253"/>
            <a:chOff x="675987" y="462075"/>
            <a:chExt cx="4198517" cy="3959253"/>
          </a:xfrm>
        </p:grpSpPr>
        <p:sp>
          <p:nvSpPr>
            <p:cNvPr id="1282" name="Google Shape;1282;p48"/>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74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74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900379" y="4290281"/>
              <a:ext cx="778680" cy="78"/>
            </a:xfrm>
            <a:custGeom>
              <a:avLst/>
              <a:gdLst/>
              <a:ahLst/>
              <a:cxnLst/>
              <a:rect l="l" t="t" r="r" b="b"/>
              <a:pathLst>
                <a:path w="9935" h="1" fill="none" extrusionOk="0">
                  <a:moveTo>
                    <a:pt x="9934" y="0"/>
                  </a:moveTo>
                  <a:lnTo>
                    <a:pt x="1" y="0"/>
                  </a:lnTo>
                </a:path>
              </a:pathLst>
            </a:custGeom>
            <a:no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7" name="Google Shape;1047;p44"/>
          <p:cNvSpPr txBox="1">
            <a:spLocks noGrp="1"/>
          </p:cNvSpPr>
          <p:nvPr>
            <p:ph type="title"/>
          </p:nvPr>
        </p:nvSpPr>
        <p:spPr>
          <a:xfrm>
            <a:off x="1039872" y="369398"/>
            <a:ext cx="1600200" cy="572700"/>
          </a:xfrm>
          <a:prstGeom prst="rect">
            <a:avLst/>
          </a:prstGeom>
        </p:spPr>
        <p:txBody>
          <a:bodyPr spcFirstLastPara="1" wrap="square" lIns="91425" tIns="91425" rIns="91425" bIns="91425" anchor="t" anchorCtr="0">
            <a:noAutofit/>
          </a:bodyPr>
          <a:lstStyle/>
          <a:p>
            <a:pPr algn="l"/>
            <a:r>
              <a:rPr lang="fr-FR" dirty="0">
                <a:latin typeface="Söhne"/>
              </a:rPr>
              <a:t>dataset1</a:t>
            </a:r>
            <a:endParaRPr lang="fr-FR" b="1" i="0" dirty="0">
              <a:effectLst/>
              <a:latin typeface="Söhne"/>
            </a:endParaRPr>
          </a:p>
        </p:txBody>
      </p:sp>
      <p:pic>
        <p:nvPicPr>
          <p:cNvPr id="3" name="Image 2">
            <a:extLst>
              <a:ext uri="{FF2B5EF4-FFF2-40B4-BE49-F238E27FC236}">
                <a16:creationId xmlns:a16="http://schemas.microsoft.com/office/drawing/2014/main" id="{5F49ABD2-86AF-6319-CA17-0AC624949FDC}"/>
              </a:ext>
            </a:extLst>
          </p:cNvPr>
          <p:cNvPicPr>
            <a:picLocks noChangeAspect="1"/>
          </p:cNvPicPr>
          <p:nvPr/>
        </p:nvPicPr>
        <p:blipFill>
          <a:blip r:embed="rId3"/>
          <a:stretch>
            <a:fillRect/>
          </a:stretch>
        </p:blipFill>
        <p:spPr>
          <a:xfrm>
            <a:off x="1294365" y="1470058"/>
            <a:ext cx="1752845" cy="990738"/>
          </a:xfrm>
          <a:prstGeom prst="rect">
            <a:avLst/>
          </a:prstGeom>
        </p:spPr>
      </p:pic>
      <p:pic>
        <p:nvPicPr>
          <p:cNvPr id="5" name="Image 4">
            <a:extLst>
              <a:ext uri="{FF2B5EF4-FFF2-40B4-BE49-F238E27FC236}">
                <a16:creationId xmlns:a16="http://schemas.microsoft.com/office/drawing/2014/main" id="{76D4AC5F-A861-FF2A-4C2A-D7BF9EE8ED89}"/>
              </a:ext>
            </a:extLst>
          </p:cNvPr>
          <p:cNvPicPr>
            <a:picLocks noChangeAspect="1"/>
          </p:cNvPicPr>
          <p:nvPr/>
        </p:nvPicPr>
        <p:blipFill>
          <a:blip r:embed="rId4"/>
          <a:stretch>
            <a:fillRect/>
          </a:stretch>
        </p:blipFill>
        <p:spPr>
          <a:xfrm>
            <a:off x="6026162" y="1088766"/>
            <a:ext cx="1879330" cy="3431578"/>
          </a:xfrm>
          <a:prstGeom prst="rect">
            <a:avLst/>
          </a:prstGeom>
        </p:spPr>
      </p:pic>
      <p:sp>
        <p:nvSpPr>
          <p:cNvPr id="6" name="Google Shape;1055;p44">
            <a:extLst>
              <a:ext uri="{FF2B5EF4-FFF2-40B4-BE49-F238E27FC236}">
                <a16:creationId xmlns:a16="http://schemas.microsoft.com/office/drawing/2014/main" id="{AE5D2DBA-01FC-BFFD-7AF3-3D704ECBC3E1}"/>
              </a:ext>
            </a:extLst>
          </p:cNvPr>
          <p:cNvSpPr txBox="1">
            <a:spLocks/>
          </p:cNvSpPr>
          <p:nvPr/>
        </p:nvSpPr>
        <p:spPr>
          <a:xfrm>
            <a:off x="1530525" y="2597300"/>
            <a:ext cx="3928374" cy="2091397"/>
          </a:xfrm>
          <a:prstGeom prst="rect">
            <a:avLst/>
          </a:prstGeom>
          <a:noFill/>
          <a:ln>
            <a:no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ctr">
              <a:spcAft>
                <a:spcPts val="1600"/>
              </a:spcAft>
              <a:buSzPts val="1100"/>
              <a:buFont typeface="Arial"/>
              <a:buNone/>
            </a:pPr>
            <a:r>
              <a:rPr lang="fr-FR" sz="1600" dirty="0" err="1">
                <a:solidFill>
                  <a:schemeClr val="tx1"/>
                </a:solidFill>
              </a:rPr>
              <a:t>Sienna</a:t>
            </a:r>
            <a:endParaRPr lang="fr-FR" sz="1600" dirty="0">
              <a:solidFill>
                <a:schemeClr val="tx1"/>
              </a:solidFill>
            </a:endParaRPr>
          </a:p>
          <a:p>
            <a:pPr marL="0" indent="0" algn="ctr">
              <a:spcAft>
                <a:spcPts val="1600"/>
              </a:spcAft>
              <a:buSzPts val="1100"/>
              <a:buFont typeface="Arial"/>
              <a:buNone/>
            </a:pPr>
            <a:r>
              <a:rPr lang="fr-FR" sz="1100" dirty="0">
                <a:solidFill>
                  <a:schemeClr val="tx1"/>
                </a:solidFill>
              </a:rPr>
              <a:t>Prix: 498,76</a:t>
            </a:r>
          </a:p>
          <a:p>
            <a:pPr marL="0" indent="0" algn="ctr">
              <a:spcAft>
                <a:spcPts val="1600"/>
              </a:spcAft>
              <a:buSzPts val="1100"/>
              <a:buFont typeface="Arial"/>
              <a:buNone/>
            </a:pPr>
            <a:r>
              <a:rPr lang="fr-FR" sz="1100" dirty="0">
                <a:solidFill>
                  <a:schemeClr val="tx1"/>
                </a:solidFill>
              </a:rPr>
              <a:t>Bénéfice: 196,61</a:t>
            </a:r>
          </a:p>
          <a:p>
            <a:pPr marL="0" indent="0" algn="ctr">
              <a:spcAft>
                <a:spcPts val="1600"/>
              </a:spcAft>
              <a:buSzPts val="1100"/>
              <a:buFont typeface="Arial"/>
              <a:buNone/>
            </a:pPr>
            <a:r>
              <a:rPr lang="fr-FR" sz="1100" dirty="0">
                <a:solidFill>
                  <a:schemeClr val="tx1"/>
                </a:solidFill>
              </a:rPr>
              <a:t>Nb actions achetées : 1</a:t>
            </a:r>
          </a:p>
          <a:p>
            <a:pPr marL="0" indent="0" algn="ctr">
              <a:spcAft>
                <a:spcPts val="1600"/>
              </a:spcAft>
              <a:buSzPts val="1100"/>
              <a:buFont typeface="Arial"/>
              <a:buNone/>
            </a:pPr>
            <a:r>
              <a:rPr lang="fr-FR" sz="1100" dirty="0">
                <a:solidFill>
                  <a:schemeClr val="tx1"/>
                </a:solidFill>
              </a:rPr>
              <a:t>Rendement: 39,4%</a:t>
            </a:r>
          </a:p>
          <a:p>
            <a:pPr marL="0" indent="0" algn="ctr">
              <a:spcAft>
                <a:spcPts val="1600"/>
              </a:spcAft>
              <a:buSzPts val="1100"/>
              <a:buFont typeface="Arial"/>
              <a:buNone/>
            </a:pPr>
            <a:r>
              <a:rPr lang="fr-FR" sz="1600" dirty="0">
                <a:solidFill>
                  <a:schemeClr val="tx1"/>
                </a:solidFill>
              </a:rPr>
              <a:t>Algo</a:t>
            </a:r>
          </a:p>
          <a:p>
            <a:pPr marL="0" indent="0" algn="ctr">
              <a:spcAft>
                <a:spcPts val="1600"/>
              </a:spcAft>
              <a:buSzPts val="1100"/>
              <a:buFont typeface="Arial"/>
              <a:buNone/>
            </a:pPr>
            <a:r>
              <a:rPr lang="fr-FR" sz="1100" dirty="0">
                <a:solidFill>
                  <a:schemeClr val="tx1"/>
                </a:solidFill>
              </a:rPr>
              <a:t>Prix: 500</a:t>
            </a:r>
          </a:p>
          <a:p>
            <a:pPr marL="0" indent="0" algn="ctr">
              <a:spcAft>
                <a:spcPts val="1600"/>
              </a:spcAft>
              <a:buSzPts val="1100"/>
              <a:buFont typeface="Arial"/>
              <a:buNone/>
            </a:pPr>
            <a:r>
              <a:rPr lang="fr-FR" sz="1100" dirty="0">
                <a:solidFill>
                  <a:schemeClr val="tx1"/>
                </a:solidFill>
              </a:rPr>
              <a:t>Bénéfice: 198,51</a:t>
            </a:r>
          </a:p>
          <a:p>
            <a:pPr marL="0" indent="0" algn="ctr">
              <a:spcAft>
                <a:spcPts val="1600"/>
              </a:spcAft>
              <a:buSzPts val="1100"/>
              <a:buFont typeface="Arial"/>
              <a:buNone/>
            </a:pPr>
            <a:r>
              <a:rPr lang="fr-FR" sz="1100" dirty="0">
                <a:solidFill>
                  <a:schemeClr val="tx1"/>
                </a:solidFill>
              </a:rPr>
              <a:t>Nb actions achetées : 26</a:t>
            </a:r>
          </a:p>
          <a:p>
            <a:pPr marL="0" indent="0" algn="ctr">
              <a:spcAft>
                <a:spcPts val="1600"/>
              </a:spcAft>
              <a:buSzPts val="1100"/>
              <a:buFont typeface="Arial"/>
              <a:buNone/>
            </a:pPr>
            <a:r>
              <a:rPr lang="fr-FR" sz="1100" dirty="0">
                <a:solidFill>
                  <a:schemeClr val="tx1"/>
                </a:solidFill>
              </a:rPr>
              <a:t>Rendement: 39,7%</a:t>
            </a:r>
          </a:p>
        </p:txBody>
      </p:sp>
    </p:spTree>
    <p:extLst>
      <p:ext uri="{BB962C8B-B14F-4D97-AF65-F5344CB8AC3E}">
        <p14:creationId xmlns:p14="http://schemas.microsoft.com/office/powerpoint/2010/main" val="3127692648"/>
      </p:ext>
    </p:extLst>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686</Words>
  <Application>Microsoft Office PowerPoint</Application>
  <PresentationFormat>Affichage à l'écran (16:9)</PresentationFormat>
  <Paragraphs>65</Paragraphs>
  <Slides>10</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Montserrat</vt:lpstr>
      <vt:lpstr>Open Sans</vt:lpstr>
      <vt:lpstr>Arial</vt:lpstr>
      <vt:lpstr>Roboto Slab</vt:lpstr>
      <vt:lpstr>Söhne</vt:lpstr>
      <vt:lpstr>Investor Social Media by Slidesgo</vt:lpstr>
      <vt:lpstr>AlgoInvest &amp; Trade</vt:lpstr>
      <vt:lpstr>Force Brute VS Optimized</vt:lpstr>
      <vt:lpstr>01 Description et Analyse</vt:lpstr>
      <vt:lpstr>L'algorithme de force brute (bruteforce.py)</vt:lpstr>
      <vt:lpstr>Présentation PowerPoint</vt:lpstr>
      <vt:lpstr>Présentation PowerPoint</vt:lpstr>
      <vt:lpstr>Conclusions </vt:lpstr>
      <vt:lpstr>02 Comparatif Sienna Algo Optimisé </vt:lpstr>
      <vt:lpstr>dataset1</vt:lpstr>
      <vt:lpstr>dataset2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AlgoInvest &amp; Trade</dc:title>
  <dc:creator>Domnin</dc:creator>
  <cp:lastModifiedBy>Domnin</cp:lastModifiedBy>
  <cp:revision>6</cp:revision>
  <dcterms:modified xsi:type="dcterms:W3CDTF">2023-08-11T15:34:31Z</dcterms:modified>
</cp:coreProperties>
</file>