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5" r:id="rId1"/>
  </p:sldMasterIdLst>
  <p:sldIdLst>
    <p:sldId id="256" r:id="rId2"/>
    <p:sldId id="257" r:id="rId3"/>
    <p:sldId id="258" r:id="rId4"/>
    <p:sldId id="259" r:id="rId5"/>
    <p:sldId id="260" r:id="rId6"/>
    <p:sldId id="265" r:id="rId7"/>
    <p:sldId id="266" r:id="rId8"/>
    <p:sldId id="261" r:id="rId9"/>
    <p:sldId id="263"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76" d="100"/>
          <a:sy n="76" d="100"/>
        </p:scale>
        <p:origin x="69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5/27/2018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518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6613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5/27/2018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3203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5/27/2018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3813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5/27/2018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0604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6696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6066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786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5/27/2018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494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826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5/27/2018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38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0942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46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719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6723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0912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708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5/27/2018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1527202"/>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A02F-E2CD-43A1-A5C7-EF74C70CCBFF}"/>
              </a:ext>
            </a:extLst>
          </p:cNvPr>
          <p:cNvSpPr>
            <a:spLocks noGrp="1"/>
          </p:cNvSpPr>
          <p:nvPr>
            <p:ph type="ctrTitle"/>
          </p:nvPr>
        </p:nvSpPr>
        <p:spPr>
          <a:xfrm>
            <a:off x="1371600" y="0"/>
            <a:ext cx="9448800" cy="2225432"/>
          </a:xfrm>
        </p:spPr>
        <p:txBody>
          <a:bodyPr>
            <a:normAutofit fontScale="90000"/>
          </a:bodyPr>
          <a:lstStyle/>
          <a:p>
            <a:pPr algn="ctr"/>
            <a:br>
              <a:rPr lang="en-US" dirty="0"/>
            </a:br>
            <a:br>
              <a:rPr lang="en-US" dirty="0"/>
            </a:br>
            <a:br>
              <a:rPr lang="en-US" dirty="0"/>
            </a:br>
            <a:br>
              <a:rPr lang="en-US" dirty="0"/>
            </a:br>
            <a:br>
              <a:rPr lang="en-US" dirty="0"/>
            </a:br>
            <a:br>
              <a:rPr lang="en-US" dirty="0"/>
            </a:br>
            <a:r>
              <a:rPr lang="en-US" sz="7300" dirty="0">
                <a:latin typeface="Agency FB" panose="020B0503020202020204" pitchFamily="34" charset="0"/>
              </a:rPr>
              <a:t>BSE 2301</a:t>
            </a:r>
            <a:br>
              <a:rPr lang="en-US" sz="7300" dirty="0">
                <a:latin typeface="Agency FB" panose="020B0503020202020204" pitchFamily="34" charset="0"/>
              </a:rPr>
            </a:br>
            <a:r>
              <a:rPr lang="en-US" sz="7300" dirty="0">
                <a:latin typeface="Agency FB" panose="020B0503020202020204" pitchFamily="34" charset="0"/>
              </a:rPr>
              <a:t>RECESS TERM TWO PRESENTATION </a:t>
            </a:r>
          </a:p>
        </p:txBody>
      </p:sp>
      <p:sp>
        <p:nvSpPr>
          <p:cNvPr id="3" name="Subtitle 2">
            <a:extLst>
              <a:ext uri="{FF2B5EF4-FFF2-40B4-BE49-F238E27FC236}">
                <a16:creationId xmlns:a16="http://schemas.microsoft.com/office/drawing/2014/main" id="{BEB0E161-5114-4798-AF48-14023D4FF401}"/>
              </a:ext>
            </a:extLst>
          </p:cNvPr>
          <p:cNvSpPr>
            <a:spLocks noGrp="1"/>
          </p:cNvSpPr>
          <p:nvPr>
            <p:ph type="subTitle" idx="1"/>
          </p:nvPr>
        </p:nvSpPr>
        <p:spPr>
          <a:xfrm>
            <a:off x="1180682" y="2552282"/>
            <a:ext cx="9448800" cy="552659"/>
          </a:xfrm>
        </p:spPr>
        <p:txBody>
          <a:bodyPr/>
          <a:lstStyle/>
          <a:p>
            <a:pPr algn="ctr"/>
            <a:r>
              <a:rPr lang="en-US" sz="3200" b="1" dirty="0">
                <a:latin typeface="Arial Black" panose="020B0A04020102020204" pitchFamily="34" charset="0"/>
              </a:rPr>
              <a:t>GROUP BSE-01 MEMBERS</a:t>
            </a:r>
          </a:p>
        </p:txBody>
      </p:sp>
      <p:graphicFrame>
        <p:nvGraphicFramePr>
          <p:cNvPr id="4" name="Table 3">
            <a:extLst>
              <a:ext uri="{FF2B5EF4-FFF2-40B4-BE49-F238E27FC236}">
                <a16:creationId xmlns:a16="http://schemas.microsoft.com/office/drawing/2014/main" id="{C2DB4D30-F124-400D-9868-06C9A7AEE322}"/>
              </a:ext>
            </a:extLst>
          </p:cNvPr>
          <p:cNvGraphicFramePr>
            <a:graphicFrameLocks noGrp="1"/>
          </p:cNvGraphicFramePr>
          <p:nvPr>
            <p:extLst>
              <p:ext uri="{D42A27DB-BD31-4B8C-83A1-F6EECF244321}">
                <p14:modId xmlns:p14="http://schemas.microsoft.com/office/powerpoint/2010/main" val="2515632281"/>
              </p:ext>
            </p:extLst>
          </p:nvPr>
        </p:nvGraphicFramePr>
        <p:xfrm>
          <a:off x="1853921" y="3248130"/>
          <a:ext cx="8263653" cy="2352040"/>
        </p:xfrm>
        <a:graphic>
          <a:graphicData uri="http://schemas.openxmlformats.org/drawingml/2006/table">
            <a:tbl>
              <a:tblPr firstRow="1" bandRow="1">
                <a:tableStyleId>{5C22544A-7EE6-4342-B048-85BDC9FD1C3A}</a:tableStyleId>
              </a:tblPr>
              <a:tblGrid>
                <a:gridCol w="1014884">
                  <a:extLst>
                    <a:ext uri="{9D8B030D-6E8A-4147-A177-3AD203B41FA5}">
                      <a16:colId xmlns:a16="http://schemas.microsoft.com/office/drawing/2014/main" val="923271353"/>
                    </a:ext>
                  </a:extLst>
                </a:gridCol>
                <a:gridCol w="3195376">
                  <a:extLst>
                    <a:ext uri="{9D8B030D-6E8A-4147-A177-3AD203B41FA5}">
                      <a16:colId xmlns:a16="http://schemas.microsoft.com/office/drawing/2014/main" val="108060621"/>
                    </a:ext>
                  </a:extLst>
                </a:gridCol>
                <a:gridCol w="2230734">
                  <a:extLst>
                    <a:ext uri="{9D8B030D-6E8A-4147-A177-3AD203B41FA5}">
                      <a16:colId xmlns:a16="http://schemas.microsoft.com/office/drawing/2014/main" val="4242143911"/>
                    </a:ext>
                  </a:extLst>
                </a:gridCol>
                <a:gridCol w="1822659">
                  <a:extLst>
                    <a:ext uri="{9D8B030D-6E8A-4147-A177-3AD203B41FA5}">
                      <a16:colId xmlns:a16="http://schemas.microsoft.com/office/drawing/2014/main" val="2200422251"/>
                    </a:ext>
                  </a:extLst>
                </a:gridCol>
              </a:tblGrid>
              <a:tr h="370840">
                <a:tc>
                  <a:txBody>
                    <a:bodyPr/>
                    <a:lstStyle/>
                    <a:p>
                      <a:r>
                        <a:rPr lang="en-US" dirty="0"/>
                        <a:t>S/NO.</a:t>
                      </a:r>
                    </a:p>
                  </a:txBody>
                  <a:tcPr/>
                </a:tc>
                <a:tc>
                  <a:txBody>
                    <a:bodyPr/>
                    <a:lstStyle/>
                    <a:p>
                      <a:r>
                        <a:rPr lang="en-US" dirty="0"/>
                        <a:t>NAME</a:t>
                      </a:r>
                    </a:p>
                  </a:txBody>
                  <a:tcPr/>
                </a:tc>
                <a:tc>
                  <a:txBody>
                    <a:bodyPr/>
                    <a:lstStyle/>
                    <a:p>
                      <a:r>
                        <a:rPr lang="en-US" dirty="0"/>
                        <a:t>REGISTRATION NO.</a:t>
                      </a:r>
                    </a:p>
                  </a:txBody>
                  <a:tcPr/>
                </a:tc>
                <a:tc>
                  <a:txBody>
                    <a:bodyPr/>
                    <a:lstStyle/>
                    <a:p>
                      <a:r>
                        <a:rPr lang="en-US" dirty="0"/>
                        <a:t>STUDENT NO.</a:t>
                      </a:r>
                    </a:p>
                  </a:txBody>
                  <a:tcPr/>
                </a:tc>
                <a:extLst>
                  <a:ext uri="{0D108BD9-81ED-4DB2-BD59-A6C34878D82A}">
                    <a16:rowId xmlns:a16="http://schemas.microsoft.com/office/drawing/2014/main" val="4081078938"/>
                  </a:ext>
                </a:extLst>
              </a:tr>
              <a:tr h="370840">
                <a:tc>
                  <a:txBody>
                    <a:bodyPr/>
                    <a:lstStyle/>
                    <a:p>
                      <a:pPr algn="ctr"/>
                      <a:r>
                        <a:rPr lang="en-US" sz="2000" dirty="0"/>
                        <a:t>1</a:t>
                      </a:r>
                    </a:p>
                  </a:txBody>
                  <a:tcPr/>
                </a:tc>
                <a:tc>
                  <a:txBody>
                    <a:bodyPr/>
                    <a:lstStyle/>
                    <a:p>
                      <a:r>
                        <a:rPr lang="en-US" sz="2000" dirty="0"/>
                        <a:t>ONGOM DANIEL</a:t>
                      </a:r>
                    </a:p>
                  </a:txBody>
                  <a:tcPr/>
                </a:tc>
                <a:tc>
                  <a:txBody>
                    <a:bodyPr/>
                    <a:lstStyle/>
                    <a:p>
                      <a:pPr algn="ctr"/>
                      <a:r>
                        <a:rPr lang="en-US" sz="2000" dirty="0"/>
                        <a:t>16/U/18975</a:t>
                      </a:r>
                    </a:p>
                  </a:txBody>
                  <a:tcPr/>
                </a:tc>
                <a:tc>
                  <a:txBody>
                    <a:bodyPr/>
                    <a:lstStyle/>
                    <a:p>
                      <a:pPr algn="ctr" fontAlgn="t"/>
                      <a:r>
                        <a:rPr lang="en-US" sz="2000" b="0" i="0" u="none" strike="noStrike" dirty="0">
                          <a:solidFill>
                            <a:srgbClr val="000000"/>
                          </a:solidFill>
                          <a:effectLst/>
                          <a:latin typeface="Calibri" panose="020F0502020204030204" pitchFamily="34" charset="0"/>
                        </a:rPr>
                        <a:t>216020552</a:t>
                      </a:r>
                    </a:p>
                  </a:txBody>
                  <a:tcPr marL="7620" marR="7620" marT="7620" marB="0"/>
                </a:tc>
                <a:extLst>
                  <a:ext uri="{0D108BD9-81ED-4DB2-BD59-A6C34878D82A}">
                    <a16:rowId xmlns:a16="http://schemas.microsoft.com/office/drawing/2014/main" val="83222308"/>
                  </a:ext>
                </a:extLst>
              </a:tr>
              <a:tr h="370840">
                <a:tc>
                  <a:txBody>
                    <a:bodyPr/>
                    <a:lstStyle/>
                    <a:p>
                      <a:pPr algn="ctr"/>
                      <a:r>
                        <a:rPr lang="en-US" sz="2000" dirty="0"/>
                        <a:t>2</a:t>
                      </a:r>
                    </a:p>
                  </a:txBody>
                  <a:tcPr/>
                </a:tc>
                <a:tc>
                  <a:txBody>
                    <a:bodyPr/>
                    <a:lstStyle/>
                    <a:p>
                      <a:r>
                        <a:rPr lang="en-US" sz="2000" dirty="0"/>
                        <a:t>NABWIRE BABRA KILO</a:t>
                      </a:r>
                    </a:p>
                  </a:txBody>
                  <a:tcPr/>
                </a:tc>
                <a:tc>
                  <a:txBody>
                    <a:bodyPr/>
                    <a:lstStyle/>
                    <a:p>
                      <a:pPr algn="ctr" fontAlgn="b"/>
                      <a:r>
                        <a:rPr lang="en-US" sz="2000" b="0" i="0" u="none" strike="noStrike" dirty="0">
                          <a:solidFill>
                            <a:srgbClr val="000000"/>
                          </a:solidFill>
                          <a:effectLst/>
                          <a:latin typeface="Calibri" panose="020F0502020204030204" pitchFamily="34" charset="0"/>
                        </a:rPr>
                        <a:t>16/U/8255/PS</a:t>
                      </a:r>
                    </a:p>
                  </a:txBody>
                  <a:tcPr marL="7620" marR="7620" marT="7620" marB="0" anchor="b"/>
                </a:tc>
                <a:tc>
                  <a:txBody>
                    <a:bodyPr/>
                    <a:lstStyle/>
                    <a:p>
                      <a:pPr algn="ctr" fontAlgn="t"/>
                      <a:r>
                        <a:rPr lang="en-US" sz="2000" b="0" i="0" u="none" strike="noStrike">
                          <a:solidFill>
                            <a:srgbClr val="000000"/>
                          </a:solidFill>
                          <a:effectLst/>
                          <a:latin typeface="Calibri" panose="020F0502020204030204" pitchFamily="34" charset="0"/>
                        </a:rPr>
                        <a:t>216012375</a:t>
                      </a:r>
                    </a:p>
                  </a:txBody>
                  <a:tcPr marL="7620" marR="7620" marT="7620" marB="0"/>
                </a:tc>
                <a:extLst>
                  <a:ext uri="{0D108BD9-81ED-4DB2-BD59-A6C34878D82A}">
                    <a16:rowId xmlns:a16="http://schemas.microsoft.com/office/drawing/2014/main" val="3511897915"/>
                  </a:ext>
                </a:extLst>
              </a:tr>
              <a:tr h="370840">
                <a:tc>
                  <a:txBody>
                    <a:bodyPr/>
                    <a:lstStyle/>
                    <a:p>
                      <a:pPr algn="ctr"/>
                      <a:r>
                        <a:rPr lang="en-US" sz="2000" dirty="0"/>
                        <a:t>3</a:t>
                      </a:r>
                    </a:p>
                  </a:txBody>
                  <a:tcPr/>
                </a:tc>
                <a:tc>
                  <a:txBody>
                    <a:bodyPr/>
                    <a:lstStyle/>
                    <a:p>
                      <a:r>
                        <a:rPr lang="en-US" sz="2000" dirty="0"/>
                        <a:t>NANYANZI VICTO</a:t>
                      </a:r>
                    </a:p>
                  </a:txBody>
                  <a:tcPr/>
                </a:tc>
                <a:tc>
                  <a:txBody>
                    <a:bodyPr/>
                    <a:lstStyle/>
                    <a:p>
                      <a:pPr algn="ctr" fontAlgn="b"/>
                      <a:r>
                        <a:rPr lang="en-US" sz="2000" b="0" i="0" u="none" strike="noStrike" dirty="0">
                          <a:solidFill>
                            <a:srgbClr val="000000"/>
                          </a:solidFill>
                          <a:effectLst/>
                          <a:latin typeface="Calibri" panose="020F0502020204030204" pitchFamily="34" charset="0"/>
                        </a:rPr>
                        <a:t>16/U/20449</a:t>
                      </a:r>
                    </a:p>
                  </a:txBody>
                  <a:tcPr marL="7620" marR="7620" marT="7620" marB="0" anchor="b"/>
                </a:tc>
                <a:tc>
                  <a:txBody>
                    <a:bodyPr/>
                    <a:lstStyle/>
                    <a:p>
                      <a:pPr algn="ctr" fontAlgn="t"/>
                      <a:r>
                        <a:rPr lang="en-US" sz="2000" b="0" i="0" u="none" strike="noStrike">
                          <a:solidFill>
                            <a:srgbClr val="000000"/>
                          </a:solidFill>
                          <a:effectLst/>
                          <a:latin typeface="Calibri" panose="020F0502020204030204" pitchFamily="34" charset="0"/>
                        </a:rPr>
                        <a:t>216022248</a:t>
                      </a:r>
                    </a:p>
                  </a:txBody>
                  <a:tcPr marL="7620" marR="7620" marT="7620" marB="0"/>
                </a:tc>
                <a:extLst>
                  <a:ext uri="{0D108BD9-81ED-4DB2-BD59-A6C34878D82A}">
                    <a16:rowId xmlns:a16="http://schemas.microsoft.com/office/drawing/2014/main" val="2664115735"/>
                  </a:ext>
                </a:extLst>
              </a:tr>
              <a:tr h="370840">
                <a:tc>
                  <a:txBody>
                    <a:bodyPr/>
                    <a:lstStyle/>
                    <a:p>
                      <a:pPr algn="ctr"/>
                      <a:r>
                        <a:rPr lang="en-US" sz="2000" dirty="0"/>
                        <a:t>4</a:t>
                      </a:r>
                    </a:p>
                  </a:txBody>
                  <a:tcPr/>
                </a:tc>
                <a:tc>
                  <a:txBody>
                    <a:bodyPr/>
                    <a:lstStyle/>
                    <a:p>
                      <a:r>
                        <a:rPr lang="en-US" sz="2000" dirty="0"/>
                        <a:t>KABENI EMMANUEL</a:t>
                      </a:r>
                    </a:p>
                  </a:txBody>
                  <a:tcPr/>
                </a:tc>
                <a:tc>
                  <a:txBody>
                    <a:bodyPr/>
                    <a:lstStyle/>
                    <a:p>
                      <a:pPr algn="ctr" fontAlgn="b"/>
                      <a:r>
                        <a:rPr lang="en-US" sz="2000" b="0" i="0" u="none" strike="noStrike" dirty="0">
                          <a:solidFill>
                            <a:srgbClr val="000000"/>
                          </a:solidFill>
                          <a:effectLst/>
                          <a:latin typeface="Calibri" panose="020F0502020204030204" pitchFamily="34" charset="0"/>
                        </a:rPr>
                        <a:t>16/U/9914/PS</a:t>
                      </a:r>
                    </a:p>
                  </a:txBody>
                  <a:tcPr marL="7620" marR="7620" marT="7620" marB="0" anchor="b"/>
                </a:tc>
                <a:tc>
                  <a:txBody>
                    <a:bodyPr/>
                    <a:lstStyle/>
                    <a:p>
                      <a:pPr algn="ctr" fontAlgn="t"/>
                      <a:r>
                        <a:rPr lang="en-US" sz="2000" b="0" i="0" u="none" strike="noStrike">
                          <a:solidFill>
                            <a:srgbClr val="000000"/>
                          </a:solidFill>
                          <a:effectLst/>
                          <a:latin typeface="Calibri" panose="020F0502020204030204" pitchFamily="34" charset="0"/>
                        </a:rPr>
                        <a:t>216012525</a:t>
                      </a:r>
                    </a:p>
                  </a:txBody>
                  <a:tcPr marL="7620" marR="7620" marT="7620" marB="0"/>
                </a:tc>
                <a:extLst>
                  <a:ext uri="{0D108BD9-81ED-4DB2-BD59-A6C34878D82A}">
                    <a16:rowId xmlns:a16="http://schemas.microsoft.com/office/drawing/2014/main" val="1748440891"/>
                  </a:ext>
                </a:extLst>
              </a:tr>
              <a:tr h="370840">
                <a:tc>
                  <a:txBody>
                    <a:bodyPr/>
                    <a:lstStyle/>
                    <a:p>
                      <a:pPr algn="ctr"/>
                      <a:r>
                        <a:rPr lang="en-US" sz="2000" dirty="0"/>
                        <a:t>5</a:t>
                      </a:r>
                    </a:p>
                  </a:txBody>
                  <a:tcPr/>
                </a:tc>
                <a:tc>
                  <a:txBody>
                    <a:bodyPr/>
                    <a:lstStyle/>
                    <a:p>
                      <a:r>
                        <a:rPr lang="en-US" sz="2000" dirty="0"/>
                        <a:t>THAKKAR BRINDA</a:t>
                      </a:r>
                    </a:p>
                  </a:txBody>
                  <a:tcPr/>
                </a:tc>
                <a:tc>
                  <a:txBody>
                    <a:bodyPr/>
                    <a:lstStyle/>
                    <a:p>
                      <a:pPr algn="ctr" fontAlgn="b"/>
                      <a:r>
                        <a:rPr lang="en-US" sz="2000" b="0" i="0" u="none" strike="noStrike" dirty="0">
                          <a:solidFill>
                            <a:srgbClr val="000000"/>
                          </a:solidFill>
                          <a:effectLst/>
                          <a:latin typeface="Calibri" panose="020F0502020204030204" pitchFamily="34" charset="0"/>
                        </a:rPr>
                        <a:t>16/X/2271/PS</a:t>
                      </a:r>
                    </a:p>
                  </a:txBody>
                  <a:tcPr marL="7620" marR="7620" marT="7620" marB="0" anchor="b"/>
                </a:tc>
                <a:tc>
                  <a:txBody>
                    <a:bodyPr/>
                    <a:lstStyle/>
                    <a:p>
                      <a:pPr algn="ctr" fontAlgn="t"/>
                      <a:r>
                        <a:rPr lang="en-US" sz="2000" b="0" i="0" u="none" strike="noStrike" dirty="0">
                          <a:solidFill>
                            <a:srgbClr val="000000"/>
                          </a:solidFill>
                          <a:effectLst/>
                          <a:latin typeface="Calibri" panose="020F0502020204030204" pitchFamily="34" charset="0"/>
                        </a:rPr>
                        <a:t>216002450</a:t>
                      </a:r>
                    </a:p>
                  </a:txBody>
                  <a:tcPr marL="7620" marR="7620" marT="7620" marB="0"/>
                </a:tc>
                <a:extLst>
                  <a:ext uri="{0D108BD9-81ED-4DB2-BD59-A6C34878D82A}">
                    <a16:rowId xmlns:a16="http://schemas.microsoft.com/office/drawing/2014/main" val="2920000195"/>
                  </a:ext>
                </a:extLst>
              </a:tr>
            </a:tbl>
          </a:graphicData>
        </a:graphic>
      </p:graphicFrame>
    </p:spTree>
    <p:extLst>
      <p:ext uri="{BB962C8B-B14F-4D97-AF65-F5344CB8AC3E}">
        <p14:creationId xmlns:p14="http://schemas.microsoft.com/office/powerpoint/2010/main" val="3818443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11DC-2769-47CF-B467-59705AB2AD9F}"/>
              </a:ext>
            </a:extLst>
          </p:cNvPr>
          <p:cNvSpPr>
            <a:spLocks noGrp="1"/>
          </p:cNvSpPr>
          <p:nvPr>
            <p:ph type="ctrTitle"/>
          </p:nvPr>
        </p:nvSpPr>
        <p:spPr>
          <a:xfrm>
            <a:off x="1371600" y="105233"/>
            <a:ext cx="9448800" cy="1221149"/>
          </a:xfrm>
        </p:spPr>
        <p:txBody>
          <a:bodyPr>
            <a:normAutofit/>
          </a:bodyPr>
          <a:lstStyle/>
          <a:p>
            <a:pPr algn="ctr"/>
            <a:r>
              <a:rPr lang="en-US" cap="none" dirty="0"/>
              <a:t>Features Of RStudio…</a:t>
            </a:r>
          </a:p>
        </p:txBody>
      </p:sp>
      <p:sp>
        <p:nvSpPr>
          <p:cNvPr id="3" name="Subtitle 2">
            <a:extLst>
              <a:ext uri="{FF2B5EF4-FFF2-40B4-BE49-F238E27FC236}">
                <a16:creationId xmlns:a16="http://schemas.microsoft.com/office/drawing/2014/main" id="{E2FC4293-11CF-4ECA-BA66-530322B2E789}"/>
              </a:ext>
            </a:extLst>
          </p:cNvPr>
          <p:cNvSpPr>
            <a:spLocks noGrp="1"/>
          </p:cNvSpPr>
          <p:nvPr>
            <p:ph type="subTitle" idx="1"/>
          </p:nvPr>
        </p:nvSpPr>
        <p:spPr>
          <a:xfrm>
            <a:off x="261257" y="1657978"/>
            <a:ext cx="11605846" cy="5094789"/>
          </a:xfrm>
        </p:spPr>
        <p:txBody>
          <a:bodyPr>
            <a:normAutofit/>
          </a:bodyPr>
          <a:lstStyle/>
          <a:p>
            <a:pPr marL="457200" indent="-457200" algn="ctr">
              <a:buFont typeface="Arial" panose="020B0604020202020204" pitchFamily="34" charset="0"/>
              <a:buChar char="•"/>
            </a:pPr>
            <a:r>
              <a:rPr lang="en-US" sz="2800" dirty="0"/>
              <a:t>Code highlighting that gives different colors to keywords and variables, making it easier to read</a:t>
            </a:r>
          </a:p>
          <a:p>
            <a:pPr marL="457200" indent="-457200">
              <a:buFont typeface="Arial" panose="020B0604020202020204" pitchFamily="34" charset="0"/>
              <a:buChar char="•"/>
            </a:pPr>
            <a:r>
              <a:rPr lang="en-US" sz="2800" dirty="0"/>
              <a:t>Automatic bracket matching</a:t>
            </a:r>
          </a:p>
          <a:p>
            <a:pPr marL="457200" indent="-457200" algn="ctr">
              <a:buFont typeface="Arial" panose="020B0604020202020204" pitchFamily="34" charset="0"/>
              <a:buChar char="•"/>
            </a:pPr>
            <a:r>
              <a:rPr lang="en-US" sz="2800" dirty="0"/>
              <a:t>Code completion, so as to reduce the effort of typing the commands in full</a:t>
            </a:r>
          </a:p>
          <a:p>
            <a:pPr marL="457200" indent="-457200" algn="ctr">
              <a:buFont typeface="Arial" panose="020B0604020202020204" pitchFamily="34" charset="0"/>
              <a:buChar char="•"/>
            </a:pPr>
            <a:r>
              <a:rPr lang="en-US" sz="2800" dirty="0"/>
              <a:t>Easy access to R Help, with additional features for exploring functions and parameters of functions</a:t>
            </a:r>
          </a:p>
          <a:p>
            <a:pPr marL="457200" indent="-457200" algn="ctr">
              <a:buFont typeface="Arial" panose="020B0604020202020204" pitchFamily="34" charset="0"/>
              <a:buChar char="•"/>
            </a:pPr>
            <a:r>
              <a:rPr lang="en-US" sz="2800" dirty="0"/>
              <a:t>Easy exploration of variables and values. RStudio is available free of charge for Linux, Windows, and Mac devices. It can be directly accessed by clicking the RStudio icon in the menu system on the desktop.</a:t>
            </a:r>
          </a:p>
        </p:txBody>
      </p:sp>
    </p:spTree>
    <p:extLst>
      <p:ext uri="{BB962C8B-B14F-4D97-AF65-F5344CB8AC3E}">
        <p14:creationId xmlns:p14="http://schemas.microsoft.com/office/powerpoint/2010/main" val="246625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341C-B4F5-4012-8D88-B18E839798CE}"/>
              </a:ext>
            </a:extLst>
          </p:cNvPr>
          <p:cNvSpPr>
            <a:spLocks noGrp="1"/>
          </p:cNvSpPr>
          <p:nvPr>
            <p:ph type="ctrTitle"/>
          </p:nvPr>
        </p:nvSpPr>
        <p:spPr>
          <a:xfrm>
            <a:off x="1230924" y="24847"/>
            <a:ext cx="9448800" cy="1040278"/>
          </a:xfrm>
        </p:spPr>
        <p:txBody>
          <a:bodyPr>
            <a:normAutofit/>
          </a:bodyPr>
          <a:lstStyle/>
          <a:p>
            <a:r>
              <a:rPr lang="en-US" cap="none" dirty="0"/>
              <a:t>Getting Help In R</a:t>
            </a:r>
          </a:p>
        </p:txBody>
      </p:sp>
      <p:sp>
        <p:nvSpPr>
          <p:cNvPr id="3" name="Subtitle 2">
            <a:extLst>
              <a:ext uri="{FF2B5EF4-FFF2-40B4-BE49-F238E27FC236}">
                <a16:creationId xmlns:a16="http://schemas.microsoft.com/office/drawing/2014/main" id="{48DFB2E9-03F2-453C-B09E-7BE87BDD576E}"/>
              </a:ext>
            </a:extLst>
          </p:cNvPr>
          <p:cNvSpPr>
            <a:spLocks noGrp="1"/>
          </p:cNvSpPr>
          <p:nvPr>
            <p:ph type="subTitle" idx="1"/>
          </p:nvPr>
        </p:nvSpPr>
        <p:spPr>
          <a:xfrm>
            <a:off x="221064" y="1491902"/>
            <a:ext cx="11716378" cy="5250542"/>
          </a:xfrm>
        </p:spPr>
        <p:txBody>
          <a:bodyPr/>
          <a:lstStyle/>
          <a:p>
            <a:pPr marL="342900" indent="-342900">
              <a:buFont typeface="Wingdings" panose="05000000000000000000" pitchFamily="2" charset="2"/>
              <a:buChar char="v"/>
            </a:pPr>
            <a:r>
              <a:rPr lang="en-US" sz="2800" b="1" cap="none" dirty="0">
                <a:effectLst>
                  <a:outerShdw blurRad="38100" dist="38100" dir="2700000" algn="tl">
                    <a:srgbClr val="000000">
                      <a:alpha val="43137"/>
                    </a:srgbClr>
                  </a:outerShdw>
                </a:effectLst>
              </a:rPr>
              <a:t>The Use Of help() Function</a:t>
            </a:r>
          </a:p>
          <a:p>
            <a:pPr marL="800100" lvl="1" indent="-342900" algn="l">
              <a:buFont typeface="Wingdings" panose="05000000000000000000" pitchFamily="2" charset="2"/>
              <a:buChar char="§"/>
            </a:pPr>
            <a:r>
              <a:rPr lang="en-US" sz="2800" dirty="0"/>
              <a:t>Allows us to get help on a specified topic passed as an argument to the function.</a:t>
            </a:r>
          </a:p>
          <a:p>
            <a:pPr marL="1257300" lvl="2" indent="-342900" algn="l">
              <a:buFont typeface="Arial" panose="020B0604020202020204" pitchFamily="34" charset="0"/>
              <a:buChar char="•"/>
            </a:pPr>
            <a:r>
              <a:rPr lang="en-US" sz="2800" dirty="0"/>
              <a:t>For instance: help(syntax)</a:t>
            </a:r>
          </a:p>
          <a:p>
            <a:pPr marL="800100" lvl="1" indent="-342900" algn="l">
              <a:buFont typeface="Wingdings" panose="05000000000000000000" pitchFamily="2" charset="2"/>
              <a:buChar char="§"/>
            </a:pPr>
            <a:r>
              <a:rPr lang="en-US" sz="2800" dirty="0"/>
              <a:t>The short form of help() is ?</a:t>
            </a:r>
          </a:p>
          <a:p>
            <a:pPr marL="1257300" lvl="2" indent="-342900" algn="l">
              <a:buFont typeface="Arial" panose="020B0604020202020204" pitchFamily="34" charset="0"/>
              <a:buChar char="•"/>
            </a:pPr>
            <a:r>
              <a:rPr lang="en-US" sz="2800" dirty="0"/>
              <a:t>?syntax</a:t>
            </a:r>
          </a:p>
          <a:p>
            <a:pPr marL="342900" indent="-342900">
              <a:buFont typeface="Wingdings" panose="05000000000000000000" pitchFamily="2" charset="2"/>
              <a:buChar char="v"/>
            </a:pPr>
            <a:r>
              <a:rPr lang="en-US" sz="2800" b="1" cap="none" dirty="0"/>
              <a:t>The Use Of help.search()</a:t>
            </a:r>
          </a:p>
          <a:p>
            <a:pPr marL="800100" lvl="1" indent="-342900" algn="l">
              <a:buFont typeface="Wingdings" panose="05000000000000000000" pitchFamily="2" charset="2"/>
              <a:buChar char="§"/>
            </a:pPr>
            <a:r>
              <a:rPr lang="en-US" sz="2800" dirty="0"/>
              <a:t>This function does a search engine type of search. We can as well use ?? as the shortcut of the function.</a:t>
            </a:r>
          </a:p>
          <a:p>
            <a:pPr marL="1257300" lvl="2" indent="-342900" algn="l">
              <a:buFont typeface="Arial" panose="020B0604020202020204" pitchFamily="34" charset="0"/>
              <a:buChar char="•"/>
            </a:pPr>
            <a:r>
              <a:rPr lang="en-US" sz="2800" dirty="0"/>
              <a:t>help.search(“histogram”)</a:t>
            </a:r>
          </a:p>
          <a:p>
            <a:pPr marL="1257300" lvl="2" indent="-342900" algn="l">
              <a:buFont typeface="Arial" panose="020B0604020202020204" pitchFamily="34" charset="0"/>
              <a:buChar char="•"/>
            </a:pPr>
            <a:r>
              <a:rPr lang="en-US" sz="2800" dirty="0"/>
              <a:t>??”histogram”</a:t>
            </a:r>
          </a:p>
          <a:p>
            <a:pPr marL="800100" lvl="1" indent="-342900" algn="l">
              <a:buFont typeface="Wingdings" panose="05000000000000000000" pitchFamily="2" charset="2"/>
              <a:buChar char="§"/>
            </a:pPr>
            <a:endParaRPr lang="en-US" dirty="0"/>
          </a:p>
        </p:txBody>
      </p:sp>
    </p:spTree>
    <p:extLst>
      <p:ext uri="{BB962C8B-B14F-4D97-AF65-F5344CB8AC3E}">
        <p14:creationId xmlns:p14="http://schemas.microsoft.com/office/powerpoint/2010/main" val="307630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D17A-E7D3-4D17-AD72-BF2C28E75B10}"/>
              </a:ext>
            </a:extLst>
          </p:cNvPr>
          <p:cNvSpPr>
            <a:spLocks noGrp="1"/>
          </p:cNvSpPr>
          <p:nvPr>
            <p:ph type="ctrTitle"/>
          </p:nvPr>
        </p:nvSpPr>
        <p:spPr>
          <a:xfrm>
            <a:off x="1371600" y="0"/>
            <a:ext cx="9448800" cy="1055077"/>
          </a:xfrm>
        </p:spPr>
        <p:txBody>
          <a:bodyPr>
            <a:normAutofit/>
          </a:bodyPr>
          <a:lstStyle/>
          <a:p>
            <a:pPr algn="ctr"/>
            <a:r>
              <a:rPr lang="en-US" dirty="0"/>
              <a:t>Question one:</a:t>
            </a:r>
          </a:p>
        </p:txBody>
      </p:sp>
      <p:sp>
        <p:nvSpPr>
          <p:cNvPr id="3" name="Subtitle 2">
            <a:extLst>
              <a:ext uri="{FF2B5EF4-FFF2-40B4-BE49-F238E27FC236}">
                <a16:creationId xmlns:a16="http://schemas.microsoft.com/office/drawing/2014/main" id="{8A756EC9-8088-49C6-AA31-92A7905399CB}"/>
              </a:ext>
            </a:extLst>
          </p:cNvPr>
          <p:cNvSpPr>
            <a:spLocks noGrp="1"/>
          </p:cNvSpPr>
          <p:nvPr>
            <p:ph type="subTitle" idx="1"/>
          </p:nvPr>
        </p:nvSpPr>
        <p:spPr>
          <a:xfrm>
            <a:off x="1110343" y="1055076"/>
            <a:ext cx="9448800" cy="5174901"/>
          </a:xfrm>
        </p:spPr>
        <p:txBody>
          <a:bodyPr>
            <a:normAutofit/>
          </a:bodyPr>
          <a:lstStyle/>
          <a:p>
            <a:pPr marL="571500" indent="-571500">
              <a:buFont typeface="Wingdings" panose="05000000000000000000" pitchFamily="2" charset="2"/>
              <a:buChar char="Ø"/>
            </a:pPr>
            <a:r>
              <a:rPr lang="en-US" sz="3200" dirty="0"/>
              <a:t>What is the R syntax and constructs?</a:t>
            </a:r>
          </a:p>
          <a:p>
            <a:endParaRPr lang="en-US" sz="3200" dirty="0"/>
          </a:p>
          <a:p>
            <a:pPr marL="457200" indent="-457200">
              <a:buFont typeface="Wingdings" panose="05000000000000000000" pitchFamily="2" charset="2"/>
              <a:buChar char="Ø"/>
            </a:pPr>
            <a:r>
              <a:rPr lang="en-US" sz="3200" dirty="0"/>
              <a:t>  Variable initialization and types?</a:t>
            </a:r>
          </a:p>
          <a:p>
            <a:endParaRPr lang="en-US" sz="3200" dirty="0"/>
          </a:p>
          <a:p>
            <a:pPr marL="342900" indent="-342900">
              <a:buFont typeface="Wingdings" panose="05000000000000000000" pitchFamily="2" charset="2"/>
              <a:buChar char="Ø"/>
            </a:pPr>
            <a:r>
              <a:rPr lang="en-US" sz="3200" b="1" dirty="0"/>
              <a:t> </a:t>
            </a:r>
            <a:r>
              <a:rPr lang="en-US" sz="3200" dirty="0"/>
              <a:t>What are the different features of R studio and how and what are they used for?</a:t>
            </a:r>
          </a:p>
          <a:p>
            <a:pPr marL="342900" indent="-342900">
              <a:buFont typeface="Wingdings" panose="05000000000000000000" pitchFamily="2" charset="2"/>
              <a:buChar char="Ø"/>
            </a:pPr>
            <a:endParaRPr lang="en-US" sz="3200" dirty="0"/>
          </a:p>
          <a:p>
            <a:pPr marL="457200" indent="-457200">
              <a:buFont typeface="Wingdings" panose="05000000000000000000" pitchFamily="2" charset="2"/>
              <a:buChar char="Ø"/>
            </a:pPr>
            <a:r>
              <a:rPr lang="en-US" sz="3200" dirty="0"/>
              <a:t>How do we get help in RStudio (using the R help system)?</a:t>
            </a:r>
          </a:p>
        </p:txBody>
      </p:sp>
    </p:spTree>
    <p:extLst>
      <p:ext uri="{BB962C8B-B14F-4D97-AF65-F5344CB8AC3E}">
        <p14:creationId xmlns:p14="http://schemas.microsoft.com/office/powerpoint/2010/main" val="1276678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5F21-6C39-4E8B-81BE-2915B5D347D5}"/>
              </a:ext>
            </a:extLst>
          </p:cNvPr>
          <p:cNvSpPr>
            <a:spLocks noGrp="1"/>
          </p:cNvSpPr>
          <p:nvPr>
            <p:ph type="ctrTitle"/>
          </p:nvPr>
        </p:nvSpPr>
        <p:spPr>
          <a:xfrm>
            <a:off x="1150535" y="316250"/>
            <a:ext cx="9448800" cy="959892"/>
          </a:xfrm>
        </p:spPr>
        <p:txBody>
          <a:bodyPr>
            <a:normAutofit/>
          </a:bodyPr>
          <a:lstStyle/>
          <a:p>
            <a:r>
              <a:rPr lang="en-US" cap="none" dirty="0"/>
              <a:t>The R Syntax</a:t>
            </a:r>
          </a:p>
        </p:txBody>
      </p:sp>
      <p:sp>
        <p:nvSpPr>
          <p:cNvPr id="3" name="Subtitle 2">
            <a:extLst>
              <a:ext uri="{FF2B5EF4-FFF2-40B4-BE49-F238E27FC236}">
                <a16:creationId xmlns:a16="http://schemas.microsoft.com/office/drawing/2014/main" id="{151AE055-4B38-475E-8045-F2FDCCE4CE9D}"/>
              </a:ext>
            </a:extLst>
          </p:cNvPr>
          <p:cNvSpPr>
            <a:spLocks noGrp="1"/>
          </p:cNvSpPr>
          <p:nvPr>
            <p:ph type="subTitle" idx="1"/>
          </p:nvPr>
        </p:nvSpPr>
        <p:spPr>
          <a:xfrm>
            <a:off x="361741" y="1356527"/>
            <a:ext cx="11656088" cy="5647174"/>
          </a:xfrm>
        </p:spPr>
        <p:txBody>
          <a:bodyPr>
            <a:noAutofit/>
          </a:bodyPr>
          <a:lstStyle/>
          <a:p>
            <a:r>
              <a:rPr lang="en-US" sz="2800" dirty="0"/>
              <a:t>The R syntax are set of rules that governs the use of R language. </a:t>
            </a:r>
          </a:p>
          <a:p>
            <a:r>
              <a:rPr lang="en-US" sz="2800" dirty="0"/>
              <a:t>Some of the syntax in R includes:</a:t>
            </a:r>
          </a:p>
          <a:p>
            <a:pPr marL="457200" indent="-457200">
              <a:buFont typeface="Wingdings" panose="05000000000000000000" pitchFamily="2" charset="2"/>
              <a:buChar char="q"/>
            </a:pPr>
            <a:r>
              <a:rPr lang="en-US" sz="2800" dirty="0"/>
              <a:t>Whitespace describes blanks and tabs and also spaces between keywords and identifiers.</a:t>
            </a:r>
          </a:p>
          <a:p>
            <a:pPr marL="457200" indent="-457200">
              <a:buFont typeface="Wingdings" panose="05000000000000000000" pitchFamily="2" charset="2"/>
              <a:buChar char="q"/>
            </a:pPr>
            <a:r>
              <a:rPr lang="en-US" sz="2800" dirty="0"/>
              <a:t>R is case sensitive</a:t>
            </a:r>
          </a:p>
          <a:p>
            <a:pPr marL="342900" indent="-342900">
              <a:buFont typeface="Wingdings" panose="05000000000000000000" pitchFamily="2" charset="2"/>
              <a:buChar char="q"/>
            </a:pPr>
            <a:r>
              <a:rPr lang="en-US" sz="2800" dirty="0"/>
              <a:t>Comments</a:t>
            </a:r>
          </a:p>
          <a:p>
            <a:pPr marL="914400" lvl="1" indent="-457200" algn="l">
              <a:buFont typeface="Wingdings" panose="05000000000000000000" pitchFamily="2" charset="2"/>
              <a:buChar char="ü"/>
            </a:pPr>
            <a:r>
              <a:rPr lang="en-US" sz="2800" dirty="0"/>
              <a:t>Single line Comments:- #This a comment </a:t>
            </a:r>
          </a:p>
          <a:p>
            <a:pPr marL="800100" lvl="1" indent="-342900" algn="l">
              <a:buFont typeface="Wingdings" panose="05000000000000000000" pitchFamily="2" charset="2"/>
              <a:buChar char="ü"/>
            </a:pPr>
            <a:r>
              <a:rPr lang="en-US" sz="2800" dirty="0"/>
              <a:t> Multiline comments:- R does not support multiline comments.</a:t>
            </a:r>
          </a:p>
          <a:p>
            <a:pPr marL="342900" indent="-342900">
              <a:buFont typeface="Wingdings" panose="05000000000000000000" pitchFamily="2" charset="2"/>
              <a:buChar char="q"/>
            </a:pPr>
            <a:r>
              <a:rPr lang="en-US" sz="2800" dirty="0"/>
              <a:t>File extensions</a:t>
            </a:r>
          </a:p>
          <a:p>
            <a:pPr marL="914400" lvl="1" indent="-457200" algn="l">
              <a:buFont typeface="Wingdings" panose="05000000000000000000" pitchFamily="2" charset="2"/>
              <a:buChar char="ü"/>
            </a:pPr>
            <a:r>
              <a:rPr lang="en-US" sz="2800" dirty="0"/>
              <a:t>Use either .R or .r</a:t>
            </a:r>
          </a:p>
          <a:p>
            <a:pPr marL="342900" indent="-342900">
              <a:buFont typeface="Wingdings" panose="05000000000000000000" pitchFamily="2" charset="2"/>
              <a:buChar char="q"/>
            </a:pPr>
            <a:r>
              <a:rPr lang="en-US" sz="2800" dirty="0"/>
              <a:t>R Script file and command prompt</a:t>
            </a:r>
          </a:p>
        </p:txBody>
      </p:sp>
    </p:spTree>
    <p:extLst>
      <p:ext uri="{BB962C8B-B14F-4D97-AF65-F5344CB8AC3E}">
        <p14:creationId xmlns:p14="http://schemas.microsoft.com/office/powerpoint/2010/main" val="95000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54DA-41CF-431A-8FD1-D359C9E0B157}"/>
              </a:ext>
            </a:extLst>
          </p:cNvPr>
          <p:cNvSpPr>
            <a:spLocks noGrp="1"/>
          </p:cNvSpPr>
          <p:nvPr>
            <p:ph type="ctrTitle"/>
          </p:nvPr>
        </p:nvSpPr>
        <p:spPr>
          <a:xfrm>
            <a:off x="1279490" y="251208"/>
            <a:ext cx="9448800" cy="1105319"/>
          </a:xfrm>
        </p:spPr>
        <p:txBody>
          <a:bodyPr>
            <a:normAutofit/>
          </a:bodyPr>
          <a:lstStyle/>
          <a:p>
            <a:r>
              <a:rPr lang="en-US" dirty="0"/>
              <a:t>The r constructs</a:t>
            </a:r>
          </a:p>
        </p:txBody>
      </p:sp>
      <p:sp>
        <p:nvSpPr>
          <p:cNvPr id="3" name="Subtitle 2">
            <a:extLst>
              <a:ext uri="{FF2B5EF4-FFF2-40B4-BE49-F238E27FC236}">
                <a16:creationId xmlns:a16="http://schemas.microsoft.com/office/drawing/2014/main" id="{1B13B230-1922-47C4-B9EA-3D51080C512C}"/>
              </a:ext>
            </a:extLst>
          </p:cNvPr>
          <p:cNvSpPr>
            <a:spLocks noGrp="1"/>
          </p:cNvSpPr>
          <p:nvPr>
            <p:ph type="subTitle" idx="1"/>
          </p:nvPr>
        </p:nvSpPr>
        <p:spPr>
          <a:xfrm>
            <a:off x="522514" y="1356527"/>
            <a:ext cx="10962752" cy="5501472"/>
          </a:xfrm>
        </p:spPr>
        <p:txBody>
          <a:bodyPr>
            <a:normAutofit fontScale="92500" lnSpcReduction="10000"/>
          </a:bodyPr>
          <a:lstStyle/>
          <a:p>
            <a:endParaRPr lang="en-US" sz="2400" dirty="0"/>
          </a:p>
          <a:p>
            <a:r>
              <a:rPr lang="en-US" sz="2400" dirty="0"/>
              <a:t>Construct is an abstract way of describing something (namely, loops) in terms of the syntax of that particular language. </a:t>
            </a:r>
          </a:p>
          <a:p>
            <a:r>
              <a:rPr lang="en-US" sz="2400" dirty="0"/>
              <a:t>A construct is a simple concept implementation mechanism used by languages such as R.</a:t>
            </a:r>
          </a:p>
          <a:p>
            <a:r>
              <a:rPr lang="en-US" sz="2400" dirty="0"/>
              <a:t>Constructs in R includes the following:-</a:t>
            </a:r>
          </a:p>
          <a:p>
            <a:pPr marL="342900" indent="-342900">
              <a:buFont typeface="Wingdings" panose="05000000000000000000" pitchFamily="2" charset="2"/>
              <a:buChar char="ü"/>
            </a:pPr>
            <a:r>
              <a:rPr lang="en-US" sz="2400" b="1" dirty="0"/>
              <a:t>Loops</a:t>
            </a:r>
          </a:p>
          <a:p>
            <a:pPr marL="800100" lvl="1" indent="-342900" algn="l">
              <a:buFont typeface="Arial" panose="020B0604020202020204" pitchFamily="34" charset="0"/>
              <a:buChar char="•"/>
            </a:pPr>
            <a:r>
              <a:rPr lang="en-US" sz="2400" dirty="0"/>
              <a:t>used to repeat a specific block of code in a program. R loops includes for, while, repeat and also break &amp; next.</a:t>
            </a:r>
          </a:p>
          <a:p>
            <a:pPr marL="342900" indent="-342900">
              <a:buFont typeface="Wingdings" panose="05000000000000000000" pitchFamily="2" charset="2"/>
              <a:buChar char="ü"/>
            </a:pPr>
            <a:r>
              <a:rPr lang="en-US" sz="2400" b="1" dirty="0"/>
              <a:t>Conditional constructs</a:t>
            </a:r>
          </a:p>
          <a:p>
            <a:pPr marL="800100" lvl="1" indent="-342900" algn="l">
              <a:buFont typeface="Arial" panose="020B0604020202020204" pitchFamily="34" charset="0"/>
              <a:buChar char="•"/>
            </a:pPr>
            <a:r>
              <a:rPr lang="en-US" sz="2400" dirty="0"/>
              <a:t>Allows decision to be made on which part of the program is to be executed. They include if, if…else and nested if…else</a:t>
            </a:r>
          </a:p>
          <a:p>
            <a:pPr marL="342900" indent="-342900">
              <a:buFont typeface="Wingdings" panose="05000000000000000000" pitchFamily="2" charset="2"/>
              <a:buChar char="ü"/>
            </a:pPr>
            <a:r>
              <a:rPr lang="en-US" sz="2400" b="1" dirty="0"/>
              <a:t>Functions</a:t>
            </a:r>
          </a:p>
          <a:p>
            <a:pPr marL="800100" lvl="1" indent="-342900" algn="l">
              <a:buFont typeface="Arial" panose="020B0604020202020204" pitchFamily="34" charset="0"/>
              <a:buChar char="•"/>
            </a:pPr>
            <a:r>
              <a:rPr lang="en-US" sz="2400" dirty="0"/>
              <a:t>Grouping code blocks together to perform a specified task. Can also be used for creating user defined functions.</a:t>
            </a:r>
          </a:p>
          <a:p>
            <a:pPr marL="342900" indent="-34290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41447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9770-7336-4EB4-AFA2-C483B1EFAC8C}"/>
              </a:ext>
            </a:extLst>
          </p:cNvPr>
          <p:cNvSpPr>
            <a:spLocks noGrp="1"/>
          </p:cNvSpPr>
          <p:nvPr>
            <p:ph type="ctrTitle"/>
          </p:nvPr>
        </p:nvSpPr>
        <p:spPr>
          <a:xfrm>
            <a:off x="1301261" y="125330"/>
            <a:ext cx="9448800" cy="1191004"/>
          </a:xfrm>
        </p:spPr>
        <p:txBody>
          <a:bodyPr/>
          <a:lstStyle/>
          <a:p>
            <a:pPr algn="ctr"/>
            <a:r>
              <a:rPr lang="en-US" dirty="0"/>
              <a:t>variables</a:t>
            </a:r>
          </a:p>
        </p:txBody>
      </p:sp>
      <p:sp>
        <p:nvSpPr>
          <p:cNvPr id="3" name="Subtitle 2">
            <a:extLst>
              <a:ext uri="{FF2B5EF4-FFF2-40B4-BE49-F238E27FC236}">
                <a16:creationId xmlns:a16="http://schemas.microsoft.com/office/drawing/2014/main" id="{DC538AE8-3EE9-4E44-8A8B-D7534A5EF6B1}"/>
              </a:ext>
            </a:extLst>
          </p:cNvPr>
          <p:cNvSpPr>
            <a:spLocks noGrp="1"/>
          </p:cNvSpPr>
          <p:nvPr>
            <p:ph type="subTitle" idx="1"/>
          </p:nvPr>
        </p:nvSpPr>
        <p:spPr>
          <a:xfrm>
            <a:off x="351692" y="1316334"/>
            <a:ext cx="11575701" cy="5541666"/>
          </a:xfrm>
        </p:spPr>
        <p:txBody>
          <a:bodyPr>
            <a:normAutofit/>
          </a:bodyPr>
          <a:lstStyle/>
          <a:p>
            <a:r>
              <a:rPr lang="en-US" dirty="0"/>
              <a:t>Variables are memory locations for data, whose value can be changed frequently. Unique name given to variable (function and objects as well) is identifier. </a:t>
            </a:r>
          </a:p>
          <a:p>
            <a:r>
              <a:rPr lang="en-US" b="1" dirty="0"/>
              <a:t>Rules for writing Identifiers in R</a:t>
            </a:r>
          </a:p>
          <a:p>
            <a:pPr marL="342900" indent="-342900">
              <a:buFont typeface="Courier New" panose="02070309020205020404" pitchFamily="49" charset="0"/>
              <a:buChar char="o"/>
            </a:pPr>
            <a:r>
              <a:rPr lang="en-US" dirty="0"/>
              <a:t>Identifiers can be a combination of letters, digits, period (.) and underscore (_)</a:t>
            </a:r>
          </a:p>
          <a:p>
            <a:pPr marL="342900" indent="-342900">
              <a:buFont typeface="Courier New" panose="02070309020205020404" pitchFamily="49" charset="0"/>
              <a:buChar char="o"/>
            </a:pPr>
            <a:r>
              <a:rPr lang="en-US" dirty="0"/>
              <a:t>It must start with a letter or a period. If it starts with a period, it cannot be followed by a digit.</a:t>
            </a:r>
          </a:p>
          <a:p>
            <a:pPr marL="342900" indent="-342900">
              <a:buFont typeface="Courier New" panose="02070309020205020404" pitchFamily="49" charset="0"/>
              <a:buChar char="o"/>
            </a:pPr>
            <a:r>
              <a:rPr lang="en-US" dirty="0"/>
              <a:t>Reserved words (keywords) in R cannot be used as identifiers</a:t>
            </a:r>
          </a:p>
          <a:p>
            <a:r>
              <a:rPr lang="en-US" dirty="0"/>
              <a:t>Constants contains values that cannot be altered. Basic types of constant are numeric constants that represent numbers of type integer, double or complex and character constants represented as strings using either single or double quotes.</a:t>
            </a:r>
          </a:p>
          <a:p>
            <a:pPr marL="342900" indent="-342900">
              <a:buFont typeface="Wingdings" panose="05000000000000000000" pitchFamily="2" charset="2"/>
              <a:buChar char="v"/>
            </a:pPr>
            <a:r>
              <a:rPr lang="en-US" b="1" dirty="0"/>
              <a:t>Numeric constants</a:t>
            </a:r>
          </a:p>
          <a:p>
            <a:pPr marL="800100" lvl="1" indent="-342900" algn="l">
              <a:buFont typeface="Century Gothic" panose="020B0502020202020204" pitchFamily="34" charset="0"/>
              <a:buChar char="→"/>
            </a:pPr>
            <a:r>
              <a:rPr lang="en-US" dirty="0"/>
              <a:t>Represent numbers of type integer, double or complex</a:t>
            </a:r>
          </a:p>
          <a:p>
            <a:pPr marL="800100" lvl="1" indent="-342900" algn="l">
              <a:buFont typeface="Century Gothic" panose="020B0502020202020204" pitchFamily="34" charset="0"/>
              <a:buChar char="→"/>
            </a:pPr>
            <a:r>
              <a:rPr lang="en-US" dirty="0"/>
              <a:t>Can be checked by typeof() function</a:t>
            </a:r>
          </a:p>
          <a:p>
            <a:pPr marL="800100" lvl="1" indent="-342900" algn="l">
              <a:buFont typeface="Century Gothic" panose="020B0502020202020204" pitchFamily="34" charset="0"/>
              <a:buChar char="→"/>
            </a:pPr>
            <a:r>
              <a:rPr lang="en-US" dirty="0"/>
              <a:t>Integer is followed by L while complex is followed by </a:t>
            </a:r>
            <a:r>
              <a:rPr lang="en-US" dirty="0" err="1"/>
              <a:t>i</a:t>
            </a:r>
            <a:endParaRPr lang="en-US" dirty="0"/>
          </a:p>
          <a:p>
            <a:pPr marL="342900" indent="-342900">
              <a:buFont typeface="Wingdings" panose="05000000000000000000" pitchFamily="2" charset="2"/>
              <a:buChar char="v"/>
            </a:pPr>
            <a:r>
              <a:rPr lang="en-US" b="1" dirty="0"/>
              <a:t>Character constants</a:t>
            </a:r>
          </a:p>
        </p:txBody>
      </p:sp>
    </p:spTree>
    <p:extLst>
      <p:ext uri="{BB962C8B-B14F-4D97-AF65-F5344CB8AC3E}">
        <p14:creationId xmlns:p14="http://schemas.microsoft.com/office/powerpoint/2010/main" val="352482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F39F-E12C-4296-B528-92C5406EDD79}"/>
              </a:ext>
            </a:extLst>
          </p:cNvPr>
          <p:cNvSpPr>
            <a:spLocks noGrp="1"/>
          </p:cNvSpPr>
          <p:nvPr>
            <p:ph type="ctrTitle"/>
          </p:nvPr>
        </p:nvSpPr>
        <p:spPr>
          <a:xfrm>
            <a:off x="1170633" y="215765"/>
            <a:ext cx="9448800" cy="1090521"/>
          </a:xfrm>
        </p:spPr>
        <p:txBody>
          <a:bodyPr>
            <a:normAutofit/>
          </a:bodyPr>
          <a:lstStyle/>
          <a:p>
            <a:pPr algn="ctr"/>
            <a:r>
              <a:rPr lang="en-US" cap="none" dirty="0"/>
              <a:t>Variables Initialization </a:t>
            </a:r>
          </a:p>
        </p:txBody>
      </p:sp>
      <p:sp>
        <p:nvSpPr>
          <p:cNvPr id="3" name="Subtitle 2">
            <a:extLst>
              <a:ext uri="{FF2B5EF4-FFF2-40B4-BE49-F238E27FC236}">
                <a16:creationId xmlns:a16="http://schemas.microsoft.com/office/drawing/2014/main" id="{16B3A3FE-E808-49A6-94E1-86C41B2C2BCC}"/>
              </a:ext>
            </a:extLst>
          </p:cNvPr>
          <p:cNvSpPr>
            <a:spLocks noGrp="1"/>
          </p:cNvSpPr>
          <p:nvPr>
            <p:ph type="subTitle" idx="1"/>
          </p:nvPr>
        </p:nvSpPr>
        <p:spPr>
          <a:xfrm>
            <a:off x="281354" y="1522047"/>
            <a:ext cx="11595798" cy="5200300"/>
          </a:xfrm>
        </p:spPr>
        <p:txBody>
          <a:bodyPr/>
          <a:lstStyle/>
          <a:p>
            <a:r>
              <a:rPr lang="en-US" dirty="0"/>
              <a:t>The variables can be assigned values using leftward, rightward and equal to operator. The values of the variables can be printed using </a:t>
            </a:r>
            <a:r>
              <a:rPr lang="en-US" b="1" dirty="0"/>
              <a:t>print()</a:t>
            </a:r>
            <a:r>
              <a:rPr lang="en-US" dirty="0"/>
              <a:t> or </a:t>
            </a:r>
            <a:r>
              <a:rPr lang="en-US" b="1" dirty="0"/>
              <a:t>cat()</a:t>
            </a:r>
            <a:r>
              <a:rPr lang="en-US" dirty="0"/>
              <a:t> function. The </a:t>
            </a:r>
            <a:r>
              <a:rPr lang="en-US" b="1" dirty="0"/>
              <a:t>cat()</a:t>
            </a:r>
            <a:r>
              <a:rPr lang="en-US" dirty="0"/>
              <a:t> function combines multiple items into a continuous print output.</a:t>
            </a:r>
          </a:p>
          <a:p>
            <a:pPr marL="342900" indent="-342900">
              <a:buFont typeface="Courier New" panose="02070309020205020404" pitchFamily="49" charset="0"/>
              <a:buChar char="o"/>
            </a:pPr>
            <a:r>
              <a:rPr lang="en-US" dirty="0"/>
              <a:t>Using equal to operator.</a:t>
            </a:r>
          </a:p>
          <a:p>
            <a:pPr marL="800100" lvl="1" indent="-342900" algn="l">
              <a:buFont typeface="Arial" panose="020B0604020202020204" pitchFamily="34" charset="0"/>
              <a:buChar char="•"/>
            </a:pPr>
            <a:r>
              <a:rPr lang="en-US" dirty="0"/>
              <a:t>var.1 = c(0, 1, 2)</a:t>
            </a:r>
          </a:p>
          <a:p>
            <a:pPr marL="342900" indent="-342900">
              <a:buFont typeface="Courier New" panose="02070309020205020404" pitchFamily="49" charset="0"/>
              <a:buChar char="o"/>
            </a:pPr>
            <a:r>
              <a:rPr lang="en-US" dirty="0"/>
              <a:t>Using Leftward angle sign.</a:t>
            </a:r>
          </a:p>
          <a:p>
            <a:pPr marL="800100" lvl="1" indent="-342900" algn="l">
              <a:buFont typeface="Arial" panose="020B0604020202020204" pitchFamily="34" charset="0"/>
              <a:buChar char="•"/>
            </a:pPr>
            <a:r>
              <a:rPr lang="en-US" dirty="0"/>
              <a:t>var.2 &lt;- 40</a:t>
            </a:r>
          </a:p>
          <a:p>
            <a:pPr marL="342900" indent="-342900">
              <a:buFont typeface="Courier New" panose="02070309020205020404" pitchFamily="49" charset="0"/>
              <a:buChar char="o"/>
            </a:pPr>
            <a:r>
              <a:rPr lang="en-US" dirty="0"/>
              <a:t>Using rightward angle sign.</a:t>
            </a:r>
          </a:p>
          <a:p>
            <a:pPr marL="800100" lvl="1" indent="-342900" algn="l">
              <a:buFont typeface="Arial" panose="020B0604020202020204" pitchFamily="34" charset="0"/>
              <a:buChar char="•"/>
            </a:pPr>
            <a:r>
              <a:rPr lang="en-US" dirty="0"/>
              <a:t>15 -&gt; var.3</a:t>
            </a:r>
          </a:p>
          <a:p>
            <a:pPr marL="342900" indent="-342900">
              <a:buFont typeface="Courier New" panose="02070309020205020404" pitchFamily="49" charset="0"/>
              <a:buChar char="o"/>
            </a:pPr>
            <a:r>
              <a:rPr lang="en-US" dirty="0"/>
              <a:t>Using assign() function</a:t>
            </a:r>
          </a:p>
          <a:p>
            <a:pPr marL="800100" lvl="1" indent="-342900" algn="l">
              <a:buFont typeface="Arial" panose="020B0604020202020204" pitchFamily="34" charset="0"/>
              <a:buChar char="•"/>
            </a:pPr>
            <a:r>
              <a:rPr lang="en-US" dirty="0"/>
              <a:t>Assign( “var.4”, 100)</a:t>
            </a:r>
          </a:p>
        </p:txBody>
      </p:sp>
    </p:spTree>
    <p:extLst>
      <p:ext uri="{BB962C8B-B14F-4D97-AF65-F5344CB8AC3E}">
        <p14:creationId xmlns:p14="http://schemas.microsoft.com/office/powerpoint/2010/main" val="203177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BC820-07A2-45A7-B282-E10E3E86BD92}"/>
              </a:ext>
            </a:extLst>
          </p:cNvPr>
          <p:cNvSpPr>
            <a:spLocks noGrp="1"/>
          </p:cNvSpPr>
          <p:nvPr>
            <p:ph type="ctrTitle"/>
          </p:nvPr>
        </p:nvSpPr>
        <p:spPr>
          <a:xfrm>
            <a:off x="1210826" y="95185"/>
            <a:ext cx="9448800" cy="1150811"/>
          </a:xfrm>
        </p:spPr>
        <p:txBody>
          <a:bodyPr/>
          <a:lstStyle/>
          <a:p>
            <a:r>
              <a:rPr lang="en-US" cap="none" dirty="0"/>
              <a:t>Data Types In R</a:t>
            </a:r>
          </a:p>
        </p:txBody>
      </p:sp>
      <p:sp>
        <p:nvSpPr>
          <p:cNvPr id="3" name="Subtitle 2">
            <a:extLst>
              <a:ext uri="{FF2B5EF4-FFF2-40B4-BE49-F238E27FC236}">
                <a16:creationId xmlns:a16="http://schemas.microsoft.com/office/drawing/2014/main" id="{A93C06D8-F80A-4805-B009-8B9C3B33B496}"/>
              </a:ext>
            </a:extLst>
          </p:cNvPr>
          <p:cNvSpPr>
            <a:spLocks noGrp="1"/>
          </p:cNvSpPr>
          <p:nvPr>
            <p:ph type="subTitle" idx="1"/>
          </p:nvPr>
        </p:nvSpPr>
        <p:spPr>
          <a:xfrm>
            <a:off x="227763" y="1245996"/>
            <a:ext cx="11736474" cy="5516819"/>
          </a:xfrm>
        </p:spPr>
        <p:txBody>
          <a:bodyPr>
            <a:normAutofit lnSpcReduction="10000"/>
          </a:bodyPr>
          <a:lstStyle/>
          <a:p>
            <a:r>
              <a:rPr lang="en-US" dirty="0"/>
              <a:t>In contrast to other programming languages like C and java in R, the variables are not declared as some data type. The variables are assigned with R-Objects and the data type of the R-object becomes the data type of the variable. There are many types of R-objects.</a:t>
            </a:r>
          </a:p>
          <a:p>
            <a:pPr marL="342900" indent="-342900">
              <a:buFont typeface="Wingdings" panose="05000000000000000000" pitchFamily="2" charset="2"/>
              <a:buChar char="Ø"/>
            </a:pPr>
            <a:r>
              <a:rPr lang="en-US" dirty="0"/>
              <a:t>Numeric</a:t>
            </a:r>
          </a:p>
          <a:p>
            <a:pPr marL="800100" lvl="1" indent="-342900" algn="l">
              <a:buFont typeface="Courier New" panose="02070309020205020404" pitchFamily="49" charset="0"/>
              <a:buChar char="o"/>
            </a:pPr>
            <a:r>
              <a:rPr lang="en-US" dirty="0"/>
              <a:t>g = 64.2 #assigns the a decimal value 64.2 to g</a:t>
            </a:r>
          </a:p>
          <a:p>
            <a:pPr marL="342900" indent="-342900">
              <a:buFont typeface="Wingdings" panose="05000000000000000000" pitchFamily="2" charset="2"/>
              <a:buChar char="Ø"/>
            </a:pPr>
            <a:r>
              <a:rPr lang="en-US" dirty="0"/>
              <a:t>Logical</a:t>
            </a:r>
          </a:p>
          <a:p>
            <a:pPr marL="800100" lvl="1" indent="-342900" algn="l">
              <a:buFont typeface="Courier New" panose="02070309020205020404" pitchFamily="49" charset="0"/>
              <a:buChar char="o"/>
            </a:pPr>
            <a:r>
              <a:rPr lang="en-US" dirty="0"/>
              <a:t>a &lt;- 4, 6 -&gt; b</a:t>
            </a:r>
          </a:p>
          <a:p>
            <a:pPr marL="800100" lvl="1" indent="-342900" algn="l">
              <a:buFont typeface="Courier New" panose="02070309020205020404" pitchFamily="49" charset="0"/>
              <a:buChar char="o"/>
            </a:pPr>
            <a:r>
              <a:rPr lang="en-US" dirty="0"/>
              <a:t>g = a &gt; b #is a larger than b?, prints logical value</a:t>
            </a:r>
          </a:p>
          <a:p>
            <a:pPr marL="342900" indent="-342900">
              <a:buFont typeface="Wingdings" panose="05000000000000000000" pitchFamily="2" charset="2"/>
              <a:buChar char="Ø"/>
            </a:pPr>
            <a:r>
              <a:rPr lang="en-US" dirty="0"/>
              <a:t>Complex</a:t>
            </a:r>
          </a:p>
          <a:p>
            <a:pPr marL="800100" lvl="1" indent="-342900" algn="l">
              <a:buFont typeface="Courier New" panose="02070309020205020404" pitchFamily="49" charset="0"/>
              <a:buChar char="o"/>
            </a:pPr>
            <a:r>
              <a:rPr lang="en-US" dirty="0"/>
              <a:t>k = 1 + 2i #creating a complex number</a:t>
            </a:r>
          </a:p>
          <a:p>
            <a:pPr marL="342900" indent="-342900">
              <a:buFont typeface="Wingdings" panose="05000000000000000000" pitchFamily="2" charset="2"/>
              <a:buChar char="Ø"/>
            </a:pPr>
            <a:r>
              <a:rPr lang="en-US" dirty="0"/>
              <a:t>Integer</a:t>
            </a:r>
          </a:p>
          <a:p>
            <a:pPr marL="800100" lvl="1" indent="-342900" algn="l">
              <a:buFont typeface="Courier New" panose="02070309020205020404" pitchFamily="49" charset="0"/>
              <a:buChar char="o"/>
            </a:pPr>
            <a:r>
              <a:rPr lang="en-US" dirty="0"/>
              <a:t>We use as.integer() function to determine the integer type</a:t>
            </a:r>
          </a:p>
          <a:p>
            <a:pPr marL="800100" lvl="1" indent="-342900" algn="l">
              <a:buFont typeface="Courier New" panose="02070309020205020404" pitchFamily="49" charset="0"/>
              <a:buChar char="o"/>
            </a:pPr>
            <a:r>
              <a:rPr lang="en-US" dirty="0"/>
              <a:t> s = as.integer(3) #determines the type of value 3</a:t>
            </a:r>
          </a:p>
          <a:p>
            <a:pPr marL="342900" indent="-342900">
              <a:buFont typeface="Wingdings" panose="05000000000000000000" pitchFamily="2" charset="2"/>
              <a:buChar char="Ø"/>
            </a:pPr>
            <a:r>
              <a:rPr lang="en-US" dirty="0"/>
              <a:t>Character</a:t>
            </a:r>
          </a:p>
          <a:p>
            <a:pPr marL="800100" lvl="1" indent="-342900" algn="l">
              <a:buFont typeface="Courier New" panose="02070309020205020404" pitchFamily="49" charset="0"/>
              <a:buChar char="o"/>
            </a:pPr>
            <a:r>
              <a:rPr lang="en-US" dirty="0"/>
              <a:t>c = as.character(char)</a:t>
            </a:r>
          </a:p>
          <a:p>
            <a:pPr marL="342900" indent="-342900">
              <a:buFont typeface="Wingdings" panose="05000000000000000000" pitchFamily="2" charset="2"/>
              <a:buChar char="Ø"/>
            </a:pPr>
            <a:r>
              <a:rPr lang="en-US" dirty="0"/>
              <a:t>Raw</a:t>
            </a:r>
          </a:p>
          <a:p>
            <a:pPr marL="800100" lvl="1" indent="-342900" algn="l">
              <a:buFont typeface="Courier New" panose="02070309020205020404" pitchFamily="49" charset="0"/>
              <a:buChar char="o"/>
            </a:pPr>
            <a:endParaRPr lang="en-US" dirty="0"/>
          </a:p>
          <a:p>
            <a:pPr marL="800100" lvl="1" indent="-342900" algn="l">
              <a:buFont typeface="Courier New" panose="02070309020205020404" pitchFamily="49" charset="0"/>
              <a:buChar char="o"/>
            </a:pPr>
            <a:endParaRPr lang="en-US" dirty="0"/>
          </a:p>
        </p:txBody>
      </p:sp>
    </p:spTree>
    <p:extLst>
      <p:ext uri="{BB962C8B-B14F-4D97-AF65-F5344CB8AC3E}">
        <p14:creationId xmlns:p14="http://schemas.microsoft.com/office/powerpoint/2010/main" val="58220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D9C0-890D-4317-832D-4A7CEEF84EAF}"/>
              </a:ext>
            </a:extLst>
          </p:cNvPr>
          <p:cNvSpPr>
            <a:spLocks noGrp="1"/>
          </p:cNvSpPr>
          <p:nvPr>
            <p:ph type="ctrTitle"/>
          </p:nvPr>
        </p:nvSpPr>
        <p:spPr>
          <a:xfrm>
            <a:off x="1140488" y="165523"/>
            <a:ext cx="9448800" cy="1191003"/>
          </a:xfrm>
        </p:spPr>
        <p:txBody>
          <a:bodyPr/>
          <a:lstStyle/>
          <a:p>
            <a:r>
              <a:rPr lang="en-US" cap="none" dirty="0"/>
              <a:t>Features Of RStudio</a:t>
            </a:r>
          </a:p>
        </p:txBody>
      </p:sp>
      <p:sp>
        <p:nvSpPr>
          <p:cNvPr id="3" name="Subtitle 2">
            <a:extLst>
              <a:ext uri="{FF2B5EF4-FFF2-40B4-BE49-F238E27FC236}">
                <a16:creationId xmlns:a16="http://schemas.microsoft.com/office/drawing/2014/main" id="{493C99AF-2342-4F06-B29B-F8C437AC4FB6}"/>
              </a:ext>
            </a:extLst>
          </p:cNvPr>
          <p:cNvSpPr>
            <a:spLocks noGrp="1"/>
          </p:cNvSpPr>
          <p:nvPr>
            <p:ph type="subTitle" idx="1"/>
          </p:nvPr>
        </p:nvSpPr>
        <p:spPr>
          <a:xfrm>
            <a:off x="673239" y="1823497"/>
            <a:ext cx="10550769" cy="4868979"/>
          </a:xfrm>
        </p:spPr>
        <p:txBody>
          <a:bodyPr>
            <a:normAutofit/>
          </a:bodyPr>
          <a:lstStyle/>
          <a:p>
            <a:r>
              <a:rPr lang="en-US" sz="2800" dirty="0"/>
              <a:t>RStudio is an integrated development environment (IDE) for R language. RStudio is a code editor and development environment, with some nice features that make code development in R easy and fun.</a:t>
            </a:r>
          </a:p>
          <a:p>
            <a:r>
              <a:rPr lang="en-US" sz="2800" dirty="0"/>
              <a:t>Studio R offers a richer editing environment than RGui (R Graphical User Interface) and makes some common tasks easier and more fun.</a:t>
            </a:r>
          </a:p>
          <a:p>
            <a:r>
              <a:rPr lang="en-US" sz="2800" dirty="0"/>
              <a:t>RStudio provides code completion with the tab key and has standardized keyboard shortcuts. </a:t>
            </a:r>
          </a:p>
          <a:p>
            <a:r>
              <a:rPr lang="en-US" sz="2800" dirty="0"/>
              <a:t>RStudio also saves graphic history and exports it in many sizes and also supports GitHub integration.</a:t>
            </a:r>
          </a:p>
          <a:p>
            <a:endParaRPr lang="en-US" dirty="0"/>
          </a:p>
          <a:p>
            <a:endParaRPr lang="en-US" dirty="0"/>
          </a:p>
        </p:txBody>
      </p:sp>
    </p:spTree>
    <p:extLst>
      <p:ext uri="{BB962C8B-B14F-4D97-AF65-F5344CB8AC3E}">
        <p14:creationId xmlns:p14="http://schemas.microsoft.com/office/powerpoint/2010/main" val="51647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7B-4E7C-4730-B60C-BACAF7A27BA3}"/>
              </a:ext>
            </a:extLst>
          </p:cNvPr>
          <p:cNvSpPr>
            <a:spLocks noGrp="1"/>
          </p:cNvSpPr>
          <p:nvPr>
            <p:ph type="ctrTitle"/>
          </p:nvPr>
        </p:nvSpPr>
        <p:spPr>
          <a:xfrm>
            <a:off x="1271117" y="24847"/>
            <a:ext cx="9448800" cy="959891"/>
          </a:xfrm>
        </p:spPr>
        <p:txBody>
          <a:bodyPr>
            <a:normAutofit/>
          </a:bodyPr>
          <a:lstStyle/>
          <a:p>
            <a:pPr algn="ctr"/>
            <a:r>
              <a:rPr lang="en-US" cap="none" dirty="0"/>
              <a:t>Features Of RStudio…</a:t>
            </a:r>
          </a:p>
        </p:txBody>
      </p:sp>
      <p:sp>
        <p:nvSpPr>
          <p:cNvPr id="3" name="Subtitle 2">
            <a:extLst>
              <a:ext uri="{FF2B5EF4-FFF2-40B4-BE49-F238E27FC236}">
                <a16:creationId xmlns:a16="http://schemas.microsoft.com/office/drawing/2014/main" id="{5581041E-29D7-42D4-A32A-4A2781BB803B}"/>
              </a:ext>
            </a:extLst>
          </p:cNvPr>
          <p:cNvSpPr>
            <a:spLocks noGrp="1"/>
          </p:cNvSpPr>
          <p:nvPr>
            <p:ph type="subTitle" idx="1"/>
          </p:nvPr>
        </p:nvSpPr>
        <p:spPr>
          <a:xfrm>
            <a:off x="170822" y="1185705"/>
            <a:ext cx="11867103" cy="5647447"/>
          </a:xfrm>
        </p:spPr>
        <p:txBody>
          <a:bodyPr>
            <a:normAutofit lnSpcReduction="10000"/>
          </a:bodyPr>
          <a:lstStyle/>
          <a:p>
            <a:pPr marL="342900" indent="-342900">
              <a:buFont typeface="Wingdings" panose="05000000000000000000" pitchFamily="2" charset="2"/>
              <a:buChar char="Ø"/>
            </a:pPr>
            <a:r>
              <a:rPr lang="en-US" sz="2400" b="1" dirty="0"/>
              <a:t>Source</a:t>
            </a:r>
          </a:p>
          <a:p>
            <a:pPr lvl="1" algn="l"/>
            <a:r>
              <a:rPr lang="en-US" sz="2400" dirty="0"/>
              <a:t>Top left corner of the screen contains a text editor that lets the user work with source script files. Multiple lines of code can also be entered here. Users can save R script file to disk and perform other tasks on the script.</a:t>
            </a:r>
          </a:p>
          <a:p>
            <a:pPr marL="342900" indent="-342900">
              <a:buFont typeface="Wingdings" panose="05000000000000000000" pitchFamily="2" charset="2"/>
              <a:buChar char="Ø"/>
            </a:pPr>
            <a:r>
              <a:rPr lang="en-US" sz="2400" b="1" dirty="0"/>
              <a:t>Console</a:t>
            </a:r>
          </a:p>
          <a:p>
            <a:pPr lvl="1" algn="l"/>
            <a:r>
              <a:rPr lang="en-US" sz="2400" dirty="0"/>
              <a:t>Bottom left corner is the R console window. The console in RStudio is identical to the console in RGui. All the interactive work of R programming is performed in this window.</a:t>
            </a:r>
          </a:p>
          <a:p>
            <a:pPr marL="342900" indent="-342900">
              <a:buFont typeface="Wingdings" panose="05000000000000000000" pitchFamily="2" charset="2"/>
              <a:buChar char="Ø"/>
            </a:pPr>
            <a:r>
              <a:rPr lang="en-US" sz="2400" b="1" dirty="0"/>
              <a:t>Workspace and History</a:t>
            </a:r>
          </a:p>
          <a:p>
            <a:pPr lvl="1" algn="l"/>
            <a:r>
              <a:rPr lang="en-US" sz="2400" dirty="0"/>
              <a:t>The top right corner is the R workspace and history window. This provides an overview of the workspace, where the variables created in the session along with their values can be inspected. This is also the area where the user can see a history of the commands issued in R.</a:t>
            </a:r>
          </a:p>
          <a:p>
            <a:pPr marL="342900" indent="-342900">
              <a:buFont typeface="Wingdings" panose="05000000000000000000" pitchFamily="2" charset="2"/>
              <a:buChar char="Ø"/>
            </a:pPr>
            <a:r>
              <a:rPr lang="en-US" sz="2400" b="1" dirty="0"/>
              <a:t>Object/File explorer</a:t>
            </a:r>
          </a:p>
          <a:p>
            <a:pPr lvl="1"/>
            <a:r>
              <a:rPr lang="en-US" sz="2400" dirty="0"/>
              <a:t>Where all stored files, objects are downloaded packages can be located.</a:t>
            </a:r>
          </a:p>
          <a:p>
            <a:endParaRPr lang="en-US" dirty="0"/>
          </a:p>
        </p:txBody>
      </p:sp>
    </p:spTree>
    <p:extLst>
      <p:ext uri="{BB962C8B-B14F-4D97-AF65-F5344CB8AC3E}">
        <p14:creationId xmlns:p14="http://schemas.microsoft.com/office/powerpoint/2010/main" val="40980631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446</TotalTime>
  <Words>1145</Words>
  <Application>Microsoft Office PowerPoint</Application>
  <PresentationFormat>Widescreen</PresentationFormat>
  <Paragraphs>123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Agency FB</vt:lpstr>
      <vt:lpstr>Arial</vt:lpstr>
      <vt:lpstr>Arial Black</vt:lpstr>
      <vt:lpstr>Calibri</vt:lpstr>
      <vt:lpstr>Century Gothic</vt:lpstr>
      <vt:lpstr>Courier New</vt:lpstr>
      <vt:lpstr>Wingdings</vt:lpstr>
      <vt:lpstr>Vapor Trail</vt:lpstr>
      <vt:lpstr>      BSE 2301 RECESS TERM TWO PRESENTATION </vt:lpstr>
      <vt:lpstr>Question one:</vt:lpstr>
      <vt:lpstr>The R Syntax</vt:lpstr>
      <vt:lpstr>The r constructs</vt:lpstr>
      <vt:lpstr>variables</vt:lpstr>
      <vt:lpstr>Variables Initialization </vt:lpstr>
      <vt:lpstr>Data Types In R</vt:lpstr>
      <vt:lpstr>Features Of RStudio</vt:lpstr>
      <vt:lpstr>Features Of RStudio…</vt:lpstr>
      <vt:lpstr>Features Of RStudio…</vt:lpstr>
      <vt:lpstr>Getting Help In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BSE 2301 RECESS TERM TWO PRESENTATION</dc:title>
  <dc:creator>Domo</dc:creator>
  <cp:lastModifiedBy>Domo</cp:lastModifiedBy>
  <cp:revision>31</cp:revision>
  <dcterms:created xsi:type="dcterms:W3CDTF">2018-05-24T14:43:16Z</dcterms:created>
  <dcterms:modified xsi:type="dcterms:W3CDTF">2018-05-28T00:15:09Z</dcterms:modified>
</cp:coreProperties>
</file>