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304" r:id="rId4"/>
    <p:sldId id="305" r:id="rId5"/>
    <p:sldId id="306" r:id="rId6"/>
    <p:sldId id="307" r:id="rId7"/>
    <p:sldId id="299" r:id="rId8"/>
    <p:sldId id="300" r:id="rId9"/>
    <p:sldId id="301" r:id="rId10"/>
    <p:sldId id="302" r:id="rId11"/>
    <p:sldId id="261" r:id="rId12"/>
    <p:sldId id="303" r:id="rId13"/>
    <p:sldId id="263" r:id="rId14"/>
    <p:sldId id="258" r:id="rId15"/>
    <p:sldId id="260" r:id="rId16"/>
    <p:sldId id="259" r:id="rId17"/>
    <p:sldId id="271" r:id="rId18"/>
    <p:sldId id="266" r:id="rId19"/>
    <p:sldId id="262" r:id="rId20"/>
    <p:sldId id="274" r:id="rId21"/>
    <p:sldId id="275" r:id="rId22"/>
    <p:sldId id="279" r:id="rId23"/>
    <p:sldId id="280" r:id="rId24"/>
    <p:sldId id="265" r:id="rId25"/>
    <p:sldId id="267" r:id="rId26"/>
    <p:sldId id="268" r:id="rId27"/>
    <p:sldId id="269" r:id="rId28"/>
    <p:sldId id="281" r:id="rId29"/>
    <p:sldId id="282" r:id="rId30"/>
    <p:sldId id="309" r:id="rId31"/>
    <p:sldId id="283"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16" r:id="rId45"/>
    <p:sldId id="284" r:id="rId46"/>
    <p:sldId id="313" r:id="rId47"/>
    <p:sldId id="315" r:id="rId48"/>
    <p:sldId id="264" r:id="rId49"/>
    <p:sldId id="31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6E3424-3151-4E57-B254-2E2E834DC769}">
          <p14:sldIdLst>
            <p14:sldId id="256"/>
            <p14:sldId id="257"/>
            <p14:sldId id="304"/>
            <p14:sldId id="305"/>
            <p14:sldId id="306"/>
            <p14:sldId id="307"/>
            <p14:sldId id="299"/>
            <p14:sldId id="300"/>
            <p14:sldId id="301"/>
            <p14:sldId id="302"/>
            <p14:sldId id="261"/>
            <p14:sldId id="303"/>
            <p14:sldId id="263"/>
            <p14:sldId id="258"/>
            <p14:sldId id="260"/>
            <p14:sldId id="259"/>
            <p14:sldId id="271"/>
            <p14:sldId id="266"/>
            <p14:sldId id="262"/>
            <p14:sldId id="274"/>
            <p14:sldId id="275"/>
            <p14:sldId id="279"/>
            <p14:sldId id="280"/>
            <p14:sldId id="265"/>
            <p14:sldId id="267"/>
            <p14:sldId id="268"/>
            <p14:sldId id="269"/>
            <p14:sldId id="281"/>
            <p14:sldId id="282"/>
            <p14:sldId id="309"/>
            <p14:sldId id="283"/>
            <p14:sldId id="286"/>
            <p14:sldId id="287"/>
            <p14:sldId id="288"/>
            <p14:sldId id="289"/>
            <p14:sldId id="290"/>
            <p14:sldId id="291"/>
            <p14:sldId id="292"/>
            <p14:sldId id="293"/>
            <p14:sldId id="294"/>
            <p14:sldId id="295"/>
            <p14:sldId id="296"/>
            <p14:sldId id="297"/>
            <p14:sldId id="316"/>
            <p14:sldId id="284"/>
            <p14:sldId id="313"/>
            <p14:sldId id="315"/>
            <p14:sldId id="264"/>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1FDD8-496B-ED3E-A345-F047D353751F}" v="130" dt="2023-12-06T18:15:2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4A0A-7DA5-4390-8EDA-F433B316AFC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4BCE35-87B5-4145-B33D-E343AA0A4CBE}">
      <dgm:prSet/>
      <dgm:spPr/>
      <dgm:t>
        <a:bodyPr/>
        <a:lstStyle/>
        <a:p>
          <a:pPr>
            <a:lnSpc>
              <a:spcPct val="100000"/>
            </a:lnSpc>
            <a:defRPr cap="all"/>
          </a:pPr>
          <a:r>
            <a:rPr lang="en-US"/>
            <a:t>Thanks For Listening</a:t>
          </a:r>
        </a:p>
      </dgm:t>
    </dgm:pt>
    <dgm:pt modelId="{8C49696D-0FB5-4BD9-A7B7-8398165A909D}" type="parTrans" cxnId="{81B256B9-AD5C-44DF-9328-89986072AA84}">
      <dgm:prSet/>
      <dgm:spPr/>
      <dgm:t>
        <a:bodyPr/>
        <a:lstStyle/>
        <a:p>
          <a:endParaRPr lang="en-US"/>
        </a:p>
      </dgm:t>
    </dgm:pt>
    <dgm:pt modelId="{05B6C726-EC5A-4097-A607-017FA38984CB}" type="sibTrans" cxnId="{81B256B9-AD5C-44DF-9328-89986072AA84}">
      <dgm:prSet/>
      <dgm:spPr/>
      <dgm:t>
        <a:bodyPr/>
        <a:lstStyle/>
        <a:p>
          <a:endParaRPr lang="en-US"/>
        </a:p>
      </dgm:t>
    </dgm:pt>
    <dgm:pt modelId="{46097F07-75A5-4C53-A216-3FFAC44C77E7}">
      <dgm:prSet/>
      <dgm:spPr/>
      <dgm:t>
        <a:bodyPr/>
        <a:lstStyle/>
        <a:p>
          <a:pPr>
            <a:lnSpc>
              <a:spcPct val="100000"/>
            </a:lnSpc>
            <a:defRPr cap="all"/>
          </a:pPr>
          <a:r>
            <a:rPr lang="en-US"/>
            <a:t>Any Questions?</a:t>
          </a:r>
        </a:p>
      </dgm:t>
    </dgm:pt>
    <dgm:pt modelId="{DCEB7663-6C8B-4C61-945D-E86290E03ED2}" type="parTrans" cxnId="{E1F38CA3-8AC9-4848-8677-276E1B856013}">
      <dgm:prSet/>
      <dgm:spPr/>
      <dgm:t>
        <a:bodyPr/>
        <a:lstStyle/>
        <a:p>
          <a:endParaRPr lang="en-US"/>
        </a:p>
      </dgm:t>
    </dgm:pt>
    <dgm:pt modelId="{8E4DBFEF-04AE-456B-BA36-B852F3F67FD7}" type="sibTrans" cxnId="{E1F38CA3-8AC9-4848-8677-276E1B856013}">
      <dgm:prSet/>
      <dgm:spPr/>
      <dgm:t>
        <a:bodyPr/>
        <a:lstStyle/>
        <a:p>
          <a:endParaRPr lang="en-US"/>
        </a:p>
      </dgm:t>
    </dgm:pt>
    <dgm:pt modelId="{C1E3C317-4F45-45FA-B697-EECEF5B8B974}" type="pres">
      <dgm:prSet presAssocID="{512F4A0A-7DA5-4390-8EDA-F433B316AFCB}" presName="root" presStyleCnt="0">
        <dgm:presLayoutVars>
          <dgm:dir/>
          <dgm:resizeHandles val="exact"/>
        </dgm:presLayoutVars>
      </dgm:prSet>
      <dgm:spPr/>
    </dgm:pt>
    <dgm:pt modelId="{838F7441-4600-479A-B234-04C0D76F9E72}" type="pres">
      <dgm:prSet presAssocID="{FF4BCE35-87B5-4145-B33D-E343AA0A4CBE}" presName="compNode" presStyleCnt="0"/>
      <dgm:spPr/>
    </dgm:pt>
    <dgm:pt modelId="{63143F33-A3D6-42AE-A289-D271BC04A30E}" type="pres">
      <dgm:prSet presAssocID="{FF4BCE35-87B5-4145-B33D-E343AA0A4CBE}" presName="iconBgRect" presStyleLbl="bgShp" presStyleIdx="0" presStyleCnt="2"/>
      <dgm:spPr>
        <a:solidFill>
          <a:srgbClr val="FFC000"/>
        </a:solidFill>
      </dgm:spPr>
    </dgm:pt>
    <dgm:pt modelId="{37BDCE86-041D-4598-BCA2-D4BABFB65A3C}" type="pres">
      <dgm:prSet presAssocID="{FF4BCE35-87B5-4145-B33D-E343AA0A4C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F77BCF54-40C3-4B3D-9757-EC686374FC0C}" type="pres">
      <dgm:prSet presAssocID="{FF4BCE35-87B5-4145-B33D-E343AA0A4CBE}" presName="spaceRect" presStyleCnt="0"/>
      <dgm:spPr/>
    </dgm:pt>
    <dgm:pt modelId="{93AD0428-9FE7-4E94-B6FA-13A020292819}" type="pres">
      <dgm:prSet presAssocID="{FF4BCE35-87B5-4145-B33D-E343AA0A4CBE}" presName="textRect" presStyleLbl="revTx" presStyleIdx="0" presStyleCnt="2">
        <dgm:presLayoutVars>
          <dgm:chMax val="1"/>
          <dgm:chPref val="1"/>
        </dgm:presLayoutVars>
      </dgm:prSet>
      <dgm:spPr/>
    </dgm:pt>
    <dgm:pt modelId="{C6CB6010-8E85-48DC-8A50-A2417805270E}" type="pres">
      <dgm:prSet presAssocID="{05B6C726-EC5A-4097-A607-017FA38984CB}" presName="sibTrans" presStyleCnt="0"/>
      <dgm:spPr/>
    </dgm:pt>
    <dgm:pt modelId="{1302484A-BC8B-4D3A-9748-1DA08B7B6973}" type="pres">
      <dgm:prSet presAssocID="{46097F07-75A5-4C53-A216-3FFAC44C77E7}" presName="compNode" presStyleCnt="0"/>
      <dgm:spPr/>
    </dgm:pt>
    <dgm:pt modelId="{719A3459-7D11-4BF7-8CA8-887010EA9431}" type="pres">
      <dgm:prSet presAssocID="{46097F07-75A5-4C53-A216-3FFAC44C77E7}" presName="iconBgRect" presStyleLbl="bgShp" presStyleIdx="1" presStyleCnt="2" custLinFactNeighborY="271"/>
      <dgm:spPr>
        <a:solidFill>
          <a:srgbClr val="FFC000"/>
        </a:solidFill>
      </dgm:spPr>
    </dgm:pt>
    <dgm:pt modelId="{81CC3D4C-9EE8-42AD-8FC2-F77CFBC08BA8}" type="pres">
      <dgm:prSet presAssocID="{46097F07-75A5-4C53-A216-3FFAC44C77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362F6FCC-E1F4-44AB-A10C-7E04F7C39C1D}" type="pres">
      <dgm:prSet presAssocID="{46097F07-75A5-4C53-A216-3FFAC44C77E7}" presName="spaceRect" presStyleCnt="0"/>
      <dgm:spPr/>
    </dgm:pt>
    <dgm:pt modelId="{F4096719-5191-4C20-94A6-FD59AD7B183A}" type="pres">
      <dgm:prSet presAssocID="{46097F07-75A5-4C53-A216-3FFAC44C77E7}" presName="textRect" presStyleLbl="revTx" presStyleIdx="1" presStyleCnt="2">
        <dgm:presLayoutVars>
          <dgm:chMax val="1"/>
          <dgm:chPref val="1"/>
        </dgm:presLayoutVars>
      </dgm:prSet>
      <dgm:spPr/>
    </dgm:pt>
  </dgm:ptLst>
  <dgm:cxnLst>
    <dgm:cxn modelId="{E57AAD7A-823D-49F1-B6C0-30A4EF8C1067}" type="presOf" srcId="{FF4BCE35-87B5-4145-B33D-E343AA0A4CBE}" destId="{93AD0428-9FE7-4E94-B6FA-13A020292819}" srcOrd="0" destOrd="0" presId="urn:microsoft.com/office/officeart/2018/5/layout/IconCircleLabelList"/>
    <dgm:cxn modelId="{E1F38CA3-8AC9-4848-8677-276E1B856013}" srcId="{512F4A0A-7DA5-4390-8EDA-F433B316AFCB}" destId="{46097F07-75A5-4C53-A216-3FFAC44C77E7}" srcOrd="1" destOrd="0" parTransId="{DCEB7663-6C8B-4C61-945D-E86290E03ED2}" sibTransId="{8E4DBFEF-04AE-456B-BA36-B852F3F67FD7}"/>
    <dgm:cxn modelId="{368D96B3-7916-46C0-A24B-21E08437AED2}" type="presOf" srcId="{512F4A0A-7DA5-4390-8EDA-F433B316AFCB}" destId="{C1E3C317-4F45-45FA-B697-EECEF5B8B974}" srcOrd="0" destOrd="0" presId="urn:microsoft.com/office/officeart/2018/5/layout/IconCircleLabelList"/>
    <dgm:cxn modelId="{81B256B9-AD5C-44DF-9328-89986072AA84}" srcId="{512F4A0A-7DA5-4390-8EDA-F433B316AFCB}" destId="{FF4BCE35-87B5-4145-B33D-E343AA0A4CBE}" srcOrd="0" destOrd="0" parTransId="{8C49696D-0FB5-4BD9-A7B7-8398165A909D}" sibTransId="{05B6C726-EC5A-4097-A607-017FA38984CB}"/>
    <dgm:cxn modelId="{BA0148BB-D15E-4F76-9EE5-155006E4BA54}" type="presOf" srcId="{46097F07-75A5-4C53-A216-3FFAC44C77E7}" destId="{F4096719-5191-4C20-94A6-FD59AD7B183A}" srcOrd="0" destOrd="0" presId="urn:microsoft.com/office/officeart/2018/5/layout/IconCircleLabelList"/>
    <dgm:cxn modelId="{61967949-B2EF-4A59-8769-A2E21EDAF3B4}" type="presParOf" srcId="{C1E3C317-4F45-45FA-B697-EECEF5B8B974}" destId="{838F7441-4600-479A-B234-04C0D76F9E72}" srcOrd="0" destOrd="0" presId="urn:microsoft.com/office/officeart/2018/5/layout/IconCircleLabelList"/>
    <dgm:cxn modelId="{7E4BB51B-6B59-463D-8873-139E49E786A6}" type="presParOf" srcId="{838F7441-4600-479A-B234-04C0D76F9E72}" destId="{63143F33-A3D6-42AE-A289-D271BC04A30E}" srcOrd="0" destOrd="0" presId="urn:microsoft.com/office/officeart/2018/5/layout/IconCircleLabelList"/>
    <dgm:cxn modelId="{A0667765-3878-4862-AC93-DA08F5A2A9E4}" type="presParOf" srcId="{838F7441-4600-479A-B234-04C0D76F9E72}" destId="{37BDCE86-041D-4598-BCA2-D4BABFB65A3C}" srcOrd="1" destOrd="0" presId="urn:microsoft.com/office/officeart/2018/5/layout/IconCircleLabelList"/>
    <dgm:cxn modelId="{FF98036A-9022-42E6-AE3C-3582D97466E5}" type="presParOf" srcId="{838F7441-4600-479A-B234-04C0D76F9E72}" destId="{F77BCF54-40C3-4B3D-9757-EC686374FC0C}" srcOrd="2" destOrd="0" presId="urn:microsoft.com/office/officeart/2018/5/layout/IconCircleLabelList"/>
    <dgm:cxn modelId="{177F7063-64FD-4BF4-AFEC-517F26D9958A}" type="presParOf" srcId="{838F7441-4600-479A-B234-04C0D76F9E72}" destId="{93AD0428-9FE7-4E94-B6FA-13A020292819}" srcOrd="3" destOrd="0" presId="urn:microsoft.com/office/officeart/2018/5/layout/IconCircleLabelList"/>
    <dgm:cxn modelId="{16E3A179-F0E9-416D-B032-A642B8ACE717}" type="presParOf" srcId="{C1E3C317-4F45-45FA-B697-EECEF5B8B974}" destId="{C6CB6010-8E85-48DC-8A50-A2417805270E}" srcOrd="1" destOrd="0" presId="urn:microsoft.com/office/officeart/2018/5/layout/IconCircleLabelList"/>
    <dgm:cxn modelId="{A5E2538A-2E68-445E-834D-562C018CBE55}" type="presParOf" srcId="{C1E3C317-4F45-45FA-B697-EECEF5B8B974}" destId="{1302484A-BC8B-4D3A-9748-1DA08B7B6973}" srcOrd="2" destOrd="0" presId="urn:microsoft.com/office/officeart/2018/5/layout/IconCircleLabelList"/>
    <dgm:cxn modelId="{4E9BBF58-277D-4F8A-9DBE-46D9F687CE5B}" type="presParOf" srcId="{1302484A-BC8B-4D3A-9748-1DA08B7B6973}" destId="{719A3459-7D11-4BF7-8CA8-887010EA9431}" srcOrd="0" destOrd="0" presId="urn:microsoft.com/office/officeart/2018/5/layout/IconCircleLabelList"/>
    <dgm:cxn modelId="{20AE693A-1A7B-4CFA-82D3-878C26694EDE}" type="presParOf" srcId="{1302484A-BC8B-4D3A-9748-1DA08B7B6973}" destId="{81CC3D4C-9EE8-42AD-8FC2-F77CFBC08BA8}" srcOrd="1" destOrd="0" presId="urn:microsoft.com/office/officeart/2018/5/layout/IconCircleLabelList"/>
    <dgm:cxn modelId="{1A023781-3C72-4B35-8579-E0C20301955E}" type="presParOf" srcId="{1302484A-BC8B-4D3A-9748-1DA08B7B6973}" destId="{362F6FCC-E1F4-44AB-A10C-7E04F7C39C1D}" srcOrd="2" destOrd="0" presId="urn:microsoft.com/office/officeart/2018/5/layout/IconCircleLabelList"/>
    <dgm:cxn modelId="{64D08EFA-1DC1-485B-A194-39D8B45511AD}" type="presParOf" srcId="{1302484A-BC8B-4D3A-9748-1DA08B7B6973}" destId="{F4096719-5191-4C20-94A6-FD59AD7B183A}"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43F33-A3D6-42AE-A289-D271BC04A30E}">
      <dsp:nvSpPr>
        <dsp:cNvPr id="0" name=""/>
        <dsp:cNvSpPr/>
      </dsp:nvSpPr>
      <dsp:spPr>
        <a:xfrm>
          <a:off x="2005757" y="5330"/>
          <a:ext cx="1852875" cy="1852875"/>
        </a:xfrm>
        <a:prstGeom prst="ellipse">
          <a:avLst/>
        </a:prstGeom>
        <a:solidFill>
          <a:srgbClr val="FFC000"/>
        </a:solidFill>
        <a:ln>
          <a:noFill/>
        </a:ln>
        <a:effectLst/>
      </dsp:spPr>
      <dsp:style>
        <a:lnRef idx="0">
          <a:scrgbClr r="0" g="0" b="0"/>
        </a:lnRef>
        <a:fillRef idx="1">
          <a:scrgbClr r="0" g="0" b="0"/>
        </a:fillRef>
        <a:effectRef idx="0">
          <a:scrgbClr r="0" g="0" b="0"/>
        </a:effectRef>
        <a:fontRef idx="minor"/>
      </dsp:style>
    </dsp:sp>
    <dsp:sp modelId="{37BDCE86-041D-4598-BCA2-D4BABFB65A3C}">
      <dsp:nvSpPr>
        <dsp:cNvPr id="0" name=""/>
        <dsp:cNvSpPr/>
      </dsp:nvSpPr>
      <dsp:spPr>
        <a:xfrm>
          <a:off x="2400632" y="400205"/>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AD0428-9FE7-4E94-B6FA-13A020292819}">
      <dsp:nvSpPr>
        <dsp:cNvPr id="0" name=""/>
        <dsp:cNvSpPr/>
      </dsp:nvSpPr>
      <dsp:spPr>
        <a:xfrm>
          <a:off x="1413445" y="243533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Thanks For Listening</a:t>
          </a:r>
        </a:p>
      </dsp:txBody>
      <dsp:txXfrm>
        <a:off x="1413445" y="2435330"/>
        <a:ext cx="3037500" cy="720000"/>
      </dsp:txXfrm>
    </dsp:sp>
    <dsp:sp modelId="{719A3459-7D11-4BF7-8CA8-887010EA9431}">
      <dsp:nvSpPr>
        <dsp:cNvPr id="0" name=""/>
        <dsp:cNvSpPr/>
      </dsp:nvSpPr>
      <dsp:spPr>
        <a:xfrm>
          <a:off x="5574820" y="10351"/>
          <a:ext cx="1852875" cy="1852875"/>
        </a:xfrm>
        <a:prstGeom prst="ellipse">
          <a:avLst/>
        </a:prstGeom>
        <a:solidFill>
          <a:srgbClr val="FFC000"/>
        </a:solidFill>
        <a:ln>
          <a:noFill/>
        </a:ln>
        <a:effectLst/>
      </dsp:spPr>
      <dsp:style>
        <a:lnRef idx="0">
          <a:scrgbClr r="0" g="0" b="0"/>
        </a:lnRef>
        <a:fillRef idx="1">
          <a:scrgbClr r="0" g="0" b="0"/>
        </a:fillRef>
        <a:effectRef idx="0">
          <a:scrgbClr r="0" g="0" b="0"/>
        </a:effectRef>
        <a:fontRef idx="minor"/>
      </dsp:style>
    </dsp:sp>
    <dsp:sp modelId="{81CC3D4C-9EE8-42AD-8FC2-F77CFBC08BA8}">
      <dsp:nvSpPr>
        <dsp:cNvPr id="0" name=""/>
        <dsp:cNvSpPr/>
      </dsp:nvSpPr>
      <dsp:spPr>
        <a:xfrm>
          <a:off x="5969695" y="400205"/>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096719-5191-4C20-94A6-FD59AD7B183A}">
      <dsp:nvSpPr>
        <dsp:cNvPr id="0" name=""/>
        <dsp:cNvSpPr/>
      </dsp:nvSpPr>
      <dsp:spPr>
        <a:xfrm>
          <a:off x="4982507" y="2435330"/>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Any Questions?</a:t>
          </a:r>
        </a:p>
      </dsp:txBody>
      <dsp:txXfrm>
        <a:off x="4982507" y="2435330"/>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5F1D6-49D5-4595-9FAE-90096CA0CAC1}"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C2EAD-CA9E-4477-A135-BD0E69AE3BA3}" type="slidenum">
              <a:rPr lang="en-US" smtClean="0"/>
              <a:t>‹#›</a:t>
            </a:fld>
            <a:endParaRPr lang="en-US"/>
          </a:p>
        </p:txBody>
      </p:sp>
    </p:spTree>
    <p:extLst>
      <p:ext uri="{BB962C8B-B14F-4D97-AF65-F5344CB8AC3E}">
        <p14:creationId xmlns:p14="http://schemas.microsoft.com/office/powerpoint/2010/main" val="3335460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0C2EAD-CA9E-4477-A135-BD0E69AE3BA3}" type="slidenum">
              <a:rPr lang="en-US" smtClean="0"/>
              <a:t>2</a:t>
            </a:fld>
            <a:endParaRPr lang="en-US"/>
          </a:p>
        </p:txBody>
      </p:sp>
    </p:spTree>
    <p:extLst>
      <p:ext uri="{BB962C8B-B14F-4D97-AF65-F5344CB8AC3E}">
        <p14:creationId xmlns:p14="http://schemas.microsoft.com/office/powerpoint/2010/main" val="3782125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591430-CF0C-4E6D-B8F4-3BA682C5192D}"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416480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154744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425096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B546C66-CD63-4D47-A476-307BE3FC4DC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340951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1475025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591430-CF0C-4E6D-B8F4-3BA682C5192D}"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3336654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591430-CF0C-4E6D-B8F4-3BA682C5192D}"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219892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591430-CF0C-4E6D-B8F4-3BA682C5192D}"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4247829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1F591430-CF0C-4E6D-B8F4-3BA682C5192D}" type="datetimeFigureOut">
              <a:rPr lang="en-US" smtClean="0"/>
              <a:t>8/8/2024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B546C66-CD63-4D47-A476-307BE3FC4DC1}" type="slidenum">
              <a:rPr lang="en-US" smtClean="0"/>
              <a:t>‹#›</a:t>
            </a:fld>
            <a:endParaRPr lang="en-US"/>
          </a:p>
        </p:txBody>
      </p:sp>
    </p:spTree>
    <p:extLst>
      <p:ext uri="{BB962C8B-B14F-4D97-AF65-F5344CB8AC3E}">
        <p14:creationId xmlns:p14="http://schemas.microsoft.com/office/powerpoint/2010/main" val="152694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591430-CF0C-4E6D-B8F4-3BA682C5192D}"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409356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91430-CF0C-4E6D-B8F4-3BA682C5192D}"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130070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218479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591430-CF0C-4E6D-B8F4-3BA682C5192D}"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292524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591430-CF0C-4E6D-B8F4-3BA682C5192D}"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88355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F591430-CF0C-4E6D-B8F4-3BA682C5192D}"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143278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140411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91430-CF0C-4E6D-B8F4-3BA682C5192D}"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46C66-CD63-4D47-A476-307BE3FC4DC1}" type="slidenum">
              <a:rPr lang="en-US" smtClean="0"/>
              <a:t>‹#›</a:t>
            </a:fld>
            <a:endParaRPr lang="en-US"/>
          </a:p>
        </p:txBody>
      </p:sp>
    </p:spTree>
    <p:extLst>
      <p:ext uri="{BB962C8B-B14F-4D97-AF65-F5344CB8AC3E}">
        <p14:creationId xmlns:p14="http://schemas.microsoft.com/office/powerpoint/2010/main" val="400567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591430-CF0C-4E6D-B8F4-3BA682C5192D}" type="datetimeFigureOut">
              <a:rPr lang="en-US" smtClean="0"/>
              <a:t>8/8/2024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B546C66-CD63-4D47-A476-307BE3FC4DC1}" type="slidenum">
              <a:rPr lang="en-US" smtClean="0"/>
              <a:t>‹#›</a:t>
            </a:fld>
            <a:endParaRPr lang="en-US"/>
          </a:p>
        </p:txBody>
      </p:sp>
    </p:spTree>
    <p:extLst>
      <p:ext uri="{BB962C8B-B14F-4D97-AF65-F5344CB8AC3E}">
        <p14:creationId xmlns:p14="http://schemas.microsoft.com/office/powerpoint/2010/main" val="1214226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john.doe@example.co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5" name="Picture 4" descr="Western food arranged on table">
            <a:extLst>
              <a:ext uri="{FF2B5EF4-FFF2-40B4-BE49-F238E27FC236}">
                <a16:creationId xmlns:a16="http://schemas.microsoft.com/office/drawing/2014/main" id="{D3EC6F80-1627-F900-4955-DC27158402A2}"/>
              </a:ext>
            </a:extLst>
          </p:cNvPr>
          <p:cNvPicPr>
            <a:picLocks noChangeAspect="1"/>
          </p:cNvPicPr>
          <p:nvPr/>
        </p:nvPicPr>
        <p:blipFill rotWithShape="1">
          <a:blip r:embed="rId2"/>
          <a:srcRect l="20337" r="20336" b="-1"/>
          <a:stretch/>
        </p:blipFill>
        <p:spPr>
          <a:xfrm>
            <a:off x="6405851" y="10"/>
            <a:ext cx="5782972" cy="6857990"/>
          </a:xfrm>
          <a:prstGeom prst="rect">
            <a:avLst/>
          </a:prstGeom>
          <a:ln>
            <a:noFill/>
          </a:ln>
          <a:effectLst/>
        </p:spPr>
      </p:pic>
      <p:pic>
        <p:nvPicPr>
          <p:cNvPr id="40" name="Picture 39">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42" name="Rectangle 41">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089CE53-330C-7D4F-61E8-C8EF587124AE}"/>
              </a:ext>
            </a:extLst>
          </p:cNvPr>
          <p:cNvSpPr>
            <a:spLocks noGrp="1"/>
          </p:cNvSpPr>
          <p:nvPr>
            <p:ph type="ctrTitle"/>
          </p:nvPr>
        </p:nvSpPr>
        <p:spPr>
          <a:xfrm>
            <a:off x="680322" y="2403231"/>
            <a:ext cx="5192940" cy="2133600"/>
          </a:xfrm>
        </p:spPr>
        <p:txBody>
          <a:bodyPr>
            <a:normAutofit/>
          </a:bodyPr>
          <a:lstStyle/>
          <a:p>
            <a:r>
              <a:rPr lang="en-US">
                <a:latin typeface="Calibri"/>
                <a:cs typeface="Times New Roman"/>
              </a:rPr>
              <a:t>Brockport Eats (B.P. Eats)</a:t>
            </a:r>
          </a:p>
        </p:txBody>
      </p:sp>
      <p:sp>
        <p:nvSpPr>
          <p:cNvPr id="3" name="Subtitle 2">
            <a:extLst>
              <a:ext uri="{FF2B5EF4-FFF2-40B4-BE49-F238E27FC236}">
                <a16:creationId xmlns:a16="http://schemas.microsoft.com/office/drawing/2014/main" id="{919507B8-932E-2AB7-123E-005538D73B68}"/>
              </a:ext>
            </a:extLst>
          </p:cNvPr>
          <p:cNvSpPr>
            <a:spLocks noGrp="1"/>
          </p:cNvSpPr>
          <p:nvPr>
            <p:ph type="subTitle" idx="1"/>
          </p:nvPr>
        </p:nvSpPr>
        <p:spPr>
          <a:xfrm>
            <a:off x="680323" y="4831173"/>
            <a:ext cx="5192940" cy="1117687"/>
          </a:xfrm>
        </p:spPr>
        <p:txBody>
          <a:bodyPr vert="horz" lIns="91440" tIns="45720" rIns="91440" bIns="45720" rtlCol="0" anchor="t">
            <a:normAutofit/>
          </a:bodyPr>
          <a:lstStyle/>
          <a:p>
            <a:r>
              <a:rPr lang="en-US" sz="1700">
                <a:latin typeface="Calibri"/>
                <a:cs typeface="Times New Roman"/>
              </a:rPr>
              <a:t>By Yusuf Unsal</a:t>
            </a:r>
          </a:p>
          <a:p>
            <a:r>
              <a:rPr lang="en-US" sz="1700" err="1">
                <a:latin typeface="Calibri"/>
                <a:cs typeface="Times New Roman"/>
              </a:rPr>
              <a:t>Aschby</a:t>
            </a:r>
            <a:r>
              <a:rPr lang="en-US" sz="1700">
                <a:latin typeface="Calibri"/>
                <a:cs typeface="Times New Roman"/>
              </a:rPr>
              <a:t> </a:t>
            </a:r>
            <a:r>
              <a:rPr lang="en-US" sz="1700" err="1">
                <a:latin typeface="Calibri"/>
                <a:cs typeface="Times New Roman"/>
              </a:rPr>
              <a:t>Gurpersaud</a:t>
            </a:r>
            <a:endParaRPr lang="en-US" sz="1700">
              <a:latin typeface="Calibri"/>
              <a:cs typeface="Times New Roman"/>
            </a:endParaRPr>
          </a:p>
          <a:p>
            <a:r>
              <a:rPr lang="en-US" sz="1700">
                <a:latin typeface="Calibri"/>
                <a:cs typeface="Times New Roman"/>
              </a:rPr>
              <a:t>Dominic Adu Agyei</a:t>
            </a:r>
          </a:p>
        </p:txBody>
      </p:sp>
    </p:spTree>
    <p:extLst>
      <p:ext uri="{BB962C8B-B14F-4D97-AF65-F5344CB8AC3E}">
        <p14:creationId xmlns:p14="http://schemas.microsoft.com/office/powerpoint/2010/main" val="348578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Feasibility Assessment</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a:xfrm>
            <a:off x="680321" y="2067633"/>
            <a:ext cx="9613861" cy="4208916"/>
          </a:xfrm>
        </p:spPr>
        <p:txBody>
          <a:bodyPr vert="horz" lIns="91440" tIns="45720" rIns="91440" bIns="45720" rtlCol="0" anchor="t">
            <a:noAutofit/>
          </a:bodyPr>
          <a:lstStyle/>
          <a:p>
            <a:pPr marL="0" indent="0">
              <a:buNone/>
            </a:pPr>
            <a:r>
              <a:rPr lang="en-US" sz="1600">
                <a:latin typeface="Times New Roman"/>
                <a:cs typeface="Times New Roman"/>
              </a:rPr>
              <a:t>      </a:t>
            </a:r>
            <a:r>
              <a:rPr lang="en-US" sz="1700">
                <a:latin typeface="Calibri" panose="020F0502020204030204" pitchFamily="34" charset="0"/>
                <a:ea typeface="Calibri" panose="020F0502020204030204" pitchFamily="34" charset="0"/>
                <a:cs typeface="Calibri" panose="020F0502020204030204" pitchFamily="34" charset="0"/>
              </a:rPr>
              <a:t>    A) Economic:</a:t>
            </a:r>
          </a:p>
          <a:p>
            <a:pPr marL="628650" lvl="1" indent="-171450">
              <a:buFont typeface="Calibri" panose="020B0604020202020204" pitchFamily="34" charset="0"/>
              <a:buChar char="-"/>
            </a:pPr>
            <a:r>
              <a:rPr lang="en-US" sz="1700" b="1">
                <a:latin typeface="Calibri"/>
                <a:ea typeface="Calibri" panose="020F0502020204030204" pitchFamily="34" charset="0"/>
                <a:cs typeface="Calibri"/>
              </a:rPr>
              <a:t>Cost Estimation</a:t>
            </a:r>
            <a:r>
              <a:rPr lang="en-US" sz="1700">
                <a:latin typeface="Calibri"/>
                <a:ea typeface="Calibri" panose="020F0502020204030204" pitchFamily="34" charset="0"/>
                <a:cs typeface="Calibri"/>
              </a:rPr>
              <a:t>: The development costs, including software development($12,000), design($5,000), testing, server infrastructure, marketing($500), and ongoing maintenance($500).</a:t>
            </a:r>
          </a:p>
          <a:p>
            <a:pPr marL="628650" lvl="1" indent="-171450">
              <a:buFont typeface="Calibri" panose="020B0604020202020204" pitchFamily="34" charset="0"/>
              <a:buChar char="-"/>
            </a:pPr>
            <a:r>
              <a:rPr lang="en-US" sz="1700" b="1">
                <a:latin typeface="Calibri"/>
                <a:ea typeface="Calibri" panose="020F0502020204030204" pitchFamily="34" charset="0"/>
                <a:cs typeface="Calibri"/>
              </a:rPr>
              <a:t>Revenue Projection</a:t>
            </a:r>
            <a:r>
              <a:rPr lang="en-US" sz="1700">
                <a:latin typeface="Calibri"/>
                <a:ea typeface="Calibri" panose="020F0502020204030204" pitchFamily="34" charset="0"/>
                <a:cs typeface="Calibri"/>
              </a:rPr>
              <a:t>: Potential revenue streams, such as delivery fees($1,000), commission from restaurants(5%- 15%), and advertising($250).</a:t>
            </a:r>
          </a:p>
          <a:p>
            <a:pPr marL="628650" lvl="1" indent="-171450">
              <a:buFont typeface="Calibri" panose="020B0604020202020204" pitchFamily="34" charset="0"/>
              <a:buChar char="-"/>
            </a:pPr>
            <a:r>
              <a:rPr lang="en-US" sz="1700" b="1">
                <a:latin typeface="Calibri"/>
                <a:ea typeface="Calibri" panose="020F0502020204030204" pitchFamily="34" charset="0"/>
                <a:cs typeface="Calibri"/>
              </a:rPr>
              <a:t>Return on Investment (ROI)</a:t>
            </a:r>
            <a:r>
              <a:rPr lang="en-US" sz="1700">
                <a:latin typeface="Calibri"/>
                <a:ea typeface="Calibri" panose="020F0502020204030204" pitchFamily="34" charset="0"/>
                <a:cs typeface="Calibri"/>
              </a:rPr>
              <a:t>: The expected ROI by comparing development costs to projected revenues over time. (ROI = [($25,000 - $6,000) / $17,500] * 100 = 108.6%)</a:t>
            </a:r>
          </a:p>
          <a:p>
            <a:pPr marL="457200" lvl="1" indent="0">
              <a:buNone/>
            </a:pPr>
            <a:endParaRPr lang="en-US" sz="17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17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09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Feasibility Assessment</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a:xfrm>
            <a:off x="680321" y="2153993"/>
            <a:ext cx="9613861" cy="4442596"/>
          </a:xfrm>
        </p:spPr>
        <p:txBody>
          <a:bodyPr vert="horz" lIns="91440" tIns="45720" rIns="91440" bIns="45720" rtlCol="0" anchor="t">
            <a:noAutofit/>
          </a:bodyPr>
          <a:lstStyle/>
          <a:p>
            <a:pPr marL="0" indent="0">
              <a:buNone/>
            </a:pPr>
            <a:r>
              <a:rPr lang="en-US" sz="1600">
                <a:latin typeface="Times New Roman"/>
                <a:cs typeface="Times New Roman"/>
              </a:rPr>
              <a:t>    </a:t>
            </a:r>
            <a:r>
              <a:rPr lang="en-US" sz="1600">
                <a:latin typeface="Calibri"/>
                <a:ea typeface="Calibri" panose="020F0502020204030204" pitchFamily="34" charset="0"/>
                <a:cs typeface="Calibri"/>
              </a:rPr>
              <a:t>      C) Operational-Business Feasibility:</a:t>
            </a:r>
          </a:p>
          <a:p>
            <a:pPr lvl="1">
              <a:buFont typeface="Calibri" panose="020B0604020202020204" pitchFamily="34" charset="0"/>
              <a:buChar char="-"/>
            </a:pPr>
            <a:r>
              <a:rPr lang="en-US" sz="1600" b="1">
                <a:latin typeface="Calibri"/>
                <a:ea typeface="Calibri" panose="020F0502020204030204" pitchFamily="34" charset="0"/>
                <a:cs typeface="Calibri"/>
              </a:rPr>
              <a:t>Business Model</a:t>
            </a:r>
            <a:r>
              <a:rPr lang="en-US" sz="1600">
                <a:latin typeface="Calibri"/>
                <a:ea typeface="Calibri" panose="020F0502020204030204" pitchFamily="34" charset="0"/>
                <a:cs typeface="Calibri"/>
              </a:rPr>
              <a:t>: The food delivery app operates on a commission-based, platform-as-a-service (PaaS) model, connecting college students, faculty, and local residents with a wide selection of restaurants and eateries in the vicinity of SUNY Brockport.</a:t>
            </a:r>
          </a:p>
          <a:p>
            <a:pPr lvl="1">
              <a:buFont typeface="Calibri" panose="020B0604020202020204" pitchFamily="34" charset="0"/>
              <a:buChar char="-"/>
            </a:pPr>
            <a:r>
              <a:rPr lang="en-US" sz="1600" b="1">
                <a:latin typeface="Calibri"/>
                <a:ea typeface="Calibri" panose="020F0502020204030204" pitchFamily="34" charset="0"/>
                <a:cs typeface="Calibri"/>
              </a:rPr>
              <a:t>Marketing and User Acquisition</a:t>
            </a:r>
            <a:r>
              <a:rPr lang="en-US" sz="1600">
                <a:latin typeface="Calibri"/>
                <a:ea typeface="Calibri" panose="020F0502020204030204" pitchFamily="34" charset="0"/>
                <a:cs typeface="Calibri"/>
              </a:rPr>
              <a:t>: Target audience, branding, social media marketing, college partnerships, referral program, and influencer marketing.</a:t>
            </a:r>
          </a:p>
          <a:p>
            <a:pPr marL="457200" lvl="1" indent="0">
              <a:buNone/>
            </a:pPr>
            <a:endParaRPr lang="en-US"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728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a:t>Feasibility Assessment</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a:xfrm>
            <a:off x="680321" y="2336873"/>
            <a:ext cx="9613861" cy="4325184"/>
          </a:xfrm>
        </p:spPr>
        <p:txBody>
          <a:bodyPr vert="horz" lIns="91440" tIns="45720" rIns="91440" bIns="45720" rtlCol="0" anchor="t">
            <a:normAutofit/>
          </a:bodyPr>
          <a:lstStyle/>
          <a:p>
            <a:pPr marL="0" indent="0">
              <a:buNone/>
            </a:pPr>
            <a:r>
              <a:rPr lang="en-US" sz="1900">
                <a:latin typeface="Times New Roman"/>
                <a:cs typeface="Times New Roman"/>
              </a:rPr>
              <a:t>   </a:t>
            </a:r>
            <a:r>
              <a:rPr lang="en-US" sz="1900">
                <a:latin typeface="Calibri"/>
                <a:ea typeface="Calibri" panose="020F0502020204030204" pitchFamily="34" charset="0"/>
                <a:cs typeface="Calibri"/>
              </a:rPr>
              <a:t>F) Schedule-Timeline Feasibility:</a:t>
            </a:r>
            <a:endParaRPr lang="en-US" sz="1900">
              <a:latin typeface="Calibri"/>
              <a:ea typeface="Calibri" panose="020F0502020204030204" pitchFamily="34" charset="0"/>
              <a:cs typeface="Calibri" panose="020F0502020204030204" pitchFamily="34" charset="0"/>
            </a:endParaRPr>
          </a:p>
          <a:p>
            <a:pPr marL="628650" lvl="1" indent="-171450">
              <a:buFont typeface="Calibri" panose="020B0604020202020204" pitchFamily="34" charset="0"/>
              <a:buChar char="-"/>
            </a:pPr>
            <a:r>
              <a:rPr lang="en-US" sz="1900" b="1">
                <a:latin typeface="Calibri"/>
                <a:ea typeface="Calibri" panose="020F0502020204030204" pitchFamily="34" charset="0"/>
                <a:cs typeface="Calibri"/>
              </a:rPr>
              <a:t>Member Roles:</a:t>
            </a:r>
          </a:p>
          <a:p>
            <a:pPr lvl="2">
              <a:buFont typeface="Calibri" panose="020B0604020202020204" pitchFamily="34" charset="0"/>
              <a:buChar char="-"/>
            </a:pPr>
            <a:r>
              <a:rPr lang="en-US" sz="1900">
                <a:latin typeface="Calibri"/>
                <a:ea typeface="Calibri" panose="020F0502020204030204" pitchFamily="34" charset="0"/>
                <a:cs typeface="Calibri"/>
              </a:rPr>
              <a:t>Yusuf – Business Analyst </a:t>
            </a:r>
            <a:endParaRPr lang="en-US" sz="1900">
              <a:latin typeface="Calibri"/>
              <a:ea typeface="Calibri" panose="020F0502020204030204" pitchFamily="34" charset="0"/>
              <a:cs typeface="Calibri" panose="020F0502020204030204" pitchFamily="34" charset="0"/>
            </a:endParaRPr>
          </a:p>
          <a:p>
            <a:pPr lvl="2">
              <a:buFont typeface="Calibri" panose="020B0604020202020204" pitchFamily="34" charset="0"/>
              <a:buChar char="-"/>
            </a:pPr>
            <a:r>
              <a:rPr lang="en-US" sz="1900" err="1">
                <a:latin typeface="Calibri"/>
                <a:ea typeface="Calibri" panose="020F0502020204030204" pitchFamily="34" charset="0"/>
                <a:cs typeface="Calibri"/>
              </a:rPr>
              <a:t>Aschby</a:t>
            </a:r>
            <a:r>
              <a:rPr lang="en-US" sz="1900">
                <a:latin typeface="Calibri"/>
                <a:ea typeface="Calibri" panose="020F0502020204030204" pitchFamily="34" charset="0"/>
                <a:cs typeface="Calibri"/>
              </a:rPr>
              <a:t> – Analyst</a:t>
            </a:r>
            <a:endParaRPr lang="en-US" sz="1900">
              <a:latin typeface="Calibri"/>
              <a:ea typeface="Calibri" panose="020F0502020204030204" pitchFamily="34" charset="0"/>
              <a:cs typeface="Calibri" panose="020F0502020204030204" pitchFamily="34" charset="0"/>
            </a:endParaRPr>
          </a:p>
          <a:p>
            <a:pPr lvl="2">
              <a:buFont typeface="Calibri" panose="020B0604020202020204" pitchFamily="34" charset="0"/>
              <a:buChar char="-"/>
            </a:pPr>
            <a:r>
              <a:rPr lang="en-US" sz="1900">
                <a:latin typeface="Calibri"/>
                <a:ea typeface="Calibri" panose="020F0502020204030204" pitchFamily="34" charset="0"/>
                <a:cs typeface="Calibri"/>
              </a:rPr>
              <a:t>Dominic – Code/Development </a:t>
            </a:r>
            <a:endParaRPr lang="en-US" sz="1900">
              <a:latin typeface="Calibri"/>
              <a:ea typeface="Calibri" panose="020F0502020204030204" pitchFamily="34" charset="0"/>
              <a:cs typeface="Calibri" panose="020F0502020204030204" pitchFamily="34" charset="0"/>
            </a:endParaRPr>
          </a:p>
          <a:p>
            <a:pPr lvl="1">
              <a:buFont typeface="Calibri" panose="020B0604020202020204" pitchFamily="34" charset="0"/>
              <a:buChar char="-"/>
            </a:pPr>
            <a:r>
              <a:rPr lang="en-US" sz="1900" b="1">
                <a:latin typeface="Calibri"/>
                <a:ea typeface="Calibri" panose="020F0502020204030204" pitchFamily="34" charset="0"/>
                <a:cs typeface="Calibri"/>
              </a:rPr>
              <a:t>Project Timeline</a:t>
            </a:r>
            <a:r>
              <a:rPr lang="en-US" sz="1900">
                <a:latin typeface="Calibri"/>
                <a:ea typeface="Calibri" panose="020F0502020204030204" pitchFamily="34" charset="0"/>
                <a:cs typeface="Calibri"/>
              </a:rPr>
              <a:t>: </a:t>
            </a:r>
          </a:p>
          <a:p>
            <a:pPr marL="457200" lvl="1" indent="0">
              <a:buNone/>
            </a:pPr>
            <a:r>
              <a:rPr lang="en-US" sz="1900">
                <a:latin typeface="Calibri"/>
                <a:ea typeface="Calibri" panose="020F0502020204030204" pitchFamily="34" charset="0"/>
                <a:cs typeface="Calibri"/>
              </a:rPr>
              <a:t>            -     Meeting Times: 5pm – 8pm  Monday, Wednesday, Friday </a:t>
            </a:r>
            <a:endParaRPr lang="en-US" sz="1900">
              <a:latin typeface="Calibri"/>
              <a:ea typeface="Calibri" panose="020F0502020204030204" pitchFamily="34" charset="0"/>
              <a:cs typeface="Calibri" panose="020F0502020204030204" pitchFamily="34" charset="0"/>
            </a:endParaRPr>
          </a:p>
          <a:p>
            <a:pPr lvl="2">
              <a:buFont typeface="Calibri" panose="020B0604020202020204" pitchFamily="34" charset="0"/>
              <a:buChar char="-"/>
            </a:pPr>
            <a:r>
              <a:rPr lang="en-US" sz="1900">
                <a:latin typeface="Calibri"/>
                <a:ea typeface="Calibri" panose="020F0502020204030204" pitchFamily="34" charset="0"/>
                <a:cs typeface="Calibri"/>
              </a:rPr>
              <a:t>Meeting Place: Virtual and/or Campus </a:t>
            </a:r>
            <a:endParaRPr lang="en-US" sz="1900">
              <a:latin typeface="Calibri"/>
              <a:ea typeface="Calibri" panose="020F0502020204030204" pitchFamily="34" charset="0"/>
              <a:cs typeface="Calibri" panose="020F0502020204030204" pitchFamily="34" charset="0"/>
            </a:endParaRPr>
          </a:p>
          <a:p>
            <a:pPr lvl="2">
              <a:buFont typeface="Calibri" panose="020B0604020202020204" pitchFamily="34" charset="0"/>
              <a:buChar char="-"/>
            </a:pPr>
            <a:r>
              <a:rPr lang="en-US" sz="1900">
                <a:latin typeface="Calibri"/>
                <a:ea typeface="Calibri" panose="020F0502020204030204" pitchFamily="34" charset="0"/>
                <a:cs typeface="Calibri"/>
              </a:rPr>
              <a:t>Launch date: 12/06/23</a:t>
            </a:r>
            <a:endParaRPr lang="en-US" sz="1900">
              <a:latin typeface="Calibri"/>
              <a:ea typeface="Calibri" panose="020F0502020204030204" pitchFamily="34" charset="0"/>
              <a:cs typeface="Calibri" panose="020F0502020204030204" pitchFamily="34" charset="0"/>
            </a:endParaRPr>
          </a:p>
          <a:p>
            <a:pPr lvl="1">
              <a:buFont typeface="Calibri" panose="020B0604020202020204" pitchFamily="34" charset="0"/>
              <a:buChar char="-"/>
            </a:pPr>
            <a:endParaRPr lang="en-US" sz="1900">
              <a:latin typeface="Calibri"/>
              <a:ea typeface="Calibri" panose="020F0502020204030204" pitchFamily="34" charset="0"/>
              <a:cs typeface="Calibri"/>
            </a:endParaRPr>
          </a:p>
          <a:p>
            <a:pPr marL="457200" lvl="1" indent="0">
              <a:buNone/>
            </a:pPr>
            <a:endParaRPr lang="en-US" sz="1200">
              <a:latin typeface="Times New Roman"/>
              <a:cs typeface="Times New Roman"/>
            </a:endParaRPr>
          </a:p>
        </p:txBody>
      </p:sp>
    </p:spTree>
    <p:extLst>
      <p:ext uri="{BB962C8B-B14F-4D97-AF65-F5344CB8AC3E}">
        <p14:creationId xmlns:p14="http://schemas.microsoft.com/office/powerpoint/2010/main" val="323962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5255-3DBB-EB06-C240-4969CA829AE5}"/>
              </a:ext>
            </a:extLst>
          </p:cNvPr>
          <p:cNvSpPr>
            <a:spLocks noGrp="1"/>
          </p:cNvSpPr>
          <p:nvPr>
            <p:ph type="title"/>
          </p:nvPr>
        </p:nvSpPr>
        <p:spPr/>
        <p:txBody>
          <a:bodyPr/>
          <a:lstStyle/>
          <a:p>
            <a:r>
              <a:rPr lang="en-US" dirty="0">
                <a:latin typeface="Calibri"/>
                <a:cs typeface="Times New Roman"/>
              </a:rPr>
              <a:t>Business Requirements</a:t>
            </a:r>
          </a:p>
        </p:txBody>
      </p:sp>
      <p:sp>
        <p:nvSpPr>
          <p:cNvPr id="3" name="Content Placeholder 2">
            <a:extLst>
              <a:ext uri="{FF2B5EF4-FFF2-40B4-BE49-F238E27FC236}">
                <a16:creationId xmlns:a16="http://schemas.microsoft.com/office/drawing/2014/main" id="{8D815675-3C33-D490-D6B4-A81D4977932B}"/>
              </a:ext>
            </a:extLst>
          </p:cNvPr>
          <p:cNvSpPr>
            <a:spLocks noGrp="1"/>
          </p:cNvSpPr>
          <p:nvPr>
            <p:ph idx="1"/>
          </p:nvPr>
        </p:nvSpPr>
        <p:spPr/>
        <p:txBody>
          <a:bodyPr vert="horz" lIns="91440" tIns="45720" rIns="91440" bIns="45720" rtlCol="0" anchor="t">
            <a:normAutofit/>
          </a:bodyPr>
          <a:lstStyle/>
          <a:p>
            <a:pPr marL="285750" indent="-285750"/>
            <a:r>
              <a:rPr lang="en-US" sz="1800" dirty="0">
                <a:latin typeface="Calibri"/>
                <a:cs typeface="Times New Roman"/>
              </a:rPr>
              <a:t>The business will implement a on campus food delivery system for students</a:t>
            </a:r>
          </a:p>
          <a:p>
            <a:pPr marL="285750" indent="-285750"/>
            <a:r>
              <a:rPr lang="en-US" sz="1800" dirty="0">
                <a:latin typeface="Calibri"/>
                <a:cs typeface="Times New Roman"/>
              </a:rPr>
              <a:t>The business will generate revenue based on delivery fees and sponsorships</a:t>
            </a:r>
          </a:p>
          <a:p>
            <a:pPr marL="285750" indent="-285750"/>
            <a:r>
              <a:rPr lang="en-US" sz="1800" dirty="0">
                <a:latin typeface="Calibri"/>
                <a:cs typeface="Times New Roman"/>
              </a:rPr>
              <a:t>The business will create business opportunities for partnerships with small business around the local Brockport area</a:t>
            </a:r>
          </a:p>
          <a:p>
            <a:pPr marL="285750" indent="-285750"/>
            <a:endParaRPr lang="en-US" sz="1800" dirty="0">
              <a:latin typeface="Times New Roman"/>
              <a:cs typeface="Times New Roman"/>
            </a:endParaRPr>
          </a:p>
          <a:p>
            <a:pPr marL="285750" indent="-285750"/>
            <a:endParaRPr lang="en-US" sz="1400" dirty="0"/>
          </a:p>
          <a:p>
            <a:pPr marL="285750" indent="-285750"/>
            <a:endParaRPr lang="en-US" sz="1400" dirty="0"/>
          </a:p>
          <a:p>
            <a:pPr marL="285750" indent="-285750"/>
            <a:endParaRPr lang="en-US" sz="1400" dirty="0"/>
          </a:p>
          <a:p>
            <a:pPr marL="0" indent="0">
              <a:buNone/>
            </a:pPr>
            <a:endParaRPr lang="en-US" sz="1400" dirty="0"/>
          </a:p>
        </p:txBody>
      </p:sp>
    </p:spTree>
    <p:extLst>
      <p:ext uri="{BB962C8B-B14F-4D97-AF65-F5344CB8AC3E}">
        <p14:creationId xmlns:p14="http://schemas.microsoft.com/office/powerpoint/2010/main" val="415218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dirty="0">
                <a:latin typeface="Calibri"/>
                <a:cs typeface="Times New Roman"/>
              </a:rPr>
              <a:t>User Requirements</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p:txBody>
          <a:bodyPr vert="horz" lIns="91440" tIns="45720" rIns="91440" bIns="45720" rtlCol="0" anchor="t">
            <a:normAutofit/>
          </a:bodyPr>
          <a:lstStyle/>
          <a:p>
            <a:pPr marL="0" indent="0">
              <a:buNone/>
            </a:pPr>
            <a:endParaRPr lang="en-US" sz="1800" dirty="0">
              <a:latin typeface="Calibri"/>
              <a:cs typeface="Times New Roman"/>
            </a:endParaRPr>
          </a:p>
          <a:p>
            <a:r>
              <a:rPr lang="en-US" sz="1800" dirty="0">
                <a:latin typeface="Calibri"/>
                <a:cs typeface="Times New Roman"/>
              </a:rPr>
              <a:t>The user must sign up with their student email and Student ID</a:t>
            </a:r>
          </a:p>
          <a:p>
            <a:r>
              <a:rPr lang="en-US" sz="1800" dirty="0">
                <a:latin typeface="Calibri"/>
                <a:cs typeface="Times New Roman"/>
              </a:rPr>
              <a:t>The user must select the appropriate residential hall address</a:t>
            </a:r>
          </a:p>
          <a:p>
            <a:r>
              <a:rPr lang="en-US" sz="1800" dirty="0">
                <a:latin typeface="Calibri"/>
                <a:cs typeface="Times New Roman"/>
              </a:rPr>
              <a:t>The user must choose an appropriate method of card payment </a:t>
            </a:r>
          </a:p>
          <a:p>
            <a:r>
              <a:rPr lang="en-US" sz="1800" dirty="0">
                <a:latin typeface="Calibri"/>
                <a:cs typeface="Times New Roman"/>
              </a:rPr>
              <a:t>The drivers must be within a 20 miles radius from the campus</a:t>
            </a:r>
          </a:p>
          <a:p>
            <a:r>
              <a:rPr lang="en-US" sz="1800" dirty="0">
                <a:latin typeface="Calibri"/>
                <a:cs typeface="Times New Roman"/>
              </a:rPr>
              <a:t>Restaurant must sign up with the appropriate location and within 10 -mile radius</a:t>
            </a:r>
          </a:p>
          <a:p>
            <a:pPr marL="0" indent="0">
              <a:buNone/>
            </a:pPr>
            <a:endParaRPr lang="en-US" sz="1800" dirty="0">
              <a:latin typeface="Calibri"/>
              <a:cs typeface="Times New Roman"/>
            </a:endParaRPr>
          </a:p>
        </p:txBody>
      </p:sp>
    </p:spTree>
    <p:extLst>
      <p:ext uri="{BB962C8B-B14F-4D97-AF65-F5344CB8AC3E}">
        <p14:creationId xmlns:p14="http://schemas.microsoft.com/office/powerpoint/2010/main" val="377316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9" name="Rectangle 2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15047E-0785-7B1C-A846-94FA5636C31F}"/>
              </a:ext>
            </a:extLst>
          </p:cNvPr>
          <p:cNvSpPr>
            <a:spLocks noGrp="1"/>
          </p:cNvSpPr>
          <p:nvPr>
            <p:ph type="title"/>
          </p:nvPr>
        </p:nvSpPr>
        <p:spPr>
          <a:xfrm>
            <a:off x="680321" y="2063262"/>
            <a:ext cx="3739279" cy="2661052"/>
          </a:xfrm>
        </p:spPr>
        <p:txBody>
          <a:bodyPr>
            <a:normAutofit/>
          </a:bodyPr>
          <a:lstStyle/>
          <a:p>
            <a:r>
              <a:rPr lang="en-US" sz="4400" dirty="0">
                <a:solidFill>
                  <a:srgbClr val="FFFFFF"/>
                </a:solidFill>
                <a:latin typeface="Calibri"/>
                <a:cs typeface="Times New Roman"/>
              </a:rPr>
              <a:t>Functional Requirements</a:t>
            </a:r>
            <a:endParaRPr lang="en-US" dirty="0"/>
          </a:p>
        </p:txBody>
      </p:sp>
      <p:sp>
        <p:nvSpPr>
          <p:cNvPr id="20" name="Content Placeholder 2">
            <a:extLst>
              <a:ext uri="{FF2B5EF4-FFF2-40B4-BE49-F238E27FC236}">
                <a16:creationId xmlns:a16="http://schemas.microsoft.com/office/drawing/2014/main" id="{568987F0-6ED9-0CA1-472C-6CB1D1DC7533}"/>
              </a:ext>
            </a:extLst>
          </p:cNvPr>
          <p:cNvSpPr>
            <a:spLocks noGrp="1"/>
          </p:cNvSpPr>
          <p:nvPr>
            <p:ph idx="1"/>
          </p:nvPr>
        </p:nvSpPr>
        <p:spPr>
          <a:xfrm>
            <a:off x="5287995" y="661106"/>
            <a:ext cx="6257362" cy="5503101"/>
          </a:xfrm>
        </p:spPr>
        <p:txBody>
          <a:bodyPr vert="horz" lIns="91440" tIns="45720" rIns="91440" bIns="45720" rtlCol="0" anchor="ctr">
            <a:noAutofit/>
          </a:bodyPr>
          <a:lstStyle/>
          <a:p>
            <a:r>
              <a:rPr lang="en-US" sz="1200" b="1" dirty="0">
                <a:solidFill>
                  <a:schemeClr val="bg1"/>
                </a:solidFill>
                <a:latin typeface="Calibri"/>
                <a:cs typeface="Calibri"/>
              </a:rPr>
              <a:t>User Management</a:t>
            </a:r>
            <a:r>
              <a:rPr lang="en-US" sz="1200" dirty="0">
                <a:solidFill>
                  <a:schemeClr val="bg1"/>
                </a:solidFill>
                <a:latin typeface="Calibri"/>
                <a:cs typeface="Calibri"/>
              </a:rPr>
              <a:t> </a:t>
            </a:r>
          </a:p>
          <a:p>
            <a:pPr marL="285750" indent="-285750">
              <a:buFont typeface="Calibri" panose="020B0604020202020204" pitchFamily="34" charset="0"/>
              <a:buChar char="-"/>
            </a:pPr>
            <a:r>
              <a:rPr lang="en-US" sz="1200" dirty="0">
                <a:solidFill>
                  <a:schemeClr val="bg1"/>
                </a:solidFill>
                <a:latin typeface="Calibri"/>
                <a:cs typeface="Calibri"/>
              </a:rPr>
              <a:t>1.1 The system shall enable user registration and account creation. </a:t>
            </a:r>
          </a:p>
          <a:p>
            <a:pPr marL="285750" indent="-285750">
              <a:buFont typeface="Calibri" panose="020B0604020202020204" pitchFamily="34" charset="0"/>
              <a:buChar char="-"/>
            </a:pPr>
            <a:r>
              <a:rPr lang="en-US" sz="1200" dirty="0">
                <a:solidFill>
                  <a:schemeClr val="bg1"/>
                </a:solidFill>
                <a:latin typeface="Calibri"/>
                <a:cs typeface="Calibri"/>
              </a:rPr>
              <a:t>1.2 The system shall allow users to update their personal information, delivery addresses, and payment methods. </a:t>
            </a:r>
          </a:p>
          <a:p>
            <a:pPr marL="285750" indent="-285750">
              <a:buFont typeface="Calibri" panose="020B0604020202020204" pitchFamily="34" charset="0"/>
              <a:buChar char="-"/>
            </a:pPr>
            <a:r>
              <a:rPr lang="en-US" sz="1200" dirty="0">
                <a:solidFill>
                  <a:schemeClr val="bg1"/>
                </a:solidFill>
                <a:latin typeface="Calibri"/>
                <a:cs typeface="Calibri"/>
              </a:rPr>
              <a:t>1.3 The system shall provide users with access to order history and real-time order tracking. </a:t>
            </a:r>
          </a:p>
          <a:p>
            <a:pPr marL="285750" indent="-285750">
              <a:buFont typeface="Calibri"/>
              <a:buChar char="-"/>
            </a:pPr>
            <a:r>
              <a:rPr lang="en-US" sz="1200" dirty="0">
                <a:solidFill>
                  <a:schemeClr val="bg1"/>
                </a:solidFill>
                <a:latin typeface="Calibri"/>
                <a:cs typeface="Calibri"/>
              </a:rPr>
              <a:t>1.4 The system shall support a loyalty program for users to earn and redeem rewards.</a:t>
            </a:r>
          </a:p>
          <a:p>
            <a:r>
              <a:rPr lang="en-US" sz="1200" b="1" dirty="0">
                <a:solidFill>
                  <a:schemeClr val="bg1"/>
                </a:solidFill>
                <a:latin typeface="Calibri"/>
                <a:cs typeface="Calibri"/>
              </a:rPr>
              <a:t>Order Management</a:t>
            </a:r>
            <a:r>
              <a:rPr lang="en-US" sz="1200" dirty="0">
                <a:solidFill>
                  <a:schemeClr val="bg1"/>
                </a:solidFill>
                <a:latin typeface="Calibri"/>
                <a:cs typeface="Calibri"/>
              </a:rPr>
              <a:t> </a:t>
            </a:r>
          </a:p>
          <a:p>
            <a:pPr marL="285750" indent="-285750">
              <a:buFont typeface="Calibri"/>
              <a:buChar char="-"/>
            </a:pPr>
            <a:r>
              <a:rPr lang="en-US" sz="1200" dirty="0">
                <a:solidFill>
                  <a:schemeClr val="bg1"/>
                </a:solidFill>
                <a:latin typeface="Calibri"/>
                <a:cs typeface="Calibri"/>
              </a:rPr>
              <a:t>2.1 The system shall enable users to browse restaurant listings, select menu items, and customize their orders. </a:t>
            </a:r>
          </a:p>
          <a:p>
            <a:pPr marL="285750" indent="-285750">
              <a:buFont typeface="Calibri" panose="020B0604020202020204" pitchFamily="34" charset="0"/>
              <a:buChar char="-"/>
            </a:pPr>
            <a:r>
              <a:rPr lang="en-US" sz="1200" dirty="0">
                <a:solidFill>
                  <a:schemeClr val="bg1"/>
                </a:solidFill>
                <a:latin typeface="Calibri"/>
                <a:cs typeface="Calibri"/>
              </a:rPr>
              <a:t>2.2 The system shall calculate the total order cost, including delivery fees and taxes. </a:t>
            </a:r>
          </a:p>
          <a:p>
            <a:pPr marL="285750" indent="-285750">
              <a:buFont typeface="Calibri"/>
              <a:buChar char="-"/>
            </a:pPr>
            <a:r>
              <a:rPr lang="en-US" sz="1200" dirty="0">
                <a:solidFill>
                  <a:schemeClr val="bg1"/>
                </a:solidFill>
                <a:latin typeface="Calibri"/>
                <a:cs typeface="Calibri"/>
              </a:rPr>
              <a:t>2.3 Users shall have the option to provide feedback and ratings for delivery experiences and food quality. </a:t>
            </a:r>
          </a:p>
          <a:p>
            <a:pPr marL="285750" indent="-285750">
              <a:buFont typeface="Calibri"/>
              <a:buChar char="-"/>
            </a:pPr>
            <a:r>
              <a:rPr lang="en-US" sz="1200" dirty="0">
                <a:solidFill>
                  <a:schemeClr val="bg1"/>
                </a:solidFill>
                <a:latin typeface="Calibri"/>
                <a:cs typeface="Calibri"/>
              </a:rPr>
              <a:t>2.4 Orders shall be transmitted to the chosen restaurant for preparation. </a:t>
            </a:r>
          </a:p>
          <a:p>
            <a:pPr marL="285750" indent="-285750">
              <a:buFont typeface="Calibri" panose="020B0604020202020204" pitchFamily="34" charset="0"/>
              <a:buChar char="-"/>
            </a:pPr>
            <a:r>
              <a:rPr lang="en-US" sz="1200" dirty="0">
                <a:solidFill>
                  <a:schemeClr val="bg1"/>
                </a:solidFill>
                <a:latin typeface="Calibri"/>
                <a:cs typeface="Calibri"/>
              </a:rPr>
              <a:t>2.5 The system shall send push notifications to users when their orders are on their way.</a:t>
            </a:r>
          </a:p>
          <a:p>
            <a:r>
              <a:rPr lang="en-US" sz="1200" b="1" dirty="0">
                <a:solidFill>
                  <a:schemeClr val="bg1"/>
                </a:solidFill>
                <a:latin typeface="Calibri"/>
                <a:cs typeface="Calibri"/>
              </a:rPr>
              <a:t>Restaurant Management</a:t>
            </a:r>
            <a:r>
              <a:rPr lang="en-US" sz="1200" dirty="0">
                <a:solidFill>
                  <a:schemeClr val="bg1"/>
                </a:solidFill>
                <a:latin typeface="Calibri"/>
                <a:cs typeface="Calibri"/>
              </a:rPr>
              <a:t> 3.1 The system shall display a list of partnered restaurants, including restaurant names, cuisine types, menu items, prices, and ratings.</a:t>
            </a:r>
            <a:endParaRPr lang="en-US" sz="1200" dirty="0">
              <a:solidFill>
                <a:schemeClr val="bg1"/>
              </a:solidFill>
              <a:latin typeface="Times New Roman"/>
              <a:cs typeface="Times New Roman"/>
            </a:endParaRPr>
          </a:p>
          <a:p>
            <a:pPr marL="0" indent="0">
              <a:buNone/>
            </a:pPr>
            <a:r>
              <a:rPr lang="en-US" sz="1200" dirty="0">
                <a:solidFill>
                  <a:schemeClr val="bg1"/>
                </a:solidFill>
                <a:latin typeface="Calibri"/>
                <a:ea typeface="Calibri" panose="020F0502020204030204" pitchFamily="34" charset="0"/>
                <a:cs typeface="Calibri"/>
              </a:rPr>
              <a:t>-      Restaurant must be able to customize their menu options and prices</a:t>
            </a:r>
          </a:p>
          <a:p>
            <a:r>
              <a:rPr lang="en-US" sz="1200" dirty="0">
                <a:solidFill>
                  <a:schemeClr val="bg1"/>
                </a:solidFill>
                <a:latin typeface="Times New Roman"/>
                <a:cs typeface="Times New Roman"/>
              </a:rPr>
              <a:t> </a:t>
            </a:r>
            <a:r>
              <a:rPr lang="en-US" sz="1200" b="1" dirty="0">
                <a:solidFill>
                  <a:schemeClr val="bg1"/>
                </a:solidFill>
                <a:latin typeface="Calibri"/>
                <a:ea typeface="Calibri" panose="020F0502020204030204" pitchFamily="34" charset="0"/>
                <a:cs typeface="Calibri"/>
              </a:rPr>
              <a:t>Driver Management:</a:t>
            </a:r>
          </a:p>
          <a:p>
            <a:pPr marL="0" indent="0">
              <a:buNone/>
            </a:pPr>
            <a:r>
              <a:rPr lang="en-US" sz="1200" dirty="0">
                <a:solidFill>
                  <a:schemeClr val="bg1"/>
                </a:solidFill>
                <a:latin typeface="Calibri"/>
                <a:ea typeface="Calibri" panose="020F0502020204030204" pitchFamily="34" charset="0"/>
                <a:cs typeface="Calibri"/>
              </a:rPr>
              <a:t>-      2.6 Driver must be able to view/accept orders</a:t>
            </a:r>
          </a:p>
          <a:p>
            <a:pPr marL="0" indent="0">
              <a:buNone/>
            </a:pPr>
            <a:r>
              <a:rPr lang="en-US" sz="1200" dirty="0">
                <a:solidFill>
                  <a:schemeClr val="bg1"/>
                </a:solidFill>
                <a:latin typeface="Calibri"/>
                <a:ea typeface="Calibri" panose="020F0502020204030204" pitchFamily="34" charset="0"/>
                <a:cs typeface="Calibri"/>
              </a:rPr>
              <a:t>-      2.7 Driver must be able to cancel orders</a:t>
            </a:r>
          </a:p>
          <a:p>
            <a:r>
              <a:rPr lang="en-US" sz="1200" b="1" dirty="0">
                <a:solidFill>
                  <a:schemeClr val="bg1"/>
                </a:solidFill>
                <a:latin typeface="Calibri"/>
                <a:ea typeface="Calibri" panose="020F0502020204030204" pitchFamily="34" charset="0"/>
                <a:cs typeface="Calibri"/>
              </a:rPr>
              <a:t>Administration</a:t>
            </a:r>
          </a:p>
          <a:p>
            <a:pPr>
              <a:buFont typeface="Calibri" panose="020B0604020202020204" pitchFamily="34" charset="0"/>
              <a:buChar char="-"/>
            </a:pPr>
            <a:r>
              <a:rPr lang="en-US" sz="1200" dirty="0">
                <a:solidFill>
                  <a:schemeClr val="bg1"/>
                </a:solidFill>
                <a:latin typeface="Calibri"/>
                <a:ea typeface="Calibri" panose="020F0502020204030204" pitchFamily="34" charset="0"/>
                <a:cs typeface="Calibri"/>
              </a:rPr>
              <a:t>2.8 All user registrations shall be verified by Admin</a:t>
            </a:r>
          </a:p>
          <a:p>
            <a:pPr>
              <a:buFont typeface="Calibri" panose="020B0604020202020204" pitchFamily="34" charset="0"/>
              <a:buChar char="-"/>
            </a:pPr>
            <a:endParaRPr lang="en-US" sz="1200" dirty="0">
              <a:solidFill>
                <a:schemeClr val="bg1"/>
              </a:solidFill>
              <a:latin typeface="Calibri" panose="020F0502020204030204" pitchFamily="34" charset="0"/>
              <a:ea typeface="Calibri" panose="020F0502020204030204" pitchFamily="34" charset="0"/>
              <a:cs typeface="Calibri"/>
            </a:endParaRPr>
          </a:p>
        </p:txBody>
      </p:sp>
    </p:spTree>
    <p:extLst>
      <p:ext uri="{BB962C8B-B14F-4D97-AF65-F5344CB8AC3E}">
        <p14:creationId xmlns:p14="http://schemas.microsoft.com/office/powerpoint/2010/main" val="166212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a:xfrm>
            <a:off x="680321" y="2063262"/>
            <a:ext cx="3739279" cy="2661052"/>
          </a:xfrm>
        </p:spPr>
        <p:txBody>
          <a:bodyPr>
            <a:normAutofit/>
          </a:bodyPr>
          <a:lstStyle/>
          <a:p>
            <a:r>
              <a:rPr lang="en-US" sz="4400" dirty="0">
                <a:solidFill>
                  <a:srgbClr val="FFFFFF"/>
                </a:solidFill>
                <a:latin typeface="Calibri"/>
                <a:cs typeface="Times New Roman"/>
              </a:rPr>
              <a:t>Non-functional Requirements</a:t>
            </a:r>
            <a:endParaRPr lang="en-US" dirty="0"/>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a:xfrm>
            <a:off x="5297402" y="388292"/>
            <a:ext cx="6257362" cy="6321544"/>
          </a:xfrm>
        </p:spPr>
        <p:txBody>
          <a:bodyPr vert="horz" lIns="91440" tIns="45720" rIns="91440" bIns="45720" rtlCol="0" anchor="ctr">
            <a:normAutofit/>
          </a:bodyPr>
          <a:lstStyle/>
          <a:p>
            <a:r>
              <a:rPr lang="en-US" sz="1400" b="1" dirty="0">
                <a:solidFill>
                  <a:schemeClr val="bg1"/>
                </a:solidFill>
                <a:latin typeface="Calibri"/>
                <a:cs typeface="Calibri"/>
              </a:rPr>
              <a:t>Operational</a:t>
            </a:r>
            <a:r>
              <a:rPr lang="en-US" sz="1400" dirty="0">
                <a:solidFill>
                  <a:schemeClr val="bg1"/>
                </a:solidFill>
                <a:latin typeface="Calibri"/>
                <a:cs typeface="Calibri"/>
              </a:rPr>
              <a:t> </a:t>
            </a:r>
            <a:endParaRPr lang="en-US" sz="1400" dirty="0">
              <a:solidFill>
                <a:schemeClr val="bg1"/>
              </a:solidFill>
              <a:latin typeface="Calibri"/>
              <a:ea typeface="Calibri"/>
              <a:cs typeface="Calibri"/>
            </a:endParaRPr>
          </a:p>
          <a:p>
            <a:pPr>
              <a:buFont typeface="Calibri" panose="020B0604020202020204" pitchFamily="34" charset="0"/>
              <a:buChar char="-"/>
            </a:pPr>
            <a:r>
              <a:rPr lang="en-US" sz="1400" dirty="0">
                <a:solidFill>
                  <a:schemeClr val="bg1"/>
                </a:solidFill>
                <a:latin typeface="Calibri"/>
                <a:cs typeface="Calibri"/>
              </a:rPr>
              <a:t>1.1 The app should be compatible with tablet devices used by college students and residents. </a:t>
            </a:r>
            <a:endParaRPr lang="en-US" sz="1400" dirty="0">
              <a:solidFill>
                <a:schemeClr val="bg1"/>
              </a:solidFill>
              <a:latin typeface="Calibri"/>
              <a:ea typeface="Calibri"/>
              <a:cs typeface="Calibri"/>
            </a:endParaRPr>
          </a:p>
          <a:p>
            <a:pPr>
              <a:buFont typeface="Calibri" panose="020B0604020202020204" pitchFamily="34" charset="0"/>
              <a:buChar char="-"/>
            </a:pPr>
            <a:r>
              <a:rPr lang="en-US" sz="1400" dirty="0">
                <a:solidFill>
                  <a:schemeClr val="bg1"/>
                </a:solidFill>
                <a:latin typeface="Calibri"/>
                <a:cs typeface="Calibri"/>
              </a:rPr>
              <a:t>1.2 The app should be web-based and accessible on major web browsers. </a:t>
            </a:r>
            <a:endParaRPr lang="en-US" sz="1400" dirty="0">
              <a:solidFill>
                <a:schemeClr val="bg1"/>
              </a:solidFill>
              <a:latin typeface="Calibri"/>
              <a:ea typeface="Calibri"/>
              <a:cs typeface="Calibri"/>
            </a:endParaRPr>
          </a:p>
          <a:p>
            <a:pPr>
              <a:buFont typeface="Calibri" panose="020B0604020202020204" pitchFamily="34" charset="0"/>
              <a:buChar char="-"/>
            </a:pPr>
            <a:r>
              <a:rPr lang="en-US" sz="1400" dirty="0">
                <a:solidFill>
                  <a:schemeClr val="bg1"/>
                </a:solidFill>
                <a:latin typeface="Calibri"/>
                <a:cs typeface="Calibri"/>
              </a:rPr>
              <a:t>1.3 The app should facilitate wireless connectivity to printers for order receipts and notifications.</a:t>
            </a:r>
          </a:p>
          <a:p>
            <a:pPr>
              <a:buFont typeface="Calibri" panose="020B0604020202020204" pitchFamily="34" charset="0"/>
              <a:buChar char="-"/>
            </a:pPr>
            <a:r>
              <a:rPr lang="en-US" sz="1400" dirty="0">
                <a:solidFill>
                  <a:schemeClr val="bg1"/>
                </a:solidFill>
                <a:latin typeface="Calibri"/>
                <a:ea typeface="Calibri"/>
                <a:cs typeface="Calibri"/>
              </a:rPr>
              <a:t>1.3 Users can save their login information  for quicker login.</a:t>
            </a:r>
          </a:p>
          <a:p>
            <a:r>
              <a:rPr lang="en-US" sz="1400" b="1" dirty="0">
                <a:solidFill>
                  <a:schemeClr val="bg1"/>
                </a:solidFill>
                <a:latin typeface="Calibri"/>
                <a:cs typeface="Calibri"/>
              </a:rPr>
              <a:t>Performance</a:t>
            </a:r>
            <a:r>
              <a:rPr lang="en-US" sz="1400" dirty="0">
                <a:solidFill>
                  <a:schemeClr val="bg1"/>
                </a:solidFill>
                <a:latin typeface="Calibri"/>
                <a:cs typeface="Calibri"/>
              </a:rPr>
              <a:t> </a:t>
            </a:r>
            <a:endParaRPr lang="en-US" sz="1400" dirty="0">
              <a:solidFill>
                <a:schemeClr val="bg1"/>
              </a:solidFill>
              <a:latin typeface="Calibri"/>
              <a:ea typeface="Calibri"/>
              <a:cs typeface="Calibri"/>
            </a:endParaRPr>
          </a:p>
          <a:p>
            <a:pPr>
              <a:buFont typeface="Calibri"/>
              <a:buChar char="-"/>
            </a:pPr>
            <a:r>
              <a:rPr lang="en-US" sz="1400" dirty="0">
                <a:solidFill>
                  <a:schemeClr val="bg1"/>
                </a:solidFill>
                <a:latin typeface="Calibri"/>
                <a:cs typeface="Calibri"/>
              </a:rPr>
              <a:t>2.1 The app should provide quick response times, with actions completed in 3 seconds or less. </a:t>
            </a:r>
            <a:endParaRPr lang="en-US" sz="1400" dirty="0">
              <a:solidFill>
                <a:schemeClr val="bg1"/>
              </a:solidFill>
              <a:latin typeface="Calibri"/>
              <a:ea typeface="Calibri"/>
              <a:cs typeface="Calibri"/>
            </a:endParaRPr>
          </a:p>
          <a:p>
            <a:pPr>
              <a:buFont typeface="Calibri"/>
              <a:buChar char="-"/>
            </a:pPr>
            <a:r>
              <a:rPr lang="en-US" sz="1400" dirty="0">
                <a:solidFill>
                  <a:schemeClr val="bg1"/>
                </a:solidFill>
                <a:latin typeface="Calibri"/>
                <a:cs typeface="Calibri"/>
              </a:rPr>
              <a:t>2.2 The app's data, including new orders and restaurant information, should be updated every 5 minutes.</a:t>
            </a:r>
            <a:endParaRPr lang="en-US" sz="1400" dirty="0">
              <a:solidFill>
                <a:schemeClr val="bg1"/>
              </a:solidFill>
              <a:latin typeface="Calibri"/>
              <a:ea typeface="Calibri"/>
              <a:cs typeface="Calibri"/>
            </a:endParaRPr>
          </a:p>
          <a:p>
            <a:r>
              <a:rPr lang="en-US" sz="1400" b="1" dirty="0">
                <a:solidFill>
                  <a:schemeClr val="bg1"/>
                </a:solidFill>
                <a:latin typeface="Calibri"/>
                <a:cs typeface="Calibri"/>
              </a:rPr>
              <a:t>Security</a:t>
            </a:r>
            <a:r>
              <a:rPr lang="en-US" sz="1400" dirty="0">
                <a:solidFill>
                  <a:schemeClr val="bg1"/>
                </a:solidFill>
                <a:latin typeface="Calibri"/>
                <a:cs typeface="Calibri"/>
              </a:rPr>
              <a:t> </a:t>
            </a:r>
            <a:endParaRPr lang="en-US" sz="1400" dirty="0">
              <a:solidFill>
                <a:schemeClr val="bg1"/>
              </a:solidFill>
              <a:latin typeface="Calibri"/>
              <a:ea typeface="Calibri"/>
              <a:cs typeface="Calibri"/>
            </a:endParaRPr>
          </a:p>
          <a:p>
            <a:pPr>
              <a:buFont typeface="Calibri"/>
              <a:buChar char="-"/>
            </a:pPr>
            <a:r>
              <a:rPr lang="en-US" sz="1400" dirty="0">
                <a:solidFill>
                  <a:schemeClr val="bg1"/>
                </a:solidFill>
                <a:latin typeface="Calibri"/>
                <a:cs typeface="Calibri"/>
              </a:rPr>
              <a:t>3.1 User accounts and personal information should be stored securely and in compliance with data protection regulations. </a:t>
            </a:r>
            <a:endParaRPr lang="en-US" sz="1400" dirty="0">
              <a:solidFill>
                <a:schemeClr val="bg1"/>
              </a:solidFill>
              <a:latin typeface="Calibri"/>
              <a:ea typeface="Calibri"/>
              <a:cs typeface="Calibri"/>
            </a:endParaRPr>
          </a:p>
          <a:p>
            <a:pPr>
              <a:buFont typeface="Calibri" panose="020B0604020202020204" pitchFamily="34" charset="0"/>
              <a:buChar char="-"/>
            </a:pPr>
            <a:r>
              <a:rPr lang="en-US" sz="1400" dirty="0">
                <a:solidFill>
                  <a:schemeClr val="bg1"/>
                </a:solidFill>
                <a:latin typeface="Calibri"/>
                <a:cs typeface="Calibri"/>
              </a:rPr>
              <a:t>3.2 Only authorized personnel, such as the customization shop supervisor, may approve non-standard customizing options. </a:t>
            </a:r>
            <a:endParaRPr lang="en-US" sz="1400" dirty="0">
              <a:solidFill>
                <a:schemeClr val="bg1"/>
              </a:solidFill>
              <a:latin typeface="Calibri"/>
              <a:ea typeface="Calibri"/>
              <a:cs typeface="Calibri"/>
            </a:endParaRPr>
          </a:p>
          <a:p>
            <a:pPr>
              <a:buFont typeface="Calibri" panose="020B0604020202020204" pitchFamily="34" charset="0"/>
              <a:buChar char="-"/>
            </a:pPr>
            <a:r>
              <a:rPr lang="en-US" sz="1400" dirty="0">
                <a:solidFill>
                  <a:schemeClr val="bg1"/>
                </a:solidFill>
                <a:latin typeface="Calibri"/>
                <a:cs typeface="Calibri"/>
              </a:rPr>
              <a:t>3.3 Access to the app on tablet devices should be restricted to the assigned salesperson.</a:t>
            </a:r>
            <a:endParaRPr lang="en-US" sz="1400" dirty="0">
              <a:solidFill>
                <a:schemeClr val="bg1"/>
              </a:solidFill>
              <a:latin typeface="Calibri"/>
              <a:ea typeface="Calibri"/>
              <a:cs typeface="Calibri"/>
            </a:endParaRPr>
          </a:p>
          <a:p>
            <a:r>
              <a:rPr lang="en-US" sz="1400" b="1" dirty="0">
                <a:solidFill>
                  <a:schemeClr val="bg1"/>
                </a:solidFill>
                <a:latin typeface="Calibri"/>
                <a:cs typeface="Calibri"/>
              </a:rPr>
              <a:t>Cultural and Political</a:t>
            </a:r>
            <a:r>
              <a:rPr lang="en-US" sz="1400" dirty="0">
                <a:solidFill>
                  <a:schemeClr val="bg1"/>
                </a:solidFill>
                <a:latin typeface="Calibri"/>
                <a:cs typeface="Calibri"/>
              </a:rPr>
              <a:t> </a:t>
            </a:r>
            <a:endParaRPr lang="en-US" sz="1400" dirty="0">
              <a:solidFill>
                <a:schemeClr val="bg1"/>
              </a:solidFill>
              <a:latin typeface="Calibri"/>
              <a:ea typeface="Calibri"/>
              <a:cs typeface="Calibri"/>
            </a:endParaRPr>
          </a:p>
          <a:p>
            <a:pPr>
              <a:buFont typeface="Calibri"/>
              <a:buChar char="-"/>
            </a:pPr>
            <a:r>
              <a:rPr lang="en-US" sz="1400" dirty="0">
                <a:solidFill>
                  <a:schemeClr val="bg1"/>
                </a:solidFill>
                <a:latin typeface="Calibri"/>
                <a:cs typeface="Calibri"/>
              </a:rPr>
              <a:t>4.1 Compliance with company policies regarding technology procurement, such as purchasing computer equipment from specific vendors, should be maintained.</a:t>
            </a:r>
            <a:endParaRPr lang="en-US" sz="1400" dirty="0">
              <a:solidFill>
                <a:schemeClr val="bg1"/>
              </a:solidFill>
            </a:endParaRPr>
          </a:p>
          <a:p>
            <a:pPr>
              <a:buNone/>
            </a:pPr>
            <a:endParaRPr lang="en-US" sz="1400" dirty="0">
              <a:solidFill>
                <a:srgbClr val="FFFFFF"/>
              </a:solidFill>
              <a:latin typeface="Calibri"/>
              <a:cs typeface="Calibri"/>
            </a:endParaRPr>
          </a:p>
          <a:p>
            <a:pPr marL="0" indent="0">
              <a:buNone/>
            </a:pPr>
            <a:endParaRPr lang="en-US" sz="1400" dirty="0">
              <a:solidFill>
                <a:srgbClr val="FFFFFF"/>
              </a:solidFill>
              <a:latin typeface="Times New Roman"/>
              <a:cs typeface="Times New Roman"/>
            </a:endParaRPr>
          </a:p>
        </p:txBody>
      </p:sp>
    </p:spTree>
    <p:extLst>
      <p:ext uri="{BB962C8B-B14F-4D97-AF65-F5344CB8AC3E}">
        <p14:creationId xmlns:p14="http://schemas.microsoft.com/office/powerpoint/2010/main" val="376874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5" name="Picture 4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7" name="Rectangle 4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51" name="Rectangle 5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5" name="Rectangle 5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9" name="Rectangle 5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7DC2FF-557B-4C2E-E6B2-A8325D74D899}"/>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Overall Use Case Diagram</a:t>
            </a:r>
          </a:p>
        </p:txBody>
      </p:sp>
      <p:pic>
        <p:nvPicPr>
          <p:cNvPr id="11" name="Picture 10">
            <a:extLst>
              <a:ext uri="{FF2B5EF4-FFF2-40B4-BE49-F238E27FC236}">
                <a16:creationId xmlns:a16="http://schemas.microsoft.com/office/drawing/2014/main" id="{C7D76D67-624D-1672-2359-3F44BCDAB509}"/>
              </a:ext>
            </a:extLst>
          </p:cNvPr>
          <p:cNvPicPr>
            <a:picLocks noChangeAspect="1"/>
          </p:cNvPicPr>
          <p:nvPr/>
        </p:nvPicPr>
        <p:blipFill>
          <a:blip r:embed="rId6"/>
          <a:stretch>
            <a:fillRect/>
          </a:stretch>
        </p:blipFill>
        <p:spPr>
          <a:xfrm>
            <a:off x="6020668" y="259833"/>
            <a:ext cx="5802990" cy="6533003"/>
          </a:xfrm>
          <a:prstGeom prst="rect">
            <a:avLst/>
          </a:prstGeom>
        </p:spPr>
      </p:pic>
    </p:spTree>
    <p:extLst>
      <p:ext uri="{BB962C8B-B14F-4D97-AF65-F5344CB8AC3E}">
        <p14:creationId xmlns:p14="http://schemas.microsoft.com/office/powerpoint/2010/main" val="300622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71DC75E-3868-5736-BD95-B33607ABEA7C}"/>
              </a:ext>
            </a:extLst>
          </p:cNvPr>
          <p:cNvSpPr>
            <a:spLocks noGrp="1"/>
          </p:cNvSpPr>
          <p:nvPr>
            <p:ph type="title"/>
          </p:nvPr>
        </p:nvSpPr>
        <p:spPr>
          <a:xfrm>
            <a:off x="680321" y="753228"/>
            <a:ext cx="7087552" cy="1080938"/>
          </a:xfrm>
        </p:spPr>
        <p:txBody>
          <a:bodyPr>
            <a:normAutofit/>
          </a:bodyPr>
          <a:lstStyle/>
          <a:p>
            <a:r>
              <a:rPr lang="en-US"/>
              <a:t>User Registration</a:t>
            </a:r>
          </a:p>
        </p:txBody>
      </p:sp>
      <p:pic>
        <p:nvPicPr>
          <p:cNvPr id="34" name="Picture 3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EE576521-16C9-EC01-B8D0-EDB1236FC31B}"/>
              </a:ext>
            </a:extLst>
          </p:cNvPr>
          <p:cNvSpPr>
            <a:spLocks noGrp="1"/>
          </p:cNvSpPr>
          <p:nvPr>
            <p:ph idx="1"/>
          </p:nvPr>
        </p:nvSpPr>
        <p:spPr>
          <a:xfrm>
            <a:off x="680321" y="2336873"/>
            <a:ext cx="6423211" cy="3599316"/>
          </a:xfrm>
        </p:spPr>
        <p:txBody>
          <a:bodyPr vert="horz" lIns="91440" tIns="45720" rIns="91440" bIns="45720" rtlCol="0">
            <a:normAutofit/>
          </a:bodyPr>
          <a:lstStyle/>
          <a:p>
            <a:r>
              <a:rPr lang="en-US" sz="2000" dirty="0"/>
              <a:t>Use case diagram: U-1</a:t>
            </a:r>
          </a:p>
          <a:p>
            <a:pPr lvl="1">
              <a:buFont typeface="Calibri"/>
              <a:buChar char="-"/>
            </a:pPr>
            <a:r>
              <a:rPr lang="en-US" dirty="0"/>
              <a:t>User will enter their student information</a:t>
            </a:r>
          </a:p>
          <a:p>
            <a:pPr lvl="1">
              <a:buFont typeface="Calibri" panose="020B0604020202020204" pitchFamily="34" charset="0"/>
              <a:buChar char="-"/>
            </a:pPr>
            <a:r>
              <a:rPr lang="en-US" dirty="0">
                <a:ea typeface="+mn-lt"/>
                <a:cs typeface="+mn-lt"/>
              </a:rPr>
              <a:t>Admin will verify the student information in the database</a:t>
            </a:r>
          </a:p>
          <a:p>
            <a:pPr lvl="1">
              <a:buFont typeface="Calibri" panose="020B0604020202020204" pitchFamily="34" charset="0"/>
              <a:buChar char="-"/>
            </a:pPr>
            <a:r>
              <a:rPr lang="en-US" dirty="0">
                <a:ea typeface="+mn-lt"/>
                <a:cs typeface="+mn-lt"/>
              </a:rPr>
              <a:t>After verification, user account is created</a:t>
            </a:r>
          </a:p>
          <a:p>
            <a:pPr lvl="1">
              <a:buFont typeface="Calibri" panose="020B0604020202020204" pitchFamily="34" charset="0"/>
              <a:buChar char="-"/>
            </a:pPr>
            <a:r>
              <a:rPr lang="en-US" dirty="0">
                <a:ea typeface="+mn-lt"/>
                <a:cs typeface="+mn-lt"/>
              </a:rPr>
              <a:t>User can now login</a:t>
            </a:r>
          </a:p>
          <a:p>
            <a:pPr lvl="1">
              <a:buFont typeface="Calibri" panose="020B0604020202020204" pitchFamily="34" charset="0"/>
              <a:buChar char="-"/>
            </a:pPr>
            <a:r>
              <a:rPr lang="en-US" dirty="0">
                <a:ea typeface="+mn-lt"/>
                <a:cs typeface="+mn-lt"/>
              </a:rPr>
              <a:t>User is redirected to the </a:t>
            </a:r>
            <a:r>
              <a:rPr lang="en-US" dirty="0" err="1">
                <a:ea typeface="+mn-lt"/>
                <a:cs typeface="+mn-lt"/>
              </a:rPr>
              <a:t>BPeats</a:t>
            </a:r>
            <a:r>
              <a:rPr lang="en-US" dirty="0">
                <a:ea typeface="+mn-lt"/>
                <a:cs typeface="+mn-lt"/>
              </a:rPr>
              <a:t> homepage</a:t>
            </a:r>
          </a:p>
          <a:p>
            <a:pPr lvl="1">
              <a:buFont typeface="Calibri" panose="020B0604020202020204" pitchFamily="34" charset="0"/>
              <a:buChar char="-"/>
            </a:pPr>
            <a:endParaRPr lang="en-US" dirty="0"/>
          </a:p>
        </p:txBody>
      </p:sp>
      <p:pic>
        <p:nvPicPr>
          <p:cNvPr id="10" name="Picture 9">
            <a:extLst>
              <a:ext uri="{FF2B5EF4-FFF2-40B4-BE49-F238E27FC236}">
                <a16:creationId xmlns:a16="http://schemas.microsoft.com/office/drawing/2014/main" id="{892C9169-6FE4-4D58-20E3-32449793F0EB}"/>
              </a:ext>
            </a:extLst>
          </p:cNvPr>
          <p:cNvPicPr>
            <a:picLocks noChangeAspect="1"/>
          </p:cNvPicPr>
          <p:nvPr/>
        </p:nvPicPr>
        <p:blipFill>
          <a:blip r:embed="rId4"/>
          <a:stretch>
            <a:fillRect/>
          </a:stretch>
        </p:blipFill>
        <p:spPr>
          <a:xfrm>
            <a:off x="8220333" y="529005"/>
            <a:ext cx="3426689" cy="5799989"/>
          </a:xfrm>
          <a:prstGeom prst="rect">
            <a:avLst/>
          </a:prstGeom>
        </p:spPr>
      </p:pic>
    </p:spTree>
    <p:extLst>
      <p:ext uri="{BB962C8B-B14F-4D97-AF65-F5344CB8AC3E}">
        <p14:creationId xmlns:p14="http://schemas.microsoft.com/office/powerpoint/2010/main" val="237131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3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6" name="Rectangle 3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User Registration: U-1</a:t>
            </a:r>
          </a:p>
        </p:txBody>
      </p:sp>
      <p:graphicFrame>
        <p:nvGraphicFramePr>
          <p:cNvPr id="11" name="Table 10">
            <a:extLst>
              <a:ext uri="{FF2B5EF4-FFF2-40B4-BE49-F238E27FC236}">
                <a16:creationId xmlns:a16="http://schemas.microsoft.com/office/drawing/2014/main" id="{56B804A4-1D5C-0E89-CCD0-61578C02DFE4}"/>
              </a:ext>
            </a:extLst>
          </p:cNvPr>
          <p:cNvGraphicFramePr>
            <a:graphicFrameLocks noGrp="1"/>
          </p:cNvGraphicFramePr>
          <p:nvPr>
            <p:extLst>
              <p:ext uri="{D42A27DB-BD31-4B8C-83A1-F6EECF244321}">
                <p14:modId xmlns:p14="http://schemas.microsoft.com/office/powerpoint/2010/main" val="2507680762"/>
              </p:ext>
            </p:extLst>
          </p:nvPr>
        </p:nvGraphicFramePr>
        <p:xfrm>
          <a:off x="5671700" y="272884"/>
          <a:ext cx="5809363" cy="5950878"/>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2253174">
                  <a:extLst>
                    <a:ext uri="{9D8B030D-6E8A-4147-A177-3AD203B41FA5}">
                      <a16:colId xmlns:a16="http://schemas.microsoft.com/office/drawing/2014/main" val="2840248429"/>
                    </a:ext>
                  </a:extLst>
                </a:gridCol>
                <a:gridCol w="644317">
                  <a:extLst>
                    <a:ext uri="{9D8B030D-6E8A-4147-A177-3AD203B41FA5}">
                      <a16:colId xmlns:a16="http://schemas.microsoft.com/office/drawing/2014/main" val="2828468827"/>
                    </a:ext>
                  </a:extLst>
                </a:gridCol>
                <a:gridCol w="1823305">
                  <a:extLst>
                    <a:ext uri="{9D8B030D-6E8A-4147-A177-3AD203B41FA5}">
                      <a16:colId xmlns:a16="http://schemas.microsoft.com/office/drawing/2014/main" val="2502270712"/>
                    </a:ext>
                  </a:extLst>
                </a:gridCol>
                <a:gridCol w="271309">
                  <a:extLst>
                    <a:ext uri="{9D8B030D-6E8A-4147-A177-3AD203B41FA5}">
                      <a16:colId xmlns:a16="http://schemas.microsoft.com/office/drawing/2014/main" val="2044036925"/>
                    </a:ext>
                  </a:extLst>
                </a:gridCol>
                <a:gridCol w="817258">
                  <a:extLst>
                    <a:ext uri="{9D8B030D-6E8A-4147-A177-3AD203B41FA5}">
                      <a16:colId xmlns:a16="http://schemas.microsoft.com/office/drawing/2014/main" val="4089848258"/>
                    </a:ext>
                  </a:extLst>
                </a:gridCol>
              </a:tblGrid>
              <a:tr h="470883">
                <a:tc gridSpan="4">
                  <a:txBody>
                    <a:bodyPr/>
                    <a:lstStyle/>
                    <a:p>
                      <a:pPr algn="l" rtl="0" fontAlgn="base"/>
                      <a:r>
                        <a:rPr lang="en-US" sz="1200" b="1" i="0" cap="all" spc="60">
                          <a:solidFill>
                            <a:schemeClr val="bg1"/>
                          </a:solidFill>
                          <a:effectLst/>
                          <a:latin typeface="Calibri"/>
                        </a:rPr>
                        <a:t>Use Case Name: User Registration     </a:t>
                      </a:r>
                      <a:r>
                        <a:rPr lang="en-US" sz="1200" b="0" i="0" cap="all" spc="60">
                          <a:solidFill>
                            <a:schemeClr val="bg1"/>
                          </a:solidFill>
                          <a:effectLst/>
                          <a:latin typeface="Times New Roman"/>
                        </a:rPr>
                        <a:t>Priority: High</a:t>
                      </a:r>
                    </a:p>
                  </a:txBody>
                  <a:tcPr marL="64769" marR="64769" marT="64769" marB="64769">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US" sz="1200" b="1" cap="all" spc="60">
                        <a:solidFill>
                          <a:schemeClr val="bg1"/>
                        </a:solidFill>
                        <a:effectLst/>
                      </a:endParaRPr>
                    </a:p>
                    <a:p>
                      <a:pPr algn="l" rtl="0" fontAlgn="base"/>
                      <a:r>
                        <a:rPr lang="en-US" sz="1200" b="1" i="0" cap="all" spc="60">
                          <a:solidFill>
                            <a:schemeClr val="bg1"/>
                          </a:solidFill>
                          <a:effectLst/>
                          <a:latin typeface="Calibri"/>
                        </a:rPr>
                        <a:t>ID: U-1</a:t>
                      </a:r>
                    </a:p>
                  </a:txBody>
                  <a:tcPr marL="64769" marR="64769" marT="64769" marB="64769">
                    <a:lnL w="12700" cmpd="sng">
                      <a:noFill/>
                    </a:lnL>
                    <a:lnR w="12700" cmpd="sng">
                      <a:noFill/>
                    </a:lnR>
                    <a:lnT w="12700" cmpd="sng">
                      <a:noFill/>
                    </a:lnT>
                    <a:lnB w="38100" cmpd="sng">
                      <a:noFill/>
                    </a:lnB>
                    <a:noFill/>
                  </a:tcPr>
                </a:tc>
                <a:extLst>
                  <a:ext uri="{0D108BD9-81ED-4DB2-BD59-A6C34878D82A}">
                    <a16:rowId xmlns:a16="http://schemas.microsoft.com/office/drawing/2014/main" val="4199577043"/>
                  </a:ext>
                </a:extLst>
              </a:tr>
              <a:tr h="494561">
                <a:tc gridSpan="5">
                  <a:txBody>
                    <a:bodyPr/>
                    <a:lstStyle/>
                    <a:p>
                      <a:pPr algn="l" rtl="0" fontAlgn="base"/>
                      <a:r>
                        <a:rPr lang="en-US" sz="1200" b="0" i="0" cap="none" spc="0">
                          <a:solidFill>
                            <a:schemeClr val="bg1"/>
                          </a:solidFill>
                          <a:effectLst/>
                          <a:latin typeface="Calibri"/>
                        </a:rPr>
                        <a:t>Short Description: New users register on the Brockport Eats app, providing personal information, creating a username and password, and adding delivery addresses. </a:t>
                      </a:r>
                    </a:p>
                  </a:txBody>
                  <a:tcPr marL="43179" marR="43179" marT="21590" marB="43179">
                    <a:lnL w="12700" cmpd="sng">
                      <a:noFill/>
                      <a:prstDash val="solid"/>
                    </a:lnL>
                    <a:lnR w="12700" cmpd="sng">
                      <a:noFill/>
                      <a:prstDash val="solid"/>
                    </a:lnR>
                    <a:lnT w="38100" cmpd="sng">
                      <a:noFill/>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1056907"/>
                  </a:ext>
                </a:extLst>
              </a:tr>
              <a:tr h="409307">
                <a:tc gridSpan="5">
                  <a:txBody>
                    <a:bodyPr/>
                    <a:lstStyle/>
                    <a:p>
                      <a:pPr algn="l" rtl="0" fontAlgn="base"/>
                      <a:r>
                        <a:rPr lang="en-US" sz="1200" b="0" i="0" cap="none" spc="0">
                          <a:solidFill>
                            <a:schemeClr val="bg1"/>
                          </a:solidFill>
                          <a:effectLst/>
                          <a:latin typeface="Calibri"/>
                        </a:rPr>
                        <a:t>Trigger: User wants to create an account. </a:t>
                      </a:r>
                    </a:p>
                    <a:p>
                      <a:pPr algn="l" rtl="0" fontAlgn="base"/>
                      <a:r>
                        <a:rPr lang="en-US" sz="1200" b="0" i="0" cap="none" spc="0">
                          <a:solidFill>
                            <a:schemeClr val="bg1"/>
                          </a:solidFill>
                          <a:effectLst/>
                          <a:latin typeface="Calibri"/>
                        </a:rPr>
                        <a:t>Type: External / Temporal </a:t>
                      </a:r>
                      <a:endParaRPr lang="en-US" sz="1200" b="0" i="0" cap="none" spc="0">
                        <a:solidFill>
                          <a:schemeClr val="bg1"/>
                        </a:solidFill>
                        <a:effectLst/>
                      </a:endParaRPr>
                    </a:p>
                  </a:txBody>
                  <a:tcPr marL="43179" marR="43179" marT="21590" marB="431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670787"/>
                  </a:ext>
                </a:extLst>
              </a:tr>
              <a:tr h="235442">
                <a:tc gridSpan="2">
                  <a:txBody>
                    <a:bodyPr/>
                    <a:lstStyle/>
                    <a:p>
                      <a:pPr algn="l" rtl="0" fontAlgn="base"/>
                      <a:r>
                        <a:rPr lang="en-US" sz="1200" b="0" i="0" cap="none" spc="0">
                          <a:solidFill>
                            <a:schemeClr val="bg1"/>
                          </a:solidFill>
                          <a:effectLst/>
                          <a:latin typeface="Calibri"/>
                        </a:rPr>
                        <a:t>Major Inputs: </a:t>
                      </a:r>
                    </a:p>
                  </a:txBody>
                  <a:tcPr marL="43179" marR="43179" marT="21590" marB="431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algn="l" rtl="0" fontAlgn="base"/>
                      <a:r>
                        <a:rPr lang="en-US" sz="1200" b="0" i="0" cap="none" spc="0">
                          <a:solidFill>
                            <a:schemeClr val="bg1"/>
                          </a:solidFill>
                          <a:effectLst/>
                          <a:latin typeface="Calibri"/>
                        </a:rPr>
                        <a:t>Major Outputs: </a:t>
                      </a:r>
                    </a:p>
                  </a:txBody>
                  <a:tcPr marL="43179" marR="43179" marT="21590" marB="431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991766"/>
                  </a:ext>
                </a:extLst>
              </a:tr>
              <a:tr h="1104768">
                <a:tc>
                  <a:txBody>
                    <a:bodyPr/>
                    <a:lstStyle/>
                    <a:p>
                      <a:pPr algn="l" rtl="0" fontAlgn="base"/>
                      <a:r>
                        <a:rPr lang="en-US" sz="1200" b="0" i="0" cap="none" spc="0" dirty="0">
                          <a:solidFill>
                            <a:schemeClr val="bg1"/>
                          </a:solidFill>
                          <a:effectLst/>
                          <a:latin typeface="Calibri"/>
                        </a:rPr>
                        <a:t>Description:  </a:t>
                      </a:r>
                    </a:p>
                    <a:p>
                      <a:pPr algn="l" rtl="0" fontAlgn="base"/>
                      <a:r>
                        <a:rPr lang="en-US" sz="1200" b="0" i="0" cap="none" spc="0" dirty="0">
                          <a:solidFill>
                            <a:schemeClr val="bg1"/>
                          </a:solidFill>
                          <a:effectLst/>
                          <a:latin typeface="Calibri"/>
                        </a:rPr>
                        <a:t>User first last name, Student email, phone, student ID username and password  Delivery address Verification email   </a:t>
                      </a:r>
                    </a:p>
                  </a:txBody>
                  <a:tcPr marL="43179" marR="43179" marT="21590" marB="431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rtl="0" fontAlgn="base"/>
                      <a:r>
                        <a:rPr lang="en-US" sz="1200" b="0" i="0" cap="none" spc="0">
                          <a:solidFill>
                            <a:schemeClr val="bg1"/>
                          </a:solidFill>
                          <a:effectLst/>
                          <a:latin typeface="Calibri"/>
                        </a:rPr>
                        <a:t>Source: </a:t>
                      </a:r>
                    </a:p>
                    <a:p>
                      <a:pPr algn="l" rtl="0" fontAlgn="base"/>
                      <a:r>
                        <a:rPr lang="en-US" sz="1200" b="0" i="0" cap="none" spc="0">
                          <a:solidFill>
                            <a:schemeClr val="bg1"/>
                          </a:solidFill>
                          <a:effectLst/>
                          <a:latin typeface="Calibri"/>
                        </a:rPr>
                        <a:t>User </a:t>
                      </a:r>
                    </a:p>
                  </a:txBody>
                  <a:tcPr marL="43179" marR="43179" marT="21590" marB="431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rtl="0" fontAlgn="base"/>
                      <a:r>
                        <a:rPr lang="en-US" sz="1200" b="0" i="0" cap="none" spc="0">
                          <a:solidFill>
                            <a:schemeClr val="bg1"/>
                          </a:solidFill>
                          <a:effectLst/>
                          <a:latin typeface="Calibri"/>
                        </a:rPr>
                        <a:t>Description:  </a:t>
                      </a:r>
                    </a:p>
                    <a:p>
                      <a:pPr algn="l" rtl="0" fontAlgn="base"/>
                      <a:r>
                        <a:rPr lang="en-US" sz="1200" b="0" i="0" cap="none" spc="0">
                          <a:solidFill>
                            <a:schemeClr val="bg1"/>
                          </a:solidFill>
                          <a:effectLst/>
                          <a:latin typeface="Calibri"/>
                        </a:rPr>
                        <a:t>Confirmation email with a verification link </a:t>
                      </a:r>
                    </a:p>
                    <a:p>
                      <a:pPr algn="l" rtl="0" fontAlgn="base"/>
                      <a:r>
                        <a:rPr lang="en-US" sz="1200" b="0" i="0" cap="none" spc="0">
                          <a:solidFill>
                            <a:schemeClr val="bg1"/>
                          </a:solidFill>
                          <a:effectLst/>
                          <a:latin typeface="Calibri"/>
                        </a:rPr>
                        <a:t>User registration and profile creation  </a:t>
                      </a:r>
                    </a:p>
                  </a:txBody>
                  <a:tcPr marL="43179" marR="43179" marT="21590" marB="431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2">
                  <a:txBody>
                    <a:bodyPr/>
                    <a:lstStyle/>
                    <a:p>
                      <a:pPr algn="l" rtl="0" fontAlgn="base"/>
                      <a:r>
                        <a:rPr lang="en-US" sz="1200" b="0" i="0" cap="none" spc="0">
                          <a:solidFill>
                            <a:schemeClr val="bg1"/>
                          </a:solidFill>
                          <a:effectLst/>
                          <a:latin typeface="Calibri"/>
                        </a:rPr>
                        <a:t>Destination: </a:t>
                      </a:r>
                    </a:p>
                    <a:p>
                      <a:pPr algn="l" rtl="0" fontAlgn="base"/>
                      <a:r>
                        <a:rPr lang="en-US" sz="1200" b="0" i="0" cap="none" spc="0">
                          <a:solidFill>
                            <a:schemeClr val="bg1"/>
                          </a:solidFill>
                          <a:effectLst/>
                          <a:latin typeface="Calibri"/>
                        </a:rPr>
                        <a:t>System application </a:t>
                      </a:r>
                    </a:p>
                    <a:p>
                      <a:pPr algn="l" rtl="0" fontAlgn="base"/>
                      <a:r>
                        <a:rPr lang="en-US" sz="1200" b="0" i="0" cap="none" spc="0">
                          <a:solidFill>
                            <a:schemeClr val="bg1"/>
                          </a:solidFill>
                          <a:effectLst/>
                          <a:latin typeface="Calibri"/>
                        </a:rPr>
                        <a:t>System Database </a:t>
                      </a:r>
                    </a:p>
                  </a:txBody>
                  <a:tcPr marL="43179" marR="43179" marT="21590" marB="431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extLst>
                  <a:ext uri="{0D108BD9-81ED-4DB2-BD59-A6C34878D82A}">
                    <a16:rowId xmlns:a16="http://schemas.microsoft.com/office/drawing/2014/main" val="1988798150"/>
                  </a:ext>
                </a:extLst>
              </a:tr>
              <a:tr h="3120792">
                <a:tc gridSpan="2">
                  <a:txBody>
                    <a:bodyPr/>
                    <a:lstStyle/>
                    <a:p>
                      <a:pPr algn="l" rtl="0" fontAlgn="base"/>
                      <a:r>
                        <a:rPr lang="en-US" sz="1200" b="0" i="0" cap="none" spc="0">
                          <a:solidFill>
                            <a:schemeClr val="bg1"/>
                          </a:solidFill>
                          <a:effectLst/>
                          <a:latin typeface="Calibri"/>
                        </a:rPr>
                        <a:t>Major Steps Performed:  </a:t>
                      </a:r>
                      <a:endParaRPr lang="en-US" sz="1200" b="0" i="0" cap="none" spc="0">
                        <a:solidFill>
                          <a:schemeClr val="bg1"/>
                        </a:solidFill>
                        <a:effectLst/>
                      </a:endParaRPr>
                    </a:p>
                    <a:p>
                      <a:pPr marL="171450" indent="-171450" algn="l" rtl="0" fontAlgn="base">
                        <a:buFont typeface="Calibri"/>
                        <a:buChar char="-"/>
                      </a:pPr>
                      <a:r>
                        <a:rPr lang="en-US" sz="1200" b="0" i="0" cap="none" spc="0">
                          <a:solidFill>
                            <a:schemeClr val="bg1"/>
                          </a:solidFill>
                          <a:effectLst/>
                          <a:latin typeface="Calibri"/>
                        </a:rPr>
                        <a:t>The user enters their info. </a:t>
                      </a:r>
                      <a:endParaRPr lang="en-US" sz="1200" b="0" i="0" cap="none" spc="0">
                        <a:solidFill>
                          <a:schemeClr val="bg1"/>
                        </a:solidFill>
                        <a:effectLst/>
                      </a:endParaRPr>
                    </a:p>
                    <a:p>
                      <a:pPr marL="171450" indent="-171450" algn="l" rtl="0" fontAlgn="base">
                        <a:buFont typeface="Calibri"/>
                        <a:buChar char="-"/>
                      </a:pPr>
                      <a:r>
                        <a:rPr lang="en-US" sz="1200" b="0" i="0" cap="none" spc="0">
                          <a:solidFill>
                            <a:schemeClr val="bg1"/>
                          </a:solidFill>
                          <a:effectLst/>
                          <a:latin typeface="Calibri"/>
                        </a:rPr>
                        <a:t>The system database admin validates the registration information </a:t>
                      </a:r>
                    </a:p>
                    <a:p>
                      <a:pPr marL="171450" indent="-171450" algn="l" rtl="0" fontAlgn="base">
                        <a:buFont typeface="Calibri"/>
                        <a:buChar char="-"/>
                      </a:pPr>
                      <a:r>
                        <a:rPr lang="en-US" sz="1200" b="0" i="0" cap="none" spc="0">
                          <a:solidFill>
                            <a:schemeClr val="bg1"/>
                          </a:solidFill>
                          <a:effectLst/>
                          <a:latin typeface="Calibri"/>
                        </a:rPr>
                        <a:t>The system sends a confirmation email for the user to verify their account creation</a:t>
                      </a:r>
                      <a:endParaRPr lang="en-US" sz="1200" b="0" i="0" cap="none" spc="0">
                        <a:solidFill>
                          <a:schemeClr val="bg1"/>
                        </a:solidFill>
                        <a:effectLst/>
                      </a:endParaRPr>
                    </a:p>
                    <a:p>
                      <a:pPr marL="171450" indent="-171450" algn="l" rtl="0" fontAlgn="base">
                        <a:buFont typeface="Calibri"/>
                        <a:buChar char="-"/>
                      </a:pPr>
                      <a:r>
                        <a:rPr lang="en-US" sz="1200" b="0" i="0" cap="none" spc="0">
                          <a:solidFill>
                            <a:schemeClr val="bg1"/>
                          </a:solidFill>
                          <a:effectLst/>
                          <a:latin typeface="Calibri"/>
                        </a:rPr>
                        <a:t>The system securely stores user information in a database for future use, ensuring data privacy and security. </a:t>
                      </a:r>
                    </a:p>
                    <a:p>
                      <a:pPr marL="171450" indent="-171450" algn="l" rtl="0" fontAlgn="base">
                        <a:buFont typeface="Calibri"/>
                        <a:buChar char="-"/>
                      </a:pPr>
                      <a:r>
                        <a:rPr lang="en-US" sz="1200" b="0" i="0" cap="none" spc="0">
                          <a:solidFill>
                            <a:schemeClr val="bg1"/>
                          </a:solidFill>
                          <a:effectLst/>
                          <a:latin typeface="Calibri"/>
                        </a:rPr>
                        <a:t>The user enters their login info</a:t>
                      </a:r>
                      <a:endParaRPr lang="en-US" sz="1200" b="0" i="0" cap="none" spc="0">
                        <a:solidFill>
                          <a:schemeClr val="bg1"/>
                        </a:solidFill>
                        <a:effectLst/>
                      </a:endParaRPr>
                    </a:p>
                    <a:p>
                      <a:pPr marL="171450" indent="-171450" algn="l" rtl="0" fontAlgn="base">
                        <a:buFont typeface="Calibri"/>
                        <a:buChar char="-"/>
                      </a:pPr>
                      <a:r>
                        <a:rPr lang="en-US" sz="1200" b="0" i="0" cap="none" spc="0">
                          <a:solidFill>
                            <a:schemeClr val="bg1"/>
                          </a:solidFill>
                          <a:effectLst/>
                          <a:latin typeface="Calibri"/>
                        </a:rPr>
                        <a:t>The system database validates their credentials.</a:t>
                      </a:r>
                    </a:p>
                    <a:p>
                      <a:pPr marL="171450" lvl="0" indent="-171450" algn="l">
                        <a:buFont typeface="Calibri"/>
                        <a:buChar char="-"/>
                      </a:pPr>
                      <a:r>
                        <a:rPr lang="en-US" sz="1200" b="0" i="0" cap="none" spc="0">
                          <a:solidFill>
                            <a:schemeClr val="bg1"/>
                          </a:solidFill>
                          <a:effectLst/>
                          <a:latin typeface="Calibri"/>
                        </a:rPr>
                        <a:t>System will redirect user to the </a:t>
                      </a:r>
                      <a:r>
                        <a:rPr lang="en-US" sz="1200" b="0" i="0" cap="none" spc="0" err="1">
                          <a:solidFill>
                            <a:schemeClr val="bg1"/>
                          </a:solidFill>
                          <a:effectLst/>
                          <a:latin typeface="Calibri"/>
                        </a:rPr>
                        <a:t>BPeats</a:t>
                      </a:r>
                      <a:r>
                        <a:rPr lang="en-US" sz="1200" b="0" i="0" cap="none" spc="0">
                          <a:solidFill>
                            <a:schemeClr val="bg1"/>
                          </a:solidFill>
                          <a:effectLst/>
                          <a:latin typeface="Calibri"/>
                        </a:rPr>
                        <a:t> homepage after verified login</a:t>
                      </a:r>
                    </a:p>
                    <a:p>
                      <a:pPr marL="171450" indent="-171450" algn="l" rtl="0" fontAlgn="base">
                        <a:buFont typeface="Calibri"/>
                        <a:buChar char="-"/>
                      </a:pPr>
                      <a:endParaRPr lang="en-US" sz="1200" b="0" i="0" cap="none" spc="0">
                        <a:solidFill>
                          <a:schemeClr val="bg1"/>
                        </a:solidFill>
                        <a:effectLst/>
                      </a:endParaRPr>
                    </a:p>
                  </a:txBody>
                  <a:tcPr marL="43179" marR="43179" marT="21590" marB="431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algn="l" rtl="0" fontAlgn="base"/>
                      <a:r>
                        <a:rPr lang="en-US" sz="1200" b="0" i="0" cap="none" spc="0" dirty="0">
                          <a:solidFill>
                            <a:schemeClr val="bg1"/>
                          </a:solidFill>
                          <a:effectLst/>
                          <a:latin typeface="Calibri"/>
                        </a:rPr>
                        <a:t>Information for steps: </a:t>
                      </a:r>
                    </a:p>
                    <a:p>
                      <a:pPr algn="l" rtl="0" fontAlgn="base"/>
                      <a:r>
                        <a:rPr lang="en-US" sz="1200" b="0" i="0" cap="none" spc="0" dirty="0">
                          <a:solidFill>
                            <a:schemeClr val="bg1"/>
                          </a:solidFill>
                          <a:effectLst/>
                          <a:latin typeface="Calibri"/>
                        </a:rPr>
                        <a:t>User information</a:t>
                      </a:r>
                    </a:p>
                    <a:p>
                      <a:pPr algn="l" rtl="0" fontAlgn="base"/>
                      <a:r>
                        <a:rPr lang="en-US" sz="1200" b="0" i="0" cap="none" spc="0" dirty="0">
                          <a:solidFill>
                            <a:schemeClr val="bg1"/>
                          </a:solidFill>
                          <a:effectLst/>
                          <a:latin typeface="Calibri"/>
                        </a:rPr>
                        <a:t>System user Database admin</a:t>
                      </a:r>
                    </a:p>
                    <a:p>
                      <a:pPr algn="l" rtl="0" fontAlgn="base"/>
                      <a:endParaRPr lang="en-US" sz="1200" b="0" i="0" cap="none" spc="0" dirty="0">
                        <a:solidFill>
                          <a:schemeClr val="bg1"/>
                        </a:solidFill>
                        <a:effectLst/>
                        <a:latin typeface="Calibri"/>
                      </a:endParaRPr>
                    </a:p>
                    <a:p>
                      <a:pPr algn="l" rtl="0" fontAlgn="base"/>
                      <a:r>
                        <a:rPr lang="en-US" sz="1200" b="0" i="0" cap="none" spc="0" dirty="0">
                          <a:solidFill>
                            <a:schemeClr val="bg1"/>
                          </a:solidFill>
                          <a:effectLst/>
                          <a:latin typeface="Calibri"/>
                        </a:rPr>
                        <a:t>User email</a:t>
                      </a:r>
                    </a:p>
                    <a:p>
                      <a:pPr algn="l" rtl="0" fontAlgn="base"/>
                      <a:endParaRPr lang="en-US" sz="1200" b="0" i="0" cap="none" spc="0" dirty="0">
                        <a:solidFill>
                          <a:schemeClr val="bg1"/>
                        </a:solidFill>
                        <a:effectLst/>
                        <a:latin typeface="Calibri"/>
                      </a:endParaRPr>
                    </a:p>
                    <a:p>
                      <a:pPr algn="l" rtl="0" fontAlgn="base"/>
                      <a:endParaRPr lang="en-US" sz="1200" b="0" i="0" cap="none" spc="0" dirty="0">
                        <a:solidFill>
                          <a:schemeClr val="bg1"/>
                        </a:solidFill>
                        <a:effectLst/>
                        <a:latin typeface="Calibri"/>
                      </a:endParaRPr>
                    </a:p>
                    <a:p>
                      <a:pPr algn="l" rtl="0" fontAlgn="base"/>
                      <a:r>
                        <a:rPr lang="en-US" sz="1200" b="0" i="0" cap="none" spc="0" dirty="0">
                          <a:solidFill>
                            <a:schemeClr val="bg1"/>
                          </a:solidFill>
                          <a:effectLst/>
                          <a:latin typeface="Calibri"/>
                        </a:rPr>
                        <a:t>System database, user info</a:t>
                      </a:r>
                    </a:p>
                    <a:p>
                      <a:pPr algn="l" rtl="0" fontAlgn="base"/>
                      <a:r>
                        <a:rPr lang="en-US" sz="1200" b="0" i="0" cap="none" spc="0" dirty="0">
                          <a:solidFill>
                            <a:schemeClr val="bg1"/>
                          </a:solidFill>
                          <a:effectLst/>
                          <a:latin typeface="Calibri"/>
                        </a:rPr>
                        <a:t> </a:t>
                      </a:r>
                    </a:p>
                    <a:p>
                      <a:pPr algn="l" rtl="0" fontAlgn="base"/>
                      <a:endParaRPr lang="en-US" sz="1200" b="0" i="0" cap="none" spc="0" dirty="0">
                        <a:solidFill>
                          <a:schemeClr val="bg1"/>
                        </a:solidFill>
                        <a:effectLst/>
                        <a:latin typeface="Calibri"/>
                      </a:endParaRPr>
                    </a:p>
                    <a:p>
                      <a:pPr algn="l" rtl="0" fontAlgn="base"/>
                      <a:r>
                        <a:rPr lang="en-US" sz="1200" b="0" i="0" cap="none" spc="0" dirty="0">
                          <a:solidFill>
                            <a:schemeClr val="bg1"/>
                          </a:solidFill>
                          <a:effectLst/>
                          <a:latin typeface="Calibri"/>
                        </a:rPr>
                        <a:t>User login information</a:t>
                      </a:r>
                    </a:p>
                    <a:p>
                      <a:pPr algn="l" rtl="0" fontAlgn="base"/>
                      <a:r>
                        <a:rPr lang="en-US" sz="1200" b="0" i="0" cap="none" spc="0" dirty="0">
                          <a:solidFill>
                            <a:schemeClr val="bg1"/>
                          </a:solidFill>
                          <a:effectLst/>
                          <a:latin typeface="Calibri"/>
                        </a:rPr>
                        <a:t>System user database</a:t>
                      </a:r>
                    </a:p>
                    <a:p>
                      <a:pPr algn="l" rtl="0" fontAlgn="base"/>
                      <a:endParaRPr lang="en-US" sz="1200" b="0" i="0" cap="none" spc="0" dirty="0">
                        <a:solidFill>
                          <a:schemeClr val="bg1"/>
                        </a:solidFill>
                        <a:effectLst/>
                        <a:latin typeface="Calibri"/>
                      </a:endParaRPr>
                    </a:p>
                    <a:p>
                      <a:pPr algn="l" rtl="0" fontAlgn="base"/>
                      <a:r>
                        <a:rPr lang="en-US" sz="1200" b="0" i="0" cap="none" spc="0" dirty="0" err="1">
                          <a:solidFill>
                            <a:schemeClr val="bg1"/>
                          </a:solidFill>
                          <a:effectLst/>
                          <a:latin typeface="Calibri"/>
                        </a:rPr>
                        <a:t>BPeats</a:t>
                      </a:r>
                      <a:r>
                        <a:rPr lang="en-US" sz="1200" b="0" i="0" cap="none" spc="0" dirty="0">
                          <a:solidFill>
                            <a:schemeClr val="bg1"/>
                          </a:solidFill>
                          <a:effectLst/>
                          <a:latin typeface="Calibri"/>
                        </a:rPr>
                        <a:t> Homepage</a:t>
                      </a:r>
                    </a:p>
                  </a:txBody>
                  <a:tcPr marL="43179" marR="43179" marT="21590" marB="431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14680"/>
                  </a:ext>
                </a:extLst>
              </a:tr>
            </a:tbl>
          </a:graphicData>
        </a:graphic>
      </p:graphicFrame>
    </p:spTree>
    <p:extLst>
      <p:ext uri="{BB962C8B-B14F-4D97-AF65-F5344CB8AC3E}">
        <p14:creationId xmlns:p14="http://schemas.microsoft.com/office/powerpoint/2010/main" val="254254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200F-38ED-6C6C-46EC-9170EB7158B3}"/>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Introduction</a:t>
            </a:r>
            <a:r>
              <a:rPr lang="en-US">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24C3250-E11F-778D-F342-893453C58B53}"/>
              </a:ext>
            </a:extLst>
          </p:cNvPr>
          <p:cNvSpPr>
            <a:spLocks noGrp="1"/>
          </p:cNvSpPr>
          <p:nvPr>
            <p:ph idx="1"/>
          </p:nvPr>
        </p:nvSpPr>
        <p:spPr>
          <a:xfrm>
            <a:off x="680321" y="2336873"/>
            <a:ext cx="9613861" cy="3924436"/>
          </a:xfrm>
        </p:spPr>
        <p:txBody>
          <a:bodyPr vert="horz" lIns="91440" tIns="45720" rIns="91440" bIns="45720" rtlCol="0" anchor="t">
            <a:noAutofit/>
          </a:bodyPr>
          <a:lstStyle/>
          <a:p>
            <a:r>
              <a:rPr lang="en-US" sz="1800">
                <a:latin typeface="Calibri"/>
                <a:ea typeface="Calibri" panose="020F0502020204030204" pitchFamily="34" charset="0"/>
                <a:cs typeface="Calibri"/>
              </a:rPr>
              <a:t>The main problem that students are experiencing is the absence of a food delivery service. </a:t>
            </a:r>
          </a:p>
          <a:p>
            <a:r>
              <a:rPr lang="en-US" sz="1800">
                <a:latin typeface="Calibri"/>
                <a:ea typeface="Calibri" panose="020F0502020204030204" pitchFamily="34" charset="0"/>
                <a:cs typeface="Calibri"/>
              </a:rPr>
              <a:t>This system will not only help students but will provide business opportunities for SUNY Brockport as well as help small businesses around the area.</a:t>
            </a:r>
          </a:p>
          <a:p>
            <a:r>
              <a:rPr lang="en-US" sz="1800">
                <a:latin typeface="Calibri"/>
                <a:ea typeface="Calibri" panose="020F0502020204030204" pitchFamily="34" charset="0"/>
                <a:cs typeface="Calibri"/>
              </a:rPr>
              <a:t>Our inspiration came from other food delivery services such as Uber Eats and Door Dash</a:t>
            </a:r>
          </a:p>
          <a:p>
            <a:r>
              <a:rPr lang="en-US" sz="1800">
                <a:latin typeface="Calibri"/>
                <a:cs typeface="Calibri"/>
              </a:rPr>
              <a:t>Dining hall current services</a:t>
            </a:r>
          </a:p>
          <a:p>
            <a:pPr marL="0" indent="0">
              <a:buNone/>
            </a:pPr>
            <a:endParaRPr lang="en-US"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457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3003EA-5867-1F70-7605-AFB6751CF521}"/>
              </a:ext>
            </a:extLst>
          </p:cNvPr>
          <p:cNvSpPr>
            <a:spLocks noGrp="1"/>
          </p:cNvSpPr>
          <p:nvPr>
            <p:ph type="title"/>
          </p:nvPr>
        </p:nvSpPr>
        <p:spPr>
          <a:xfrm>
            <a:off x="680321" y="753228"/>
            <a:ext cx="7087552" cy="1080938"/>
          </a:xfrm>
        </p:spPr>
        <p:txBody>
          <a:bodyPr>
            <a:normAutofit/>
          </a:bodyPr>
          <a:lstStyle/>
          <a:p>
            <a:r>
              <a:rPr lang="en-US" dirty="0"/>
              <a:t>Restaurant Registration</a:t>
            </a:r>
          </a:p>
        </p:txBody>
      </p:sp>
      <p:pic>
        <p:nvPicPr>
          <p:cNvPr id="64" name="Picture 6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A2E469B4-8FA6-32F3-6C73-3A2080559E08}"/>
              </a:ext>
            </a:extLst>
          </p:cNvPr>
          <p:cNvSpPr>
            <a:spLocks noGrp="1"/>
          </p:cNvSpPr>
          <p:nvPr>
            <p:ph idx="1"/>
          </p:nvPr>
        </p:nvSpPr>
        <p:spPr>
          <a:xfrm>
            <a:off x="680321" y="2336873"/>
            <a:ext cx="6423211" cy="3599316"/>
          </a:xfrm>
        </p:spPr>
        <p:txBody>
          <a:bodyPr vert="horz" lIns="91440" tIns="45720" rIns="91440" bIns="45720" rtlCol="0">
            <a:normAutofit/>
          </a:bodyPr>
          <a:lstStyle/>
          <a:p>
            <a:pPr>
              <a:buFont typeface="Arial"/>
              <a:buChar char="•"/>
            </a:pPr>
            <a:r>
              <a:rPr lang="en-US" sz="2000" dirty="0"/>
              <a:t>Use Case Diagram: U-2</a:t>
            </a:r>
          </a:p>
          <a:p>
            <a:pPr lvl="1">
              <a:buFont typeface="Calibri,Sans-Serif"/>
              <a:buChar char="-"/>
            </a:pPr>
            <a:r>
              <a:rPr lang="en-US" dirty="0"/>
              <a:t>Restaurant will enter their student information</a:t>
            </a:r>
          </a:p>
          <a:p>
            <a:pPr lvl="1">
              <a:buFont typeface="Calibri,Sans-Serif"/>
              <a:buChar char="-"/>
            </a:pPr>
            <a:r>
              <a:rPr lang="en-US" dirty="0"/>
              <a:t>BP Eats database admin will verify the restaurant information</a:t>
            </a:r>
          </a:p>
          <a:p>
            <a:pPr lvl="1">
              <a:buFont typeface="Calibri,Sans-Serif"/>
              <a:buChar char="-"/>
            </a:pPr>
            <a:r>
              <a:rPr lang="en-US" dirty="0"/>
              <a:t>After verification, restaurant account is created</a:t>
            </a:r>
          </a:p>
          <a:p>
            <a:pPr lvl="1">
              <a:buFont typeface="Calibri,Sans-Serif"/>
              <a:buChar char="-"/>
            </a:pPr>
            <a:r>
              <a:rPr lang="en-US" dirty="0"/>
              <a:t>The newly created restaurant account is now visible and customizable</a:t>
            </a:r>
          </a:p>
          <a:p>
            <a:pPr marL="971550" lvl="1" indent="-285750">
              <a:buFont typeface="Calibri,Sans-Serif"/>
              <a:buChar char="-"/>
            </a:pPr>
            <a:endParaRPr lang="en-US" dirty="0"/>
          </a:p>
        </p:txBody>
      </p:sp>
      <p:pic>
        <p:nvPicPr>
          <p:cNvPr id="7" name="Picture 6">
            <a:extLst>
              <a:ext uri="{FF2B5EF4-FFF2-40B4-BE49-F238E27FC236}">
                <a16:creationId xmlns:a16="http://schemas.microsoft.com/office/drawing/2014/main" id="{013F6504-9954-38CD-8F7C-359A975E1AC4}"/>
              </a:ext>
            </a:extLst>
          </p:cNvPr>
          <p:cNvPicPr>
            <a:picLocks noChangeAspect="1"/>
          </p:cNvPicPr>
          <p:nvPr/>
        </p:nvPicPr>
        <p:blipFill>
          <a:blip r:embed="rId4"/>
          <a:stretch>
            <a:fillRect/>
          </a:stretch>
        </p:blipFill>
        <p:spPr>
          <a:xfrm>
            <a:off x="7967050" y="763834"/>
            <a:ext cx="3864491" cy="53303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4098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6" name="Picture 3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8" name="Rectangle 3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 name="Picture 41">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44" name="Picture 43">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0" name="Rectangle 49">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547A48-9BA0-5BF7-230D-18AD211FDE47}"/>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600" dirty="0">
                <a:solidFill>
                  <a:srgbClr val="FFFFFF"/>
                </a:solidFill>
              </a:rPr>
              <a:t>Restaurant Registration: U-2</a:t>
            </a:r>
          </a:p>
        </p:txBody>
      </p:sp>
      <p:sp>
        <p:nvSpPr>
          <p:cNvPr id="52" name="Rectangle 51">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BF67137-BB92-3F8F-571C-BF3A66DC170A}"/>
              </a:ext>
            </a:extLst>
          </p:cNvPr>
          <p:cNvGraphicFramePr>
            <a:graphicFrameLocks noGrp="1"/>
          </p:cNvGraphicFramePr>
          <p:nvPr>
            <p:extLst>
              <p:ext uri="{D42A27DB-BD31-4B8C-83A1-F6EECF244321}">
                <p14:modId xmlns:p14="http://schemas.microsoft.com/office/powerpoint/2010/main" val="3767167326"/>
              </p:ext>
            </p:extLst>
          </p:nvPr>
        </p:nvGraphicFramePr>
        <p:xfrm>
          <a:off x="5268148" y="620888"/>
          <a:ext cx="6280253" cy="5900827"/>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605322">
                  <a:extLst>
                    <a:ext uri="{9D8B030D-6E8A-4147-A177-3AD203B41FA5}">
                      <a16:colId xmlns:a16="http://schemas.microsoft.com/office/drawing/2014/main" val="2840248429"/>
                    </a:ext>
                  </a:extLst>
                </a:gridCol>
                <a:gridCol w="1173593">
                  <a:extLst>
                    <a:ext uri="{9D8B030D-6E8A-4147-A177-3AD203B41FA5}">
                      <a16:colId xmlns:a16="http://schemas.microsoft.com/office/drawing/2014/main" val="2828468827"/>
                    </a:ext>
                  </a:extLst>
                </a:gridCol>
                <a:gridCol w="2516935">
                  <a:extLst>
                    <a:ext uri="{9D8B030D-6E8A-4147-A177-3AD203B41FA5}">
                      <a16:colId xmlns:a16="http://schemas.microsoft.com/office/drawing/2014/main" val="2502270712"/>
                    </a:ext>
                  </a:extLst>
                </a:gridCol>
                <a:gridCol w="219456">
                  <a:extLst>
                    <a:ext uri="{9D8B030D-6E8A-4147-A177-3AD203B41FA5}">
                      <a16:colId xmlns:a16="http://schemas.microsoft.com/office/drawing/2014/main" val="2044036925"/>
                    </a:ext>
                  </a:extLst>
                </a:gridCol>
                <a:gridCol w="764947">
                  <a:extLst>
                    <a:ext uri="{9D8B030D-6E8A-4147-A177-3AD203B41FA5}">
                      <a16:colId xmlns:a16="http://schemas.microsoft.com/office/drawing/2014/main" val="4089848258"/>
                    </a:ext>
                  </a:extLst>
                </a:gridCol>
              </a:tblGrid>
              <a:tr h="562960">
                <a:tc gridSpan="4">
                  <a:txBody>
                    <a:bodyPr/>
                    <a:lstStyle/>
                    <a:p>
                      <a:pPr fontAlgn="t"/>
                      <a:endParaRPr lang="en-US" sz="1200" b="1" cap="all" spc="60">
                        <a:solidFill>
                          <a:schemeClr val="tx1"/>
                        </a:solidFill>
                        <a:effectLst/>
                      </a:endParaRPr>
                    </a:p>
                    <a:p>
                      <a:pPr algn="l" rtl="0" fontAlgn="base"/>
                      <a:r>
                        <a:rPr lang="en-US" sz="1200" b="1" i="0" cap="all" spc="60">
                          <a:solidFill>
                            <a:schemeClr val="tx1"/>
                          </a:solidFill>
                          <a:effectLst/>
                          <a:latin typeface="Calibri"/>
                        </a:rPr>
                        <a:t>Use Case Name: restaurant registration     </a:t>
                      </a:r>
                      <a:r>
                        <a:rPr lang="en-US" sz="1200" b="0" i="0" cap="all" spc="60">
                          <a:solidFill>
                            <a:schemeClr val="tx1"/>
                          </a:solidFill>
                          <a:effectLst/>
                          <a:latin typeface="Times New Roman"/>
                        </a:rPr>
                        <a:t>Priority: High</a:t>
                      </a:r>
                    </a:p>
                  </a:txBody>
                  <a:tcPr marL="35369" marR="35369" marT="35369" marB="35369">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US" sz="1200" b="1" cap="all" spc="60">
                        <a:solidFill>
                          <a:schemeClr val="tx1"/>
                        </a:solidFill>
                        <a:effectLst/>
                      </a:endParaRPr>
                    </a:p>
                    <a:p>
                      <a:pPr algn="l" rtl="0" fontAlgn="base"/>
                      <a:r>
                        <a:rPr lang="en-US" sz="1200" b="1" i="0" cap="all" spc="60">
                          <a:solidFill>
                            <a:schemeClr val="tx1"/>
                          </a:solidFill>
                          <a:effectLst/>
                          <a:latin typeface="Calibri"/>
                        </a:rPr>
                        <a:t>ID: U-2</a:t>
                      </a:r>
                    </a:p>
                  </a:txBody>
                  <a:tcPr marL="35369" marR="35369" marT="35369" marB="35369">
                    <a:lnL w="12700" cmpd="sng">
                      <a:noFill/>
                    </a:lnL>
                    <a:lnR w="12700" cmpd="sng">
                      <a:noFill/>
                    </a:lnR>
                    <a:lnT w="12700" cmpd="sng">
                      <a:noFill/>
                    </a:lnT>
                    <a:lnB w="38100" cmpd="sng">
                      <a:noFill/>
                    </a:lnB>
                    <a:noFill/>
                  </a:tcPr>
                </a:tc>
                <a:extLst>
                  <a:ext uri="{0D108BD9-81ED-4DB2-BD59-A6C34878D82A}">
                    <a16:rowId xmlns:a16="http://schemas.microsoft.com/office/drawing/2014/main" val="4199577043"/>
                  </a:ext>
                </a:extLst>
              </a:tr>
              <a:tr h="524136">
                <a:tc gridSpan="5">
                  <a:txBody>
                    <a:bodyPr/>
                    <a:lstStyle/>
                    <a:p>
                      <a:pPr fontAlgn="t"/>
                      <a:r>
                        <a:rPr lang="en-US" sz="1200" b="0" i="0" cap="none" spc="0" dirty="0">
                          <a:solidFill>
                            <a:schemeClr val="tx1"/>
                          </a:solidFill>
                          <a:effectLst/>
                          <a:latin typeface="Calibri"/>
                        </a:rPr>
                        <a:t>Short Description: Restaurants create register themselves in the app so users can order from them and they can customize their menus.</a:t>
                      </a:r>
                    </a:p>
                  </a:txBody>
                  <a:tcPr marL="23579" marR="23579" marT="11790" marB="23579">
                    <a:lnL w="12700" cmpd="sng">
                      <a:noFill/>
                      <a:prstDash val="solid"/>
                    </a:lnL>
                    <a:lnR w="12700" cmpd="sng">
                      <a:noFill/>
                      <a:prstDash val="solid"/>
                    </a:lnR>
                    <a:lnT w="38100" cmpd="sng">
                      <a:noFill/>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1056907"/>
                  </a:ext>
                </a:extLst>
              </a:tr>
              <a:tr h="524136">
                <a:tc gridSpan="5">
                  <a:txBody>
                    <a:bodyPr/>
                    <a:lstStyle/>
                    <a:p>
                      <a:pPr fontAlgn="t"/>
                      <a:r>
                        <a:rPr lang="en-US" sz="1200" b="0" i="0" cap="none" spc="0">
                          <a:solidFill>
                            <a:schemeClr val="tx1"/>
                          </a:solidFill>
                          <a:effectLst/>
                          <a:latin typeface="Calibri"/>
                        </a:rPr>
                        <a:t>Trigger: a restaurant wants to register themselves in the app</a:t>
                      </a:r>
                    </a:p>
                    <a:p>
                      <a:pPr algn="l" rtl="0" fontAlgn="base"/>
                      <a:r>
                        <a:rPr lang="en-US" sz="1200" b="0" i="0" cap="none" spc="0">
                          <a:solidFill>
                            <a:schemeClr val="tx1"/>
                          </a:solidFill>
                          <a:effectLst/>
                          <a:latin typeface="Calibri"/>
                        </a:rPr>
                        <a:t>Type:</a:t>
                      </a:r>
                      <a:r>
                        <a:rPr lang="en-US" sz="1200" b="0" i="0" cap="none" spc="0">
                          <a:solidFill>
                            <a:srgbClr val="FF0000"/>
                          </a:solidFill>
                          <a:effectLst/>
                          <a:latin typeface="Calibri"/>
                        </a:rPr>
                        <a:t> External</a:t>
                      </a:r>
                      <a:r>
                        <a:rPr lang="en-US" sz="1200" b="0" i="0" cap="none" spc="0">
                          <a:solidFill>
                            <a:schemeClr val="tx1"/>
                          </a:solidFill>
                          <a:effectLst/>
                          <a:latin typeface="Calibri"/>
                        </a:rPr>
                        <a:t> / Temporal </a:t>
                      </a:r>
                      <a:endParaRPr lang="en-US" sz="1200" b="0" i="0" cap="none" spc="0">
                        <a:solidFill>
                          <a:schemeClr val="tx1"/>
                        </a:solidFill>
                        <a:effectLst/>
                      </a:endParaRPr>
                    </a:p>
                  </a:txBody>
                  <a:tcPr marL="23579" marR="23579" marT="11790" marB="235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670787"/>
                  </a:ext>
                </a:extLst>
              </a:tr>
              <a:tr h="310599">
                <a:tc gridSpan="2">
                  <a:txBody>
                    <a:bodyPr/>
                    <a:lstStyle/>
                    <a:p>
                      <a:pPr fontAlgn="t"/>
                      <a:r>
                        <a:rPr lang="en-US" sz="1200" b="0" i="0" cap="none" spc="0">
                          <a:solidFill>
                            <a:schemeClr val="tx1"/>
                          </a:solidFill>
                          <a:effectLst/>
                          <a:latin typeface="Calibri"/>
                        </a:rPr>
                        <a:t>Major Inputs: </a:t>
                      </a:r>
                      <a:endParaRPr lang="en-US" sz="1200" cap="none" spc="0">
                        <a:solidFill>
                          <a:schemeClr val="tx1"/>
                        </a:solidFill>
                        <a:effectLst/>
                      </a:endParaRPr>
                    </a:p>
                  </a:txBody>
                  <a:tcPr marL="23579" marR="23579" marT="11790" marB="235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fontAlgn="t"/>
                      <a:r>
                        <a:rPr lang="en-US" sz="1200" b="0" i="0" cap="none" spc="0">
                          <a:solidFill>
                            <a:schemeClr val="tx1"/>
                          </a:solidFill>
                          <a:effectLst/>
                          <a:latin typeface="Calibri"/>
                        </a:rPr>
                        <a:t>Major Outputs: </a:t>
                      </a:r>
                      <a:endParaRPr lang="en-US" sz="1200" cap="none" spc="0">
                        <a:solidFill>
                          <a:schemeClr val="tx1"/>
                        </a:solidFill>
                        <a:effectLst/>
                      </a:endParaRPr>
                    </a:p>
                  </a:txBody>
                  <a:tcPr marL="23579" marR="23579" marT="11790" marB="235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991766"/>
                  </a:ext>
                </a:extLst>
              </a:tr>
              <a:tr h="1383307">
                <a:tc>
                  <a:txBody>
                    <a:bodyPr/>
                    <a:lstStyle/>
                    <a:p>
                      <a:pPr fontAlgn="t"/>
                      <a:r>
                        <a:rPr lang="en-US" sz="1200" b="0" i="0" cap="none" spc="0">
                          <a:solidFill>
                            <a:schemeClr val="tx1"/>
                          </a:solidFill>
                          <a:effectLst/>
                          <a:latin typeface="Calibri"/>
                        </a:rPr>
                        <a:t>Description:  </a:t>
                      </a:r>
                      <a:endParaRPr lang="en-US" sz="1200" cap="none" spc="0">
                        <a:solidFill>
                          <a:schemeClr val="tx1"/>
                        </a:solidFill>
                        <a:effectLst/>
                      </a:endParaRPr>
                    </a:p>
                    <a:p>
                      <a:pPr lvl="0" algn="l">
                        <a:buNone/>
                      </a:pPr>
                      <a:r>
                        <a:rPr lang="en-US" sz="1200" b="0" i="0" cap="none" spc="0">
                          <a:solidFill>
                            <a:schemeClr val="tx1"/>
                          </a:solidFill>
                          <a:effectLst/>
                          <a:latin typeface="Calibri"/>
                        </a:rPr>
                        <a:t>Restaurant name </a:t>
                      </a:r>
                    </a:p>
                    <a:p>
                      <a:pPr lvl="0" algn="l">
                        <a:buNone/>
                      </a:pPr>
                      <a:r>
                        <a:rPr lang="en-US" sz="1200" b="0" i="0" cap="none" spc="0">
                          <a:solidFill>
                            <a:schemeClr val="tx1"/>
                          </a:solidFill>
                          <a:effectLst/>
                          <a:latin typeface="Calibri"/>
                        </a:rPr>
                        <a:t>Menu items</a:t>
                      </a:r>
                    </a:p>
                    <a:p>
                      <a:pPr lvl="0" algn="l">
                        <a:buNone/>
                      </a:pPr>
                      <a:r>
                        <a:rPr lang="en-US" sz="1200" b="0" i="0" cap="none" spc="0">
                          <a:solidFill>
                            <a:schemeClr val="tx1"/>
                          </a:solidFill>
                          <a:effectLst/>
                          <a:latin typeface="Calibri"/>
                        </a:rPr>
                        <a:t>Menu prices</a:t>
                      </a:r>
                    </a:p>
                    <a:p>
                      <a:pPr lvl="0" algn="l">
                        <a:buNone/>
                      </a:pPr>
                      <a:r>
                        <a:rPr lang="en-US" sz="1200" b="0" i="0" cap="none" spc="0">
                          <a:solidFill>
                            <a:schemeClr val="tx1"/>
                          </a:solidFill>
                          <a:effectLst/>
                          <a:latin typeface="Calibri"/>
                        </a:rPr>
                        <a:t>Hours</a:t>
                      </a:r>
                    </a:p>
                    <a:p>
                      <a:pPr lvl="0" algn="l">
                        <a:buNone/>
                      </a:pPr>
                      <a:r>
                        <a:rPr lang="en-US" sz="1200" b="0" i="0" cap="none" spc="0">
                          <a:solidFill>
                            <a:schemeClr val="tx1"/>
                          </a:solidFill>
                          <a:effectLst/>
                          <a:latin typeface="Calibri"/>
                        </a:rPr>
                        <a:t>Location</a:t>
                      </a:r>
                    </a:p>
                    <a:p>
                      <a:pPr lvl="0" algn="l">
                        <a:buNone/>
                      </a:pPr>
                      <a:endParaRPr lang="en-US" sz="1200" b="0" i="0" cap="none" spc="0">
                        <a:solidFill>
                          <a:schemeClr val="tx1"/>
                        </a:solidFill>
                        <a:effectLst/>
                        <a:latin typeface="Calibri"/>
                      </a:endParaRPr>
                    </a:p>
                  </a:txBody>
                  <a:tcPr marL="23579" marR="23579" marT="11790" marB="235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fontAlgn="t"/>
                      <a:r>
                        <a:rPr lang="en-US" sz="1200" b="0" i="0" cap="none" spc="0">
                          <a:solidFill>
                            <a:schemeClr val="tx1"/>
                          </a:solidFill>
                          <a:effectLst/>
                          <a:latin typeface="Calibri"/>
                        </a:rPr>
                        <a:t>Source: </a:t>
                      </a:r>
                      <a:endParaRPr lang="en-US" sz="1200" cap="none" spc="0">
                        <a:solidFill>
                          <a:schemeClr val="tx1"/>
                        </a:solidFill>
                        <a:effectLst/>
                      </a:endParaRPr>
                    </a:p>
                    <a:p>
                      <a:pPr algn="l" rtl="0" fontAlgn="base"/>
                      <a:r>
                        <a:rPr lang="en-US" sz="1200" b="0" i="0" cap="none" spc="0">
                          <a:solidFill>
                            <a:schemeClr val="tx1"/>
                          </a:solidFill>
                          <a:effectLst/>
                          <a:latin typeface="Calibri"/>
                        </a:rPr>
                        <a:t>Restaurant</a:t>
                      </a:r>
                    </a:p>
                  </a:txBody>
                  <a:tcPr marL="23579" marR="23579" marT="11790" marB="235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fontAlgn="t"/>
                      <a:r>
                        <a:rPr lang="en-US" sz="1200" b="0" i="0" cap="none" spc="0">
                          <a:solidFill>
                            <a:schemeClr val="tx1"/>
                          </a:solidFill>
                          <a:effectLst/>
                          <a:latin typeface="Calibri"/>
                        </a:rPr>
                        <a:t>Description:  </a:t>
                      </a:r>
                      <a:endParaRPr lang="en-US" sz="1200" cap="none" spc="0">
                        <a:solidFill>
                          <a:schemeClr val="tx1"/>
                        </a:solidFill>
                        <a:effectLst/>
                      </a:endParaRPr>
                    </a:p>
                    <a:p>
                      <a:pPr lvl="0" algn="l">
                        <a:buNone/>
                      </a:pPr>
                      <a:r>
                        <a:rPr lang="en-US" sz="1200" b="0" i="0" cap="none" spc="0">
                          <a:solidFill>
                            <a:schemeClr val="tx1"/>
                          </a:solidFill>
                          <a:effectLst/>
                          <a:latin typeface="Calibri"/>
                        </a:rPr>
                        <a:t>Restaurant enters their info, then gets a profile created in their account which allows them to sell their menu items and customize their menu options.</a:t>
                      </a:r>
                    </a:p>
                  </a:txBody>
                  <a:tcPr marL="23579" marR="23579" marT="11790" marB="235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2">
                  <a:txBody>
                    <a:bodyPr/>
                    <a:lstStyle/>
                    <a:p>
                      <a:pPr fontAlgn="t"/>
                      <a:r>
                        <a:rPr lang="en-US" sz="1200" b="0" i="0" cap="none" spc="0">
                          <a:solidFill>
                            <a:schemeClr val="tx1"/>
                          </a:solidFill>
                          <a:effectLst/>
                          <a:latin typeface="Calibri"/>
                        </a:rPr>
                        <a:t>Destination: </a:t>
                      </a:r>
                      <a:endParaRPr lang="en-US" sz="1200" cap="none" spc="0">
                        <a:solidFill>
                          <a:schemeClr val="tx1"/>
                        </a:solidFill>
                        <a:effectLst/>
                      </a:endParaRPr>
                    </a:p>
                    <a:p>
                      <a:pPr algn="l" rtl="0" fontAlgn="base"/>
                      <a:r>
                        <a:rPr lang="en-US" sz="1200" b="0" i="0" cap="none" spc="0">
                          <a:solidFill>
                            <a:schemeClr val="tx1"/>
                          </a:solidFill>
                          <a:effectLst/>
                          <a:latin typeface="Calibri"/>
                        </a:rPr>
                        <a:t>System application , </a:t>
                      </a:r>
                    </a:p>
                    <a:p>
                      <a:pPr algn="l" rtl="0" fontAlgn="base"/>
                      <a:r>
                        <a:rPr lang="en-US" sz="1200" b="0" i="0" cap="none" spc="0">
                          <a:solidFill>
                            <a:schemeClr val="tx1"/>
                          </a:solidFill>
                          <a:effectLst/>
                          <a:latin typeface="Calibri"/>
                        </a:rPr>
                        <a:t>System database</a:t>
                      </a:r>
                    </a:p>
                    <a:p>
                      <a:pPr algn="l" rtl="0" fontAlgn="base"/>
                      <a:endParaRPr lang="en-US" sz="1200" b="0" i="0" cap="none" spc="0">
                        <a:solidFill>
                          <a:schemeClr val="tx1"/>
                        </a:solidFill>
                        <a:effectLst/>
                        <a:latin typeface="Calibri"/>
                      </a:endParaRPr>
                    </a:p>
                  </a:txBody>
                  <a:tcPr marL="23579" marR="23579" marT="11790" marB="23579">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extLst>
                  <a:ext uri="{0D108BD9-81ED-4DB2-BD59-A6C34878D82A}">
                    <a16:rowId xmlns:a16="http://schemas.microsoft.com/office/drawing/2014/main" val="1988798150"/>
                  </a:ext>
                </a:extLst>
              </a:tr>
              <a:tr h="2289179">
                <a:tc gridSpan="2">
                  <a:txBody>
                    <a:bodyPr/>
                    <a:lstStyle/>
                    <a:p>
                      <a:pPr fontAlgn="t"/>
                      <a:r>
                        <a:rPr lang="en-US" sz="1200" b="0" i="0" cap="none" spc="0">
                          <a:solidFill>
                            <a:schemeClr val="tx1"/>
                          </a:solidFill>
                          <a:effectLst/>
                          <a:latin typeface="Calibri"/>
                        </a:rPr>
                        <a:t>Major Steps Performed:  </a:t>
                      </a:r>
                    </a:p>
                    <a:p>
                      <a:pPr lvl="0">
                        <a:buNone/>
                      </a:pPr>
                      <a:endParaRPr lang="en-US" sz="1200" b="0" i="0" cap="none" spc="0">
                        <a:solidFill>
                          <a:schemeClr val="tx1"/>
                        </a:solidFill>
                        <a:effectLst/>
                        <a:latin typeface="Calibri"/>
                      </a:endParaRPr>
                    </a:p>
                    <a:p>
                      <a:pPr marL="171450" indent="-171450" algn="l" rtl="0" fontAlgn="base">
                        <a:buFont typeface="Calibri"/>
                        <a:buChar char="-"/>
                      </a:pPr>
                      <a:r>
                        <a:rPr lang="en-US" sz="1200" b="0" i="0" cap="none" spc="0">
                          <a:solidFill>
                            <a:schemeClr val="tx1"/>
                          </a:solidFill>
                          <a:effectLst/>
                          <a:latin typeface="Calibri"/>
                        </a:rPr>
                        <a:t>The restaurant enters their information</a:t>
                      </a:r>
                    </a:p>
                    <a:p>
                      <a:pPr marL="171450" indent="-171450" algn="l" rtl="0" fontAlgn="base">
                        <a:buFont typeface="Calibri"/>
                        <a:buChar char="-"/>
                      </a:pPr>
                      <a:r>
                        <a:rPr lang="en-US" sz="1200" b="0" i="0" cap="none" spc="0">
                          <a:solidFill>
                            <a:schemeClr val="tx1"/>
                          </a:solidFill>
                          <a:effectLst/>
                          <a:latin typeface="Calibri"/>
                        </a:rPr>
                        <a:t>The system database admin validates their information by checking their location ensuring that the restaurant is legitimate and within a 10-mile radius of the campus</a:t>
                      </a:r>
                    </a:p>
                    <a:p>
                      <a:pPr marL="171450" lvl="0" indent="-171450" algn="l">
                        <a:buFont typeface="Calibri"/>
                        <a:buChar char="-"/>
                      </a:pPr>
                      <a:r>
                        <a:rPr lang="en-US" sz="1200" b="0" i="0" cap="none" spc="0">
                          <a:solidFill>
                            <a:schemeClr val="tx1"/>
                          </a:solidFill>
                          <a:effectLst/>
                          <a:latin typeface="Calibri"/>
                        </a:rPr>
                        <a:t>System will create a restaurant profile for the restaurant</a:t>
                      </a:r>
                    </a:p>
                    <a:p>
                      <a:pPr marL="171450" lvl="0" indent="-171450" algn="l">
                        <a:buFont typeface="Calibri"/>
                        <a:buChar char="-"/>
                      </a:pPr>
                      <a:r>
                        <a:rPr lang="en-US" sz="1200" b="0" i="0" cap="none" spc="0">
                          <a:solidFill>
                            <a:schemeClr val="tx1"/>
                          </a:solidFill>
                          <a:effectLst/>
                          <a:latin typeface="Calibri"/>
                        </a:rPr>
                        <a:t>The restaurant can now login to their account</a:t>
                      </a:r>
                    </a:p>
                    <a:p>
                      <a:pPr marL="171450" lvl="0" indent="-171450" algn="l">
                        <a:buFont typeface="Calibri"/>
                        <a:buChar char="-"/>
                      </a:pPr>
                      <a:r>
                        <a:rPr lang="en-US" sz="1200" b="0" i="0" cap="none" spc="0">
                          <a:solidFill>
                            <a:schemeClr val="tx1"/>
                          </a:solidFill>
                          <a:effectLst/>
                          <a:latin typeface="Calibri"/>
                        </a:rPr>
                        <a:t>The restaurant can customize their menu items and prices to their liking</a:t>
                      </a:r>
                    </a:p>
                  </a:txBody>
                  <a:tcPr marL="23579" marR="23579" marT="11790" marB="235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fontAlgn="t"/>
                      <a:r>
                        <a:rPr lang="en-US" sz="1200" b="0" i="0" cap="none" spc="0" dirty="0">
                          <a:solidFill>
                            <a:schemeClr val="tx1"/>
                          </a:solidFill>
                          <a:effectLst/>
                          <a:latin typeface="Calibri"/>
                        </a:rPr>
                        <a:t>Information for steps: </a:t>
                      </a:r>
                      <a:endParaRPr lang="en-US" sz="1200" cap="none" spc="0" dirty="0">
                        <a:solidFill>
                          <a:schemeClr val="tx1"/>
                        </a:solidFill>
                        <a:effectLst/>
                      </a:endParaRPr>
                    </a:p>
                    <a:p>
                      <a:pPr algn="l" rtl="0" fontAlgn="base"/>
                      <a:endParaRPr lang="en-US" sz="1200" b="0" i="0" cap="none" spc="0" dirty="0">
                        <a:solidFill>
                          <a:schemeClr val="tx1"/>
                        </a:solidFill>
                        <a:effectLst/>
                      </a:endParaRPr>
                    </a:p>
                    <a:p>
                      <a:pPr algn="l" rtl="0" fontAlgn="base"/>
                      <a:r>
                        <a:rPr lang="en-US" sz="1200" b="0" i="0" cap="none" spc="0" dirty="0">
                          <a:solidFill>
                            <a:schemeClr val="tx1"/>
                          </a:solidFill>
                          <a:effectLst/>
                          <a:latin typeface="Calibri"/>
                        </a:rPr>
                        <a:t>Restaurant information</a:t>
                      </a:r>
                    </a:p>
                    <a:p>
                      <a:pPr algn="l" rtl="0" fontAlgn="base"/>
                      <a:r>
                        <a:rPr lang="en-US" sz="1200" b="0" i="0" cap="none" spc="0" dirty="0">
                          <a:solidFill>
                            <a:schemeClr val="tx1"/>
                          </a:solidFill>
                          <a:effectLst/>
                          <a:latin typeface="Calibri"/>
                        </a:rPr>
                        <a:t>System Database, admin, restaurant info</a:t>
                      </a:r>
                    </a:p>
                    <a:p>
                      <a:pPr lvl="0" algn="l">
                        <a:buNone/>
                      </a:pPr>
                      <a:endParaRPr lang="en-US" sz="1200" b="0" i="0" cap="none" spc="0" dirty="0">
                        <a:solidFill>
                          <a:schemeClr val="tx1"/>
                        </a:solidFill>
                        <a:effectLst/>
                        <a:latin typeface="Calibri"/>
                      </a:endParaRPr>
                    </a:p>
                    <a:p>
                      <a:pPr lvl="0" algn="l">
                        <a:buNone/>
                      </a:pPr>
                      <a:endParaRPr lang="en-US" sz="1200" b="0" i="0" cap="none" spc="0" dirty="0">
                        <a:solidFill>
                          <a:schemeClr val="tx1"/>
                        </a:solidFill>
                        <a:effectLst/>
                        <a:latin typeface="Calibri"/>
                      </a:endParaRPr>
                    </a:p>
                    <a:p>
                      <a:pPr lvl="0" algn="l">
                        <a:buNone/>
                      </a:pPr>
                      <a:endParaRPr lang="en-US" sz="1200" b="0" i="0" cap="none" spc="0" dirty="0">
                        <a:solidFill>
                          <a:schemeClr val="tx1"/>
                        </a:solidFill>
                        <a:effectLst/>
                        <a:latin typeface="Calibri"/>
                      </a:endParaRPr>
                    </a:p>
                    <a:p>
                      <a:pPr lvl="0" algn="l">
                        <a:buNone/>
                      </a:pPr>
                      <a:endParaRPr lang="en-US" sz="1200" b="0" i="0" cap="none" spc="0" dirty="0">
                        <a:solidFill>
                          <a:schemeClr val="tx1"/>
                        </a:solidFill>
                        <a:effectLst/>
                        <a:latin typeface="Calibri"/>
                      </a:endParaRPr>
                    </a:p>
                    <a:p>
                      <a:pPr lvl="0" algn="l">
                        <a:buNone/>
                      </a:pPr>
                      <a:r>
                        <a:rPr lang="en-US" sz="1200" b="0" i="0" cap="none" spc="0" dirty="0">
                          <a:solidFill>
                            <a:schemeClr val="tx1"/>
                          </a:solidFill>
                          <a:effectLst/>
                          <a:latin typeface="Calibri"/>
                        </a:rPr>
                        <a:t>Restaurant and menu items.</a:t>
                      </a:r>
                    </a:p>
                    <a:p>
                      <a:pPr lvl="0" algn="l">
                        <a:buNone/>
                      </a:pPr>
                      <a:endParaRPr lang="en-US" sz="1200" b="0" i="0" cap="none" spc="0" dirty="0">
                        <a:solidFill>
                          <a:schemeClr val="tx1"/>
                        </a:solidFill>
                        <a:effectLst/>
                        <a:latin typeface="Calibri"/>
                      </a:endParaRPr>
                    </a:p>
                    <a:p>
                      <a:pPr lvl="0" algn="l">
                        <a:buNone/>
                      </a:pPr>
                      <a:r>
                        <a:rPr lang="en-US" sz="1200" b="0" i="0" cap="none" spc="0" dirty="0">
                          <a:solidFill>
                            <a:schemeClr val="tx1"/>
                          </a:solidFill>
                          <a:effectLst/>
                          <a:latin typeface="Calibri"/>
                        </a:rPr>
                        <a:t>Restaurant login info</a:t>
                      </a:r>
                    </a:p>
                    <a:p>
                      <a:pPr lvl="0" algn="l">
                        <a:buNone/>
                      </a:pPr>
                      <a:endParaRPr lang="en-US" sz="1200" b="0" i="0" cap="none" spc="0" dirty="0">
                        <a:solidFill>
                          <a:schemeClr val="tx1"/>
                        </a:solidFill>
                        <a:effectLst/>
                        <a:latin typeface="Calibri"/>
                      </a:endParaRPr>
                    </a:p>
                    <a:p>
                      <a:pPr lvl="0" algn="l">
                        <a:buNone/>
                      </a:pPr>
                      <a:r>
                        <a:rPr lang="en-US" sz="1200" b="0" i="0" cap="none" spc="0" dirty="0">
                          <a:solidFill>
                            <a:schemeClr val="tx1"/>
                          </a:solidFill>
                          <a:effectLst/>
                          <a:latin typeface="Calibri"/>
                        </a:rPr>
                        <a:t>Restaurant menu items, prices, hours</a:t>
                      </a:r>
                    </a:p>
                  </a:txBody>
                  <a:tcPr marL="23579" marR="23579" marT="11790" marB="23579">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14680"/>
                  </a:ext>
                </a:extLst>
              </a:tr>
            </a:tbl>
          </a:graphicData>
        </a:graphic>
      </p:graphicFrame>
    </p:spTree>
    <p:extLst>
      <p:ext uri="{BB962C8B-B14F-4D97-AF65-F5344CB8AC3E}">
        <p14:creationId xmlns:p14="http://schemas.microsoft.com/office/powerpoint/2010/main" val="234278743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A3D6EA0-B2FB-77F8-A9D7-4558192B1F20}"/>
              </a:ext>
            </a:extLst>
          </p:cNvPr>
          <p:cNvSpPr>
            <a:spLocks noGrp="1"/>
          </p:cNvSpPr>
          <p:nvPr>
            <p:ph type="title"/>
          </p:nvPr>
        </p:nvSpPr>
        <p:spPr>
          <a:xfrm>
            <a:off x="680321" y="753228"/>
            <a:ext cx="7087552" cy="1080938"/>
          </a:xfrm>
        </p:spPr>
        <p:txBody>
          <a:bodyPr>
            <a:normAutofit/>
          </a:bodyPr>
          <a:lstStyle/>
          <a:p>
            <a:r>
              <a:rPr lang="en-US" dirty="0"/>
              <a:t>Driver Registration</a:t>
            </a:r>
          </a:p>
        </p:txBody>
      </p:sp>
      <p:pic>
        <p:nvPicPr>
          <p:cNvPr id="20" name="Picture 19">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9" name="Content Placeholder 8">
            <a:extLst>
              <a:ext uri="{FF2B5EF4-FFF2-40B4-BE49-F238E27FC236}">
                <a16:creationId xmlns:a16="http://schemas.microsoft.com/office/drawing/2014/main" id="{0116AF33-62BF-7738-9ABF-B696CC1090C4}"/>
              </a:ext>
            </a:extLst>
          </p:cNvPr>
          <p:cNvSpPr>
            <a:spLocks noGrp="1"/>
          </p:cNvSpPr>
          <p:nvPr>
            <p:ph idx="1"/>
          </p:nvPr>
        </p:nvSpPr>
        <p:spPr>
          <a:xfrm>
            <a:off x="680321" y="2336873"/>
            <a:ext cx="6270985" cy="35993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000" b="0" i="0" u="none" strike="noStrike" kern="1200" cap="none" spc="0" normalizeH="0" baseline="0" noProof="0" dirty="0">
                <a:ln>
                  <a:noFill/>
                </a:ln>
                <a:solidFill>
                  <a:srgbClr val="FFFFFF"/>
                </a:solidFill>
                <a:effectLst/>
                <a:uLnTx/>
                <a:uFillTx/>
                <a:latin typeface="Trebuchet MS" panose="020B0603020202020204"/>
                <a:ea typeface="+mn-ea"/>
                <a:cs typeface="+mn-cs"/>
              </a:rPr>
              <a:t>Use Case Diagram: U-3</a:t>
            </a: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r>
              <a:rPr kumimoji="0" lang="en-US" b="0" i="0" u="none" strike="noStrike" kern="1200" cap="none" spc="0" normalizeH="0" baseline="0" noProof="0" dirty="0">
                <a:ln>
                  <a:noFill/>
                </a:ln>
                <a:solidFill>
                  <a:srgbClr val="FFFFFF"/>
                </a:solidFill>
                <a:effectLst/>
                <a:uLnTx/>
                <a:uFillTx/>
                <a:latin typeface="Trebuchet MS" panose="020B0603020202020204"/>
                <a:ea typeface="+mn-ea"/>
                <a:cs typeface="+mn-cs"/>
              </a:rPr>
              <a:t>Driver will enter their information</a:t>
            </a: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r>
              <a:rPr lang="en-US" dirty="0">
                <a:solidFill>
                  <a:srgbClr val="FFFFFF"/>
                </a:solidFill>
                <a:latin typeface="Trebuchet MS" panose="020B0603020202020204"/>
              </a:rPr>
              <a:t>Database admin will verify and store the driver information</a:t>
            </a: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r>
              <a:rPr lang="en-US" dirty="0">
                <a:solidFill>
                  <a:srgbClr val="FFFFFF"/>
                </a:solidFill>
                <a:latin typeface="Trebuchet MS" panose="020B0603020202020204"/>
              </a:rPr>
              <a:t>The driver account is created</a:t>
            </a: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r>
              <a:rPr lang="en-US" dirty="0">
                <a:solidFill>
                  <a:srgbClr val="FFFFFF"/>
                </a:solidFill>
                <a:latin typeface="Trebuchet MS" panose="020B0603020202020204"/>
              </a:rPr>
              <a:t>The driver can now login to the </a:t>
            </a:r>
            <a:r>
              <a:rPr lang="en-US" dirty="0" err="1">
                <a:solidFill>
                  <a:srgbClr val="FFFFFF"/>
                </a:solidFill>
                <a:latin typeface="Trebuchet MS" panose="020B0603020202020204"/>
              </a:rPr>
              <a:t>Bpeats</a:t>
            </a:r>
            <a:r>
              <a:rPr lang="en-US" dirty="0">
                <a:solidFill>
                  <a:srgbClr val="FFFFFF"/>
                </a:solidFill>
                <a:latin typeface="Trebuchet MS" panose="020B0603020202020204"/>
              </a:rPr>
              <a:t> app</a:t>
            </a: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endParaRPr lang="en-US" sz="1400" dirty="0">
              <a:solidFill>
                <a:srgbClr val="FFFFFF"/>
              </a:solidFill>
              <a:latin typeface="Trebuchet MS" panose="020B0603020202020204"/>
            </a:endParaRP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endParaRPr kumimoji="0" lang="en-US" sz="1400" b="0" i="0" u="none" strike="noStrike" kern="1200" cap="none" spc="0" normalizeH="0" baseline="0" noProof="0" dirty="0">
              <a:ln>
                <a:noFill/>
              </a:ln>
              <a:solidFill>
                <a:srgbClr val="FFFFFF"/>
              </a:solidFill>
              <a:effectLst/>
              <a:uLnTx/>
              <a:uFillTx/>
              <a:latin typeface="Trebuchet MS" panose="020B060302020202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alibri,Sans-Serif"/>
              <a:buChar char="-"/>
              <a:tabLst/>
              <a:defRPr/>
            </a:pPr>
            <a:endParaRPr kumimoji="0" lang="en-US" sz="1400" b="0" i="0" u="none" strike="noStrike" kern="1200" cap="none" spc="0" normalizeH="0" baseline="0" noProof="0" dirty="0">
              <a:ln>
                <a:noFill/>
              </a:ln>
              <a:solidFill>
                <a:srgbClr val="FFFFFF"/>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4A8DEAFB-AB3D-FF6D-4102-B211285108C4}"/>
              </a:ext>
            </a:extLst>
          </p:cNvPr>
          <p:cNvPicPr>
            <a:picLocks noChangeAspect="1"/>
          </p:cNvPicPr>
          <p:nvPr/>
        </p:nvPicPr>
        <p:blipFill>
          <a:blip r:embed="rId4"/>
          <a:stretch>
            <a:fillRect/>
          </a:stretch>
        </p:blipFill>
        <p:spPr>
          <a:xfrm>
            <a:off x="8051691" y="1104401"/>
            <a:ext cx="3870456" cy="464919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3872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1" name="Picture 30">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32">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40">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45" name="Rectangle 44">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3FA865-54B5-05F8-2879-47A85E38A030}"/>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000" dirty="0">
                <a:solidFill>
                  <a:srgbClr val="FFFFFF"/>
                </a:solidFill>
              </a:rPr>
              <a:t>Driver Registration: U-3</a:t>
            </a:r>
          </a:p>
        </p:txBody>
      </p:sp>
      <p:sp useBgFill="1">
        <p:nvSpPr>
          <p:cNvPr id="47" name="Rectangle 46">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74809E3-4442-E7C3-5555-A782BAACE81C}"/>
              </a:ext>
            </a:extLst>
          </p:cNvPr>
          <p:cNvGraphicFramePr>
            <a:graphicFrameLocks/>
          </p:cNvGraphicFramePr>
          <p:nvPr>
            <p:extLst>
              <p:ext uri="{D42A27DB-BD31-4B8C-83A1-F6EECF244321}">
                <p14:modId xmlns:p14="http://schemas.microsoft.com/office/powerpoint/2010/main" val="1783719266"/>
              </p:ext>
            </p:extLst>
          </p:nvPr>
        </p:nvGraphicFramePr>
        <p:xfrm>
          <a:off x="6733163" y="198653"/>
          <a:ext cx="4823346" cy="6592075"/>
        </p:xfrm>
        <a:graphic>
          <a:graphicData uri="http://schemas.openxmlformats.org/drawingml/2006/table">
            <a:tbl>
              <a:tblPr firstRow="1" bandRow="1">
                <a:solidFill>
                  <a:srgbClr val="F09415">
                    <a:lumMod val="20000"/>
                    <a:lumOff val="80000"/>
                  </a:srgbClr>
                </a:solidFill>
              </a:tblPr>
              <a:tblGrid>
                <a:gridCol w="1162453">
                  <a:extLst>
                    <a:ext uri="{9D8B030D-6E8A-4147-A177-3AD203B41FA5}">
                      <a16:colId xmlns:a16="http://schemas.microsoft.com/office/drawing/2014/main" val="4291347669"/>
                    </a:ext>
                  </a:extLst>
                </a:gridCol>
                <a:gridCol w="608304">
                  <a:extLst>
                    <a:ext uri="{9D8B030D-6E8A-4147-A177-3AD203B41FA5}">
                      <a16:colId xmlns:a16="http://schemas.microsoft.com/office/drawing/2014/main" val="265788384"/>
                    </a:ext>
                  </a:extLst>
                </a:gridCol>
                <a:gridCol w="2029967">
                  <a:extLst>
                    <a:ext uri="{9D8B030D-6E8A-4147-A177-3AD203B41FA5}">
                      <a16:colId xmlns:a16="http://schemas.microsoft.com/office/drawing/2014/main" val="2203310689"/>
                    </a:ext>
                  </a:extLst>
                </a:gridCol>
                <a:gridCol w="384049">
                  <a:extLst>
                    <a:ext uri="{9D8B030D-6E8A-4147-A177-3AD203B41FA5}">
                      <a16:colId xmlns:a16="http://schemas.microsoft.com/office/drawing/2014/main" val="1136874409"/>
                    </a:ext>
                  </a:extLst>
                </a:gridCol>
                <a:gridCol w="638573">
                  <a:extLst>
                    <a:ext uri="{9D8B030D-6E8A-4147-A177-3AD203B41FA5}">
                      <a16:colId xmlns:a16="http://schemas.microsoft.com/office/drawing/2014/main" val="1129583709"/>
                    </a:ext>
                  </a:extLst>
                </a:gridCol>
              </a:tblGrid>
              <a:tr h="563660">
                <a:tc gridSpan="4">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fontAlgn="t"/>
                      <a:endParaRPr lang="en-US" sz="1200" b="1" cap="all" spc="6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1" i="0" cap="all" spc="60">
                          <a:solidFill>
                            <a:schemeClr val="tx1"/>
                          </a:solidFill>
                          <a:effectLst/>
                          <a:latin typeface="Calibri" panose="020F0502020204030204" pitchFamily="34" charset="0"/>
                          <a:ea typeface="Calibri" panose="020F0502020204030204" pitchFamily="34" charset="0"/>
                          <a:cs typeface="Calibri" panose="020F0502020204030204" pitchFamily="34" charset="0"/>
                        </a:rPr>
                        <a:t>Use Case Name: Driver registration     </a:t>
                      </a:r>
                      <a:r>
                        <a:rPr lang="en-US" sz="1200" b="0" i="0" cap="all" spc="60">
                          <a:solidFill>
                            <a:schemeClr val="tx1"/>
                          </a:solidFill>
                          <a:effectLst/>
                          <a:latin typeface="Calibri" panose="020F0502020204030204" pitchFamily="34" charset="0"/>
                          <a:ea typeface="Calibri" panose="020F0502020204030204" pitchFamily="34" charset="0"/>
                          <a:cs typeface="Calibri" panose="020F0502020204030204" pitchFamily="34" charset="0"/>
                        </a:rPr>
                        <a:t>Priority: High</a:t>
                      </a:r>
                    </a:p>
                  </a:txBody>
                  <a:tcPr marL="13974" marR="13974" marT="13974" marB="1397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fontAlgn="t"/>
                      <a:endParaRPr lang="en-US" sz="1200" b="1" cap="all" spc="6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1" i="0" cap="all" spc="60">
                          <a:solidFill>
                            <a:schemeClr val="tx1"/>
                          </a:solidFill>
                          <a:effectLst/>
                          <a:latin typeface="Calibri" panose="020F0502020204030204" pitchFamily="34" charset="0"/>
                          <a:ea typeface="Calibri" panose="020F0502020204030204" pitchFamily="34" charset="0"/>
                          <a:cs typeface="Calibri" panose="020F0502020204030204" pitchFamily="34" charset="0"/>
                        </a:rPr>
                        <a:t>ID: U-3</a:t>
                      </a:r>
                    </a:p>
                  </a:txBody>
                  <a:tcPr marL="13974" marR="13974" marT="13974" marB="13974">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6782244"/>
                  </a:ext>
                </a:extLst>
              </a:tr>
              <a:tr h="371222">
                <a:tc gridSpan="5">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Short Description: Drivers can register themselves in the </a:t>
                      </a:r>
                      <a:r>
                        <a:rPr lang="en-US" sz="1200" b="0" i="0" cap="none" spc="0" err="1">
                          <a:solidFill>
                            <a:schemeClr val="tx1"/>
                          </a:solidFill>
                          <a:effectLst/>
                          <a:latin typeface="Calibri" panose="020F0502020204030204" pitchFamily="34" charset="0"/>
                          <a:ea typeface="Calibri" panose="020F0502020204030204" pitchFamily="34" charset="0"/>
                          <a:cs typeface="Calibri" panose="020F0502020204030204" pitchFamily="34" charset="0"/>
                        </a:rPr>
                        <a:t>BPEats</a:t>
                      </a: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 app to conduct deliveries.</a:t>
                      </a:r>
                    </a:p>
                  </a:txBody>
                  <a:tcPr marL="9317" marR="9317" marT="4659" marB="9317">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1099488"/>
                  </a:ext>
                </a:extLst>
              </a:tr>
              <a:tr h="371222">
                <a:tc gridSpan="5">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Trigger: a driver wants to create an account</a:t>
                      </a:r>
                    </a:p>
                    <a:p>
                      <a:pPr algn="l" rtl="0" fontAlgn="base"/>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Type:</a:t>
                      </a:r>
                      <a:r>
                        <a:rPr lang="en-US" sz="1200" b="0" i="0" cap="none" spc="0">
                          <a:solidFill>
                            <a:srgbClr val="FF0000"/>
                          </a:solidFill>
                          <a:effectLst/>
                          <a:latin typeface="Calibri" panose="020F0502020204030204" pitchFamily="34" charset="0"/>
                          <a:ea typeface="Calibri" panose="020F0502020204030204" pitchFamily="34" charset="0"/>
                          <a:cs typeface="Calibri" panose="020F0502020204030204" pitchFamily="34" charset="0"/>
                        </a:rPr>
                        <a:t> External</a:t>
                      </a: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 / Temporal </a:t>
                      </a: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E3F3">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8514451"/>
                  </a:ext>
                </a:extLst>
              </a:tr>
              <a:tr h="303231">
                <a:tc gridSpan="2">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Major Inputs: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gridSpan="3">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Major Outputs: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1924166"/>
                  </a:ext>
                </a:extLst>
              </a:tr>
              <a:tr h="1080785">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Description: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first last name</a:t>
                      </a:r>
                    </a:p>
                    <a:p>
                      <a:pPr lvl="0" algn="l">
                        <a:buNone/>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vehicle model</a:t>
                      </a:r>
                    </a:p>
                    <a:p>
                      <a:pPr lvl="0" algn="l">
                        <a:buNone/>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age and license status</a:t>
                      </a:r>
                    </a:p>
                    <a:p>
                      <a:pPr lvl="0" algn="l">
                        <a:buNone/>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Direct deposit</a:t>
                      </a: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E3F3">
                        <a:alpha val="50196"/>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Source: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a:t>
                      </a: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E3F3">
                        <a:alpha val="50196"/>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Description: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enters their information which gets verified, then a newly created  driver account is created for them in the </a:t>
                      </a:r>
                      <a:r>
                        <a:rPr lang="en-US" sz="1200" b="0" i="0" cap="none" spc="0" err="1">
                          <a:solidFill>
                            <a:schemeClr val="tx1"/>
                          </a:solidFill>
                          <a:effectLst/>
                          <a:latin typeface="Calibri" panose="020F0502020204030204" pitchFamily="34" charset="0"/>
                          <a:ea typeface="Calibri" panose="020F0502020204030204" pitchFamily="34" charset="0"/>
                          <a:cs typeface="Calibri" panose="020F0502020204030204" pitchFamily="34" charset="0"/>
                        </a:rPr>
                        <a:t>BPeats</a:t>
                      </a: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 app.</a:t>
                      </a: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E3F3">
                        <a:alpha val="50196"/>
                      </a:srgbClr>
                    </a:solidFill>
                  </a:tcPr>
                </a:tc>
                <a:tc gridSpan="2">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Destination: </a:t>
                      </a:r>
                      <a:endParaRPr lang="en-US" sz="120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application , </a:t>
                      </a:r>
                    </a:p>
                    <a:p>
                      <a:pPr algn="l" rtl="0" fontAlgn="base"/>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database</a:t>
                      </a:r>
                    </a:p>
                    <a:p>
                      <a:pPr algn="l" rtl="0" fontAlgn="base"/>
                      <a:endPar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E3F3">
                        <a:alpha val="50196"/>
                      </a:srgbClr>
                    </a:solidFill>
                  </a:tcPr>
                </a:tc>
                <a:tc hMerge="1">
                  <a:txBody>
                    <a:bodyPr/>
                    <a:lstStyle/>
                    <a:p>
                      <a:endParaRPr lang="en-US"/>
                    </a:p>
                  </a:txBody>
                  <a:tcPr/>
                </a:tc>
                <a:extLst>
                  <a:ext uri="{0D108BD9-81ED-4DB2-BD59-A6C34878D82A}">
                    <a16:rowId xmlns:a16="http://schemas.microsoft.com/office/drawing/2014/main" val="3111543625"/>
                  </a:ext>
                </a:extLst>
              </a:tr>
              <a:tr h="2874137">
                <a:tc gridSpan="2">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Major Steps Performed:  </a:t>
                      </a:r>
                    </a:p>
                    <a:p>
                      <a:pPr lvl="0">
                        <a:buNone/>
                      </a:pPr>
                      <a:endPar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l" rtl="0" fontAlgn="base">
                        <a:buFont typeface="Calibri"/>
                        <a:buChar char="-"/>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The driver enters their information</a:t>
                      </a:r>
                    </a:p>
                    <a:p>
                      <a:pPr marL="171450" indent="-171450" algn="l" rtl="0" fontAlgn="base">
                        <a:buFont typeface="Calibri"/>
                        <a:buChar char="-"/>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database admin validates their information by checking their driver’s license and ensuring that they own a vehicle.</a:t>
                      </a:r>
                    </a:p>
                    <a:p>
                      <a:pPr marL="171450" lvl="0" indent="-171450" algn="l">
                        <a:buFont typeface="Calibri"/>
                        <a:buChar char="-"/>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then creates the driver account</a:t>
                      </a:r>
                    </a:p>
                    <a:p>
                      <a:pPr marL="171450" lvl="0" indent="-171450" algn="l">
                        <a:buFont typeface="Calibri"/>
                        <a:buChar char="-"/>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The driver can now login to their account</a:t>
                      </a:r>
                    </a:p>
                    <a:p>
                      <a:pPr marL="171450" lvl="0" indent="-171450" algn="l">
                        <a:buFont typeface="Calibri"/>
                        <a:buChar char="-"/>
                      </a:pPr>
                      <a:r>
                        <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can then see their delivery jobs to do in their account and cancel jobs if needed</a:t>
                      </a:r>
                    </a:p>
                    <a:p>
                      <a:pPr marL="171450" indent="-171450" algn="l" rtl="0" fontAlgn="base">
                        <a:buFont typeface="Calibri"/>
                        <a:buChar char="-"/>
                      </a:pPr>
                      <a:endParaRPr lang="en-US" sz="1200" b="0" i="0" cap="none" spc="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gridSpan="3">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fontAlgn="t"/>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Information for steps: </a:t>
                      </a:r>
                      <a:endParaRPr lang="en-US" sz="120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information</a:t>
                      </a:r>
                    </a:p>
                    <a:p>
                      <a:pPr algn="l" rtl="0" fontAlgn="base"/>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Database, admin, driver info</a:t>
                      </a:r>
                    </a:p>
                    <a:p>
                      <a:pPr lvl="0" algn="l">
                        <a:buNone/>
                      </a:pPr>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info</a:t>
                      </a:r>
                    </a:p>
                    <a:p>
                      <a:pPr lvl="0" algn="l">
                        <a:buNone/>
                      </a:pPr>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application</a:t>
                      </a: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info</a:t>
                      </a: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 login info</a:t>
                      </a:r>
                    </a:p>
                    <a:p>
                      <a:pPr lvl="0" algn="l">
                        <a:buNone/>
                      </a:pPr>
                      <a:endPar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lgn="l">
                        <a:buNone/>
                      </a:pPr>
                      <a:r>
                        <a:rPr lang="en-US" sz="1200" b="0" i="0" cap="none" spc="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Driver account, driver info</a:t>
                      </a:r>
                    </a:p>
                  </a:txBody>
                  <a:tcPr marL="9317" marR="9317" marT="4659" marB="9317">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3871223"/>
                  </a:ext>
                </a:extLst>
              </a:tr>
            </a:tbl>
          </a:graphicData>
        </a:graphic>
      </p:graphicFrame>
    </p:spTree>
    <p:extLst>
      <p:ext uri="{BB962C8B-B14F-4D97-AF65-F5344CB8AC3E}">
        <p14:creationId xmlns:p14="http://schemas.microsoft.com/office/powerpoint/2010/main" val="64937459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2D5B9CE-395C-B764-E47F-4A1815DADB81}"/>
              </a:ext>
            </a:extLst>
          </p:cNvPr>
          <p:cNvSpPr>
            <a:spLocks noGrp="1"/>
          </p:cNvSpPr>
          <p:nvPr>
            <p:ph type="title"/>
          </p:nvPr>
        </p:nvSpPr>
        <p:spPr>
          <a:xfrm>
            <a:off x="680321" y="753228"/>
            <a:ext cx="7087552" cy="1080938"/>
          </a:xfrm>
        </p:spPr>
        <p:txBody>
          <a:bodyPr>
            <a:normAutofit/>
          </a:bodyPr>
          <a:lstStyle/>
          <a:p>
            <a:r>
              <a:rPr lang="en-US" dirty="0"/>
              <a:t>Order Placement</a:t>
            </a:r>
          </a:p>
        </p:txBody>
      </p:sp>
      <p:pic>
        <p:nvPicPr>
          <p:cNvPr id="64" name="Picture 6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8" name="Content Placeholder 7">
            <a:extLst>
              <a:ext uri="{FF2B5EF4-FFF2-40B4-BE49-F238E27FC236}">
                <a16:creationId xmlns:a16="http://schemas.microsoft.com/office/drawing/2014/main" id="{6B0D9B5E-953C-B436-203F-9C934FF331E1}"/>
              </a:ext>
            </a:extLst>
          </p:cNvPr>
          <p:cNvSpPr>
            <a:spLocks noGrp="1"/>
          </p:cNvSpPr>
          <p:nvPr>
            <p:ph idx="1"/>
          </p:nvPr>
        </p:nvSpPr>
        <p:spPr>
          <a:xfrm>
            <a:off x="680321" y="2336873"/>
            <a:ext cx="6423211" cy="3599316"/>
          </a:xfrm>
        </p:spPr>
        <p:txBody>
          <a:bodyPr vert="horz" lIns="91440" tIns="45720" rIns="91440" bIns="45720" rtlCol="0">
            <a:normAutofit/>
          </a:bodyPr>
          <a:lstStyle/>
          <a:p>
            <a:r>
              <a:rPr lang="en-US" sz="2000" dirty="0"/>
              <a:t>Use case diagram: U-4</a:t>
            </a:r>
          </a:p>
          <a:p>
            <a:pPr lvl="1">
              <a:buFont typeface="Calibri" panose="020B0604020202020204" pitchFamily="34" charset="0"/>
              <a:buChar char="-"/>
            </a:pPr>
            <a:r>
              <a:rPr lang="en-US" dirty="0"/>
              <a:t>Student enters the order information</a:t>
            </a:r>
          </a:p>
          <a:p>
            <a:pPr lvl="1">
              <a:buFont typeface="Calibri" panose="020B0604020202020204" pitchFamily="34" charset="0"/>
              <a:buChar char="-"/>
            </a:pPr>
            <a:r>
              <a:rPr lang="en-US" dirty="0"/>
              <a:t>Student enters their payment info and checks out the order</a:t>
            </a:r>
          </a:p>
          <a:p>
            <a:pPr lvl="1">
              <a:buFont typeface="Calibri" panose="020B0604020202020204" pitchFamily="34" charset="0"/>
              <a:buChar char="-"/>
            </a:pPr>
            <a:r>
              <a:rPr lang="en-US" dirty="0"/>
              <a:t>The </a:t>
            </a:r>
            <a:r>
              <a:rPr lang="en-US" dirty="0" err="1"/>
              <a:t>BPeats</a:t>
            </a:r>
            <a:r>
              <a:rPr lang="en-US" dirty="0"/>
              <a:t> system generates order receipt </a:t>
            </a:r>
          </a:p>
          <a:p>
            <a:pPr lvl="1">
              <a:buFont typeface="Calibri" panose="020B0604020202020204" pitchFamily="34" charset="0"/>
              <a:buChar char="-"/>
            </a:pPr>
            <a:r>
              <a:rPr lang="en-US" dirty="0"/>
              <a:t>The </a:t>
            </a:r>
            <a:r>
              <a:rPr lang="en-US" dirty="0" err="1"/>
              <a:t>Bpeats</a:t>
            </a:r>
            <a:r>
              <a:rPr lang="en-US" dirty="0"/>
              <a:t> system forwards order details</a:t>
            </a:r>
          </a:p>
          <a:p>
            <a:pPr lvl="1">
              <a:buFont typeface="Calibri" panose="020B0604020202020204" pitchFamily="34" charset="0"/>
              <a:buChar char="-"/>
            </a:pPr>
            <a:r>
              <a:rPr lang="en-US" dirty="0"/>
              <a:t>The </a:t>
            </a:r>
            <a:r>
              <a:rPr lang="en-US" dirty="0" err="1"/>
              <a:t>BPeats</a:t>
            </a:r>
            <a:r>
              <a:rPr lang="en-US" dirty="0"/>
              <a:t> system assigns a driver for the order delivery</a:t>
            </a:r>
          </a:p>
        </p:txBody>
      </p:sp>
      <p:pic>
        <p:nvPicPr>
          <p:cNvPr id="4" name="Picture 3">
            <a:extLst>
              <a:ext uri="{FF2B5EF4-FFF2-40B4-BE49-F238E27FC236}">
                <a16:creationId xmlns:a16="http://schemas.microsoft.com/office/drawing/2014/main" id="{4C15707F-2151-B2AE-13CE-5AD395D6193F}"/>
              </a:ext>
            </a:extLst>
          </p:cNvPr>
          <p:cNvPicPr>
            <a:picLocks noChangeAspect="1"/>
          </p:cNvPicPr>
          <p:nvPr/>
        </p:nvPicPr>
        <p:blipFill>
          <a:blip r:embed="rId4"/>
          <a:stretch>
            <a:fillRect/>
          </a:stretch>
        </p:blipFill>
        <p:spPr>
          <a:xfrm>
            <a:off x="8187091" y="1201924"/>
            <a:ext cx="3358478" cy="445415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05408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5" name="Picture 4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6" name="Picture 4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8" name="Rectangle 4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 name="Picture 51">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9" name="Picture 58">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1" name="Rectangle 60">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5" name="Rectangle 64">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821036-9A9C-CF4D-C0C6-68970A6212EF}"/>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dirty="0">
                <a:solidFill>
                  <a:srgbClr val="FFFFFF"/>
                </a:solidFill>
              </a:rPr>
              <a:t>Order Placement: U-4</a:t>
            </a:r>
          </a:p>
        </p:txBody>
      </p:sp>
      <p:sp>
        <p:nvSpPr>
          <p:cNvPr id="67" name="Rectangle 66">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4">
            <a:extLst>
              <a:ext uri="{FF2B5EF4-FFF2-40B4-BE49-F238E27FC236}">
                <a16:creationId xmlns:a16="http://schemas.microsoft.com/office/drawing/2014/main" id="{F418498E-BF41-65A0-779C-08EF9F87CE76}"/>
              </a:ext>
            </a:extLst>
          </p:cNvPr>
          <p:cNvGraphicFramePr>
            <a:graphicFrameLocks/>
          </p:cNvGraphicFramePr>
          <p:nvPr>
            <p:extLst>
              <p:ext uri="{D42A27DB-BD31-4B8C-83A1-F6EECF244321}">
                <p14:modId xmlns:p14="http://schemas.microsoft.com/office/powerpoint/2010/main" val="3966832809"/>
              </p:ext>
            </p:extLst>
          </p:nvPr>
        </p:nvGraphicFramePr>
        <p:xfrm>
          <a:off x="5099921" y="183920"/>
          <a:ext cx="6448823" cy="6419821"/>
        </p:xfrm>
        <a:graphic>
          <a:graphicData uri="http://schemas.openxmlformats.org/drawingml/2006/table">
            <a:tbl>
              <a:tblPr firstRow="1" bandRow="1">
                <a:tableStyleId>{5C22544A-7EE6-4342-B048-85BDC9FD1C3A}</a:tableStyleId>
              </a:tblPr>
              <a:tblGrid>
                <a:gridCol w="2434735">
                  <a:extLst>
                    <a:ext uri="{9D8B030D-6E8A-4147-A177-3AD203B41FA5}">
                      <a16:colId xmlns:a16="http://schemas.microsoft.com/office/drawing/2014/main" val="38179904"/>
                    </a:ext>
                  </a:extLst>
                </a:gridCol>
                <a:gridCol w="997511">
                  <a:extLst>
                    <a:ext uri="{9D8B030D-6E8A-4147-A177-3AD203B41FA5}">
                      <a16:colId xmlns:a16="http://schemas.microsoft.com/office/drawing/2014/main" val="1137903874"/>
                    </a:ext>
                  </a:extLst>
                </a:gridCol>
                <a:gridCol w="1659545">
                  <a:extLst>
                    <a:ext uri="{9D8B030D-6E8A-4147-A177-3AD203B41FA5}">
                      <a16:colId xmlns:a16="http://schemas.microsoft.com/office/drawing/2014/main" val="4023258213"/>
                    </a:ext>
                  </a:extLst>
                </a:gridCol>
                <a:gridCol w="291193">
                  <a:extLst>
                    <a:ext uri="{9D8B030D-6E8A-4147-A177-3AD203B41FA5}">
                      <a16:colId xmlns:a16="http://schemas.microsoft.com/office/drawing/2014/main" val="1844557185"/>
                    </a:ext>
                  </a:extLst>
                </a:gridCol>
                <a:gridCol w="1065839">
                  <a:extLst>
                    <a:ext uri="{9D8B030D-6E8A-4147-A177-3AD203B41FA5}">
                      <a16:colId xmlns:a16="http://schemas.microsoft.com/office/drawing/2014/main" val="4196912881"/>
                    </a:ext>
                  </a:extLst>
                </a:gridCol>
              </a:tblGrid>
              <a:tr h="386933">
                <a:tc gridSpan="4">
                  <a:txBody>
                    <a:bodyPr/>
                    <a:lstStyle/>
                    <a:p>
                      <a:pPr algn="l" rtl="0" fontAlgn="base"/>
                      <a:r>
                        <a:rPr lang="en-US" sz="1200" b="0" i="0">
                          <a:solidFill>
                            <a:schemeClr val="tx1"/>
                          </a:solidFill>
                          <a:effectLst/>
                          <a:latin typeface="Calibri"/>
                        </a:rPr>
                        <a:t>Use Case Name: Order  Placement                                                                    </a:t>
                      </a:r>
                      <a:r>
                        <a:rPr lang="en-US" sz="1200" b="0" i="0" u="none" strike="noStrike" cap="all" noProof="0">
                          <a:solidFill>
                            <a:schemeClr val="tx1"/>
                          </a:solidFill>
                          <a:effectLst/>
                          <a:latin typeface="Times New Roman"/>
                        </a:rPr>
                        <a:t>Priority: High</a:t>
                      </a:r>
                      <a:endParaRPr lang="en-US" sz="1200" b="0" i="0">
                        <a:solidFill>
                          <a:schemeClr val="tx1"/>
                        </a:solidFill>
                        <a:effectLst/>
                        <a:latin typeface="Times New Roman"/>
                      </a:endParaRPr>
                    </a:p>
                  </a:txBody>
                  <a:tcPr marL="41722" marR="41722" marT="20861" marB="20861">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rgbClr val="ED7D3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US" sz="1200">
                        <a:solidFill>
                          <a:schemeClr val="tx1"/>
                        </a:solidFill>
                        <a:effectLst/>
                      </a:endParaRPr>
                    </a:p>
                    <a:p>
                      <a:pPr algn="l" rtl="0" fontAlgn="base"/>
                      <a:r>
                        <a:rPr lang="en-US" sz="1200" b="0" i="0">
                          <a:solidFill>
                            <a:schemeClr val="tx1"/>
                          </a:solidFill>
                          <a:effectLst/>
                          <a:latin typeface="Calibri"/>
                        </a:rPr>
                        <a:t>ID : U-4 </a:t>
                      </a:r>
                    </a:p>
                  </a:txBody>
                  <a:tcPr marL="41722" marR="41722" marT="20861" marB="20861">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rgbClr val="ED7D31"/>
                    </a:solidFill>
                  </a:tcPr>
                </a:tc>
                <a:extLst>
                  <a:ext uri="{0D108BD9-81ED-4DB2-BD59-A6C34878D82A}">
                    <a16:rowId xmlns:a16="http://schemas.microsoft.com/office/drawing/2014/main" val="3413774507"/>
                  </a:ext>
                </a:extLst>
              </a:tr>
              <a:tr h="386933">
                <a:tc gridSpan="5">
                  <a:txBody>
                    <a:bodyPr/>
                    <a:lstStyle/>
                    <a:p>
                      <a:pPr algn="l" rtl="0" fontAlgn="base"/>
                      <a:r>
                        <a:rPr lang="en-US" sz="1200" b="0" i="0">
                          <a:effectLst/>
                          <a:latin typeface="Calibri"/>
                        </a:rPr>
                        <a:t>Short Description: Users browse restaurant listings, select menu items, customize orders, and place them.  </a:t>
                      </a:r>
                    </a:p>
                  </a:txBody>
                  <a:tcPr marL="41722" marR="41722" marT="20861" marB="20861">
                    <a:lnL w="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5122571"/>
                  </a:ext>
                </a:extLst>
              </a:tr>
              <a:tr h="386933">
                <a:tc gridSpan="5">
                  <a:txBody>
                    <a:bodyPr/>
                    <a:lstStyle/>
                    <a:p>
                      <a:pPr algn="l" rtl="0" fontAlgn="base"/>
                      <a:r>
                        <a:rPr lang="en-US" sz="1200" b="0" i="0">
                          <a:effectLst/>
                          <a:latin typeface="Calibri"/>
                        </a:rPr>
                        <a:t>Trigger: User wants to place an order</a:t>
                      </a:r>
                    </a:p>
                    <a:p>
                      <a:pPr algn="l" rtl="0" fontAlgn="base"/>
                      <a:r>
                        <a:rPr lang="en-US" sz="1200" b="0" i="0">
                          <a:effectLst/>
                          <a:latin typeface="Calibri"/>
                        </a:rPr>
                        <a:t>Type: </a:t>
                      </a:r>
                      <a:r>
                        <a:rPr lang="en-US" sz="1200" b="0" i="0">
                          <a:solidFill>
                            <a:srgbClr val="FF0000"/>
                          </a:solidFill>
                          <a:effectLst/>
                          <a:latin typeface="Calibri"/>
                        </a:rPr>
                        <a:t>External</a:t>
                      </a:r>
                      <a:r>
                        <a:rPr lang="en-US" sz="1200" b="0" i="0">
                          <a:effectLst/>
                          <a:latin typeface="Calibri"/>
                        </a:rPr>
                        <a:t> / Temporal </a:t>
                      </a:r>
                    </a:p>
                  </a:txBody>
                  <a:tcPr marL="41722" marR="41722" marT="20861" marB="20861">
                    <a:lnL w="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2035558"/>
                  </a:ext>
                </a:extLst>
              </a:tr>
              <a:tr h="245773">
                <a:tc gridSpan="2">
                  <a:txBody>
                    <a:bodyPr/>
                    <a:lstStyle/>
                    <a:p>
                      <a:pPr algn="l" rtl="0" fontAlgn="base"/>
                      <a:r>
                        <a:rPr lang="en-US" sz="1200" b="0" i="0">
                          <a:effectLst/>
                          <a:latin typeface="Calibri"/>
                        </a:rPr>
                        <a:t>Major Inputs: </a:t>
                      </a:r>
                    </a:p>
                  </a:txBody>
                  <a:tcPr marL="41722" marR="41722" marT="20861" marB="20861">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a:noFill/>
                    </a:lnB>
                  </a:tcPr>
                </a:tc>
                <a:tc hMerge="1">
                  <a:txBody>
                    <a:bodyPr/>
                    <a:lstStyle/>
                    <a:p>
                      <a:endParaRPr lang="en-US"/>
                    </a:p>
                  </a:txBody>
                  <a:tcPr/>
                </a:tc>
                <a:tc gridSpan="3">
                  <a:txBody>
                    <a:bodyPr/>
                    <a:lstStyle/>
                    <a:p>
                      <a:pPr algn="l" rtl="0" fontAlgn="base"/>
                      <a:r>
                        <a:rPr lang="en-US" sz="1200" b="0" i="0">
                          <a:effectLst/>
                          <a:latin typeface="Calibri"/>
                        </a:rPr>
                        <a:t>Major Outputs: </a:t>
                      </a:r>
                    </a:p>
                  </a:txBody>
                  <a:tcPr marL="41722" marR="41722" marT="20861" marB="20861">
                    <a:lnL w="0" cap="flat" cmpd="sng" algn="ctr">
                      <a:noFill/>
                      <a:prstDash val="solid"/>
                      <a:round/>
                      <a:headEnd type="none" w="med" len="med"/>
                      <a:tailEnd type="none" w="med" len="med"/>
                    </a:lnL>
                    <a:lnR w="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590359"/>
                  </a:ext>
                </a:extLst>
              </a:tr>
              <a:tr h="1151599">
                <a:tc>
                  <a:txBody>
                    <a:bodyPr/>
                    <a:lstStyle/>
                    <a:p>
                      <a:pPr algn="l" rtl="0" fontAlgn="base"/>
                      <a:r>
                        <a:rPr lang="en-US" sz="1200" b="0" i="0">
                          <a:effectLst/>
                          <a:latin typeface="Calibri"/>
                        </a:rPr>
                        <a:t>Description:  </a:t>
                      </a:r>
                    </a:p>
                    <a:p>
                      <a:pPr algn="l" rtl="0" fontAlgn="base"/>
                      <a:r>
                        <a:rPr lang="en-US" sz="1200" b="0" i="0">
                          <a:effectLst/>
                          <a:latin typeface="Calibri"/>
                        </a:rPr>
                        <a:t>Restaurant name, menu items, prices </a:t>
                      </a:r>
                    </a:p>
                    <a:p>
                      <a:pPr algn="l" rtl="0" fontAlgn="base"/>
                      <a:r>
                        <a:rPr lang="en-US" sz="1200" b="0" i="0">
                          <a:effectLst/>
                          <a:latin typeface="Calibri"/>
                        </a:rPr>
                        <a:t>User’s information, menu selections, customization payment details and payment method</a:t>
                      </a:r>
                    </a:p>
                    <a:p>
                      <a:pPr algn="l" rtl="0" fontAlgn="base"/>
                      <a:r>
                        <a:rPr lang="en-US" sz="1200" b="0" i="0">
                          <a:effectLst/>
                          <a:latin typeface="Calibri"/>
                        </a:rPr>
                        <a:t>Driver Name, vehicle model</a:t>
                      </a:r>
                    </a:p>
                  </a:txBody>
                  <a:tcPr marL="41722" marR="41722" marT="20861" marB="20861">
                    <a:lnL w="0" cap="flat" cmpd="sng" algn="ctr">
                      <a:noFill/>
                      <a:prstDash val="solid"/>
                      <a:round/>
                      <a:headEnd type="none" w="med" len="med"/>
                      <a:tailEnd type="none" w="med" len="med"/>
                    </a:lnL>
                    <a:lnR w="0">
                      <a:noFill/>
                    </a:lnR>
                    <a:lnT>
                      <a:noFill/>
                    </a:lnT>
                    <a:lnB w="9525" cap="flat" cmpd="sng" algn="ctr">
                      <a:solidFill>
                        <a:schemeClr val="bg1"/>
                      </a:solidFill>
                      <a:prstDash val="solid"/>
                      <a:round/>
                      <a:headEnd type="none" w="med" len="med"/>
                      <a:tailEnd type="none" w="med" len="med"/>
                    </a:lnB>
                  </a:tcPr>
                </a:tc>
                <a:tc>
                  <a:txBody>
                    <a:bodyPr/>
                    <a:lstStyle/>
                    <a:p>
                      <a:pPr algn="l" rtl="0" fontAlgn="base"/>
                      <a:r>
                        <a:rPr lang="en-US" sz="1200" b="0" i="0">
                          <a:effectLst/>
                          <a:latin typeface="Calibri"/>
                        </a:rPr>
                        <a:t>Source: </a:t>
                      </a:r>
                    </a:p>
                    <a:p>
                      <a:pPr algn="l" rtl="0" fontAlgn="base"/>
                      <a:r>
                        <a:rPr lang="en-US" sz="1200" b="0" i="0">
                          <a:effectLst/>
                          <a:latin typeface="Calibri"/>
                        </a:rPr>
                        <a:t>User </a:t>
                      </a:r>
                    </a:p>
                    <a:p>
                      <a:pPr algn="l" rtl="0" fontAlgn="base"/>
                      <a:r>
                        <a:rPr lang="en-US" sz="1200" b="0" i="0">
                          <a:effectLst/>
                          <a:latin typeface="Calibri"/>
                        </a:rPr>
                        <a:t>Restaurant</a:t>
                      </a:r>
                    </a:p>
                    <a:p>
                      <a:pPr algn="l" rtl="0" fontAlgn="base"/>
                      <a:r>
                        <a:rPr lang="en-US" sz="1200" b="0" i="0">
                          <a:effectLst/>
                          <a:latin typeface="Calibri"/>
                        </a:rPr>
                        <a:t>Driver</a:t>
                      </a:r>
                    </a:p>
                    <a:p>
                      <a:pPr algn="l" rtl="0" fontAlgn="base"/>
                      <a:r>
                        <a:rPr lang="en-US" sz="1200" b="0" i="0">
                          <a:effectLst/>
                          <a:latin typeface="Calibri"/>
                        </a:rPr>
                        <a:t>  </a:t>
                      </a:r>
                    </a:p>
                  </a:txBody>
                  <a:tcPr marL="41722" marR="41722" marT="20861" marB="20861">
                    <a:lnL w="0">
                      <a:noFill/>
                    </a:lnL>
                    <a:lnR w="0" cap="flat" cmpd="sng" algn="ctr">
                      <a:no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tc>
                  <a:txBody>
                    <a:bodyPr/>
                    <a:lstStyle/>
                    <a:p>
                      <a:pPr algn="l" rtl="0" fontAlgn="base"/>
                      <a:r>
                        <a:rPr lang="en-US" sz="1200" b="0" i="0">
                          <a:effectLst/>
                          <a:latin typeface="Calibri"/>
                        </a:rPr>
                        <a:t>Description:  </a:t>
                      </a:r>
                    </a:p>
                    <a:p>
                      <a:pPr algn="l" rtl="0" fontAlgn="base"/>
                      <a:r>
                        <a:rPr lang="en-US" sz="1200" b="0" i="0">
                          <a:effectLst/>
                          <a:latin typeface="Calibri"/>
                        </a:rPr>
                        <a:t>Order confirmation with estimated delivery time  </a:t>
                      </a:r>
                    </a:p>
                    <a:p>
                      <a:pPr algn="l" rtl="0" fontAlgn="base"/>
                      <a:r>
                        <a:rPr lang="en-US" sz="1200" b="0" i="0">
                          <a:effectLst/>
                          <a:latin typeface="Calibri"/>
                        </a:rPr>
                        <a:t>Generated order receipts</a:t>
                      </a:r>
                    </a:p>
                  </a:txBody>
                  <a:tcPr marL="41722" marR="41722" marT="20861" marB="20861">
                    <a:lnL w="0" cap="flat" cmpd="sng" algn="ctr">
                      <a:noFill/>
                      <a:prstDash val="solid"/>
                      <a:round/>
                      <a:headEnd type="none" w="med" len="med"/>
                      <a:tailEnd type="none" w="med" len="med"/>
                    </a:lnL>
                    <a:lnR>
                      <a:noFill/>
                    </a:lnR>
                    <a:lnT>
                      <a:noFill/>
                    </a:lnT>
                    <a:lnB w="0" cap="flat" cmpd="sng" algn="ctr">
                      <a:noFill/>
                      <a:prstDash val="solid"/>
                      <a:round/>
                      <a:headEnd type="none" w="med" len="med"/>
                      <a:tailEnd type="none" w="med" len="med"/>
                    </a:lnB>
                  </a:tcPr>
                </a:tc>
                <a:tc gridSpan="2">
                  <a:txBody>
                    <a:bodyPr/>
                    <a:lstStyle/>
                    <a:p>
                      <a:pPr algn="l" rtl="0" fontAlgn="base"/>
                      <a:r>
                        <a:rPr lang="en-US" sz="1200" b="0" i="0">
                          <a:effectLst/>
                          <a:latin typeface="Calibri"/>
                        </a:rPr>
                        <a:t>Destination: </a:t>
                      </a:r>
                    </a:p>
                    <a:p>
                      <a:pPr algn="l" rtl="0" fontAlgn="base"/>
                      <a:r>
                        <a:rPr lang="en-US" sz="1200" b="0" i="0">
                          <a:effectLst/>
                          <a:latin typeface="Calibri"/>
                        </a:rPr>
                        <a:t>User </a:t>
                      </a:r>
                    </a:p>
                    <a:p>
                      <a:pPr algn="l" rtl="0" fontAlgn="base"/>
                      <a:r>
                        <a:rPr lang="en-US" sz="1200" b="0" i="0">
                          <a:effectLst/>
                          <a:latin typeface="Calibri"/>
                        </a:rPr>
                        <a:t>System </a:t>
                      </a:r>
                    </a:p>
                  </a:txBody>
                  <a:tcPr marL="41722" marR="41722" marT="20861" marB="20861">
                    <a:lnL>
                      <a:noFill/>
                    </a:lnL>
                    <a:lnR w="9525" cap="flat" cmpd="sng" algn="ctr">
                      <a:solidFill>
                        <a:srgbClr val="508F68"/>
                      </a:solidFill>
                      <a:prstDash val="solid"/>
                      <a:round/>
                      <a:headEnd type="none" w="med" len="med"/>
                      <a:tailEnd type="none" w="med" len="med"/>
                    </a:lnR>
                    <a:lnT>
                      <a:noFill/>
                    </a:lnT>
                    <a:lnB w="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04543338"/>
                  </a:ext>
                </a:extLst>
              </a:tr>
              <a:tr h="3800003">
                <a:tc gridSpan="2">
                  <a:txBody>
                    <a:bodyPr/>
                    <a:lstStyle/>
                    <a:p>
                      <a:pPr algn="l" rtl="0" fontAlgn="base"/>
                      <a:r>
                        <a:rPr lang="en-US" sz="1200" b="0" i="0">
                          <a:effectLst/>
                          <a:latin typeface="Calibri"/>
                        </a:rPr>
                        <a:t>Major Steps Performed:  </a:t>
                      </a:r>
                    </a:p>
                    <a:p>
                      <a:pPr algn="l" rtl="0" fontAlgn="base"/>
                      <a:endParaRPr lang="en-US" sz="1200" b="0" i="0">
                        <a:effectLst/>
                        <a:latin typeface="Calibri"/>
                      </a:endParaRPr>
                    </a:p>
                    <a:p>
                      <a:pPr marL="171450" indent="-171450" algn="l" rtl="0" fontAlgn="base">
                        <a:buFont typeface="Calibri"/>
                        <a:buChar char="-"/>
                      </a:pPr>
                      <a:r>
                        <a:rPr lang="en-US" sz="1200" b="0" i="0">
                          <a:effectLst/>
                          <a:latin typeface="Calibri"/>
                        </a:rPr>
                        <a:t>The user selects their restaurant choice, menu items, and customizations</a:t>
                      </a:r>
                    </a:p>
                    <a:p>
                      <a:pPr marL="171450" indent="-171450" algn="l" rtl="0" fontAlgn="base">
                        <a:buFont typeface="Calibri"/>
                        <a:buChar char="-"/>
                      </a:pPr>
                      <a:r>
                        <a:rPr lang="en-US" sz="1200" b="0" i="0">
                          <a:effectLst/>
                          <a:latin typeface="Calibri"/>
                        </a:rPr>
                        <a:t>The user goes to the checkout process and their information is auto filled</a:t>
                      </a:r>
                    </a:p>
                    <a:p>
                      <a:pPr marL="171450" indent="-171450" algn="l" rtl="0" fontAlgn="base">
                        <a:buFont typeface="Calibri"/>
                        <a:buChar char="-"/>
                      </a:pPr>
                      <a:r>
                        <a:rPr lang="en-US" sz="1200" b="0" i="0">
                          <a:effectLst/>
                          <a:latin typeface="Calibri"/>
                        </a:rPr>
                        <a:t>Payment processing is initiated, and the user securely provides payment method and information, such as credit/debit card details and choice of payment. </a:t>
                      </a:r>
                    </a:p>
                    <a:p>
                      <a:pPr marL="171450" indent="-171450" algn="l" rtl="0" fontAlgn="base">
                        <a:buFont typeface="Calibri"/>
                        <a:buChar char="-"/>
                      </a:pPr>
                      <a:r>
                        <a:rPr lang="en-US" sz="1200" b="0" i="0">
                          <a:effectLst/>
                          <a:latin typeface="Calibri"/>
                        </a:rPr>
                        <a:t>After successful payment processing, the system confirms the order and generates an order receipt with an estimated delivery time. </a:t>
                      </a:r>
                    </a:p>
                    <a:p>
                      <a:pPr marL="171450" indent="-171450" algn="l" rtl="0" fontAlgn="base">
                        <a:buFont typeface="Calibri"/>
                        <a:buChar char="-"/>
                      </a:pPr>
                      <a:r>
                        <a:rPr lang="en-US" sz="1200" b="0" i="0">
                          <a:effectLst/>
                          <a:latin typeface="Calibri"/>
                        </a:rPr>
                        <a:t>The system forwards order details, including the selected items and delivery address, to the chosen restaurant for preparation. </a:t>
                      </a:r>
                    </a:p>
                    <a:p>
                      <a:pPr marL="171450" indent="-171450" algn="l" rtl="0" fontAlgn="base">
                        <a:buFont typeface="Calibri"/>
                        <a:buChar char="-"/>
                      </a:pPr>
                      <a:r>
                        <a:rPr lang="en-US" sz="1200" b="0" i="0">
                          <a:effectLst/>
                          <a:latin typeface="Calibri"/>
                        </a:rPr>
                        <a:t>The system then assigns a driver to deliver the user’s order and sends the user their descriptive info. </a:t>
                      </a:r>
                    </a:p>
                    <a:p>
                      <a:pPr lvl="0" algn="l">
                        <a:buNone/>
                      </a:pPr>
                      <a:endParaRPr lang="en-US" sz="1200" b="0" i="0">
                        <a:effectLst/>
                        <a:latin typeface="Calibri"/>
                      </a:endParaRPr>
                    </a:p>
                  </a:txBody>
                  <a:tcPr marL="41722" marR="41722" marT="20861" marB="20861">
                    <a:lnL w="9525"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hMerge="1">
                  <a:txBody>
                    <a:bodyPr/>
                    <a:lstStyle/>
                    <a:p>
                      <a:endParaRPr lang="en-US"/>
                    </a:p>
                  </a:txBody>
                  <a:tcPr/>
                </a:tc>
                <a:tc gridSpan="3">
                  <a:txBody>
                    <a:bodyPr/>
                    <a:lstStyle/>
                    <a:p>
                      <a:pPr algn="l" rtl="0" fontAlgn="base"/>
                      <a:r>
                        <a:rPr lang="en-US" sz="1200" b="0" i="0" dirty="0">
                          <a:effectLst/>
                          <a:latin typeface="Calibri"/>
                        </a:rPr>
                        <a:t>Information for steps: </a:t>
                      </a:r>
                    </a:p>
                    <a:p>
                      <a:pPr algn="l" rtl="0" fontAlgn="base"/>
                      <a:r>
                        <a:rPr lang="en-US" sz="1200" b="0" i="0" dirty="0">
                          <a:effectLst/>
                          <a:latin typeface="Calibri"/>
                        </a:rPr>
                        <a:t>  </a:t>
                      </a:r>
                    </a:p>
                    <a:p>
                      <a:pPr algn="l" rtl="0" fontAlgn="base"/>
                      <a:r>
                        <a:rPr lang="en-US" sz="1200" b="0" i="0" dirty="0">
                          <a:effectLst/>
                          <a:latin typeface="Calibri"/>
                        </a:rPr>
                        <a:t>Restaurant, menu items, customizations, requests</a:t>
                      </a:r>
                    </a:p>
                    <a:p>
                      <a:pPr algn="l" rtl="0" fontAlgn="base"/>
                      <a:r>
                        <a:rPr lang="en-US" sz="1200" b="0" i="0" dirty="0">
                          <a:effectLst/>
                          <a:latin typeface="Calibri"/>
                        </a:rPr>
                        <a:t>User information</a:t>
                      </a:r>
                    </a:p>
                    <a:p>
                      <a:pPr algn="l" rtl="0" fontAlgn="base"/>
                      <a:endParaRPr lang="en-US" sz="1200" b="0" i="0" dirty="0">
                        <a:effectLst/>
                        <a:latin typeface="Calibri"/>
                      </a:endParaRPr>
                    </a:p>
                    <a:p>
                      <a:pPr algn="l" rtl="0" fontAlgn="base"/>
                      <a:r>
                        <a:rPr lang="en-US" sz="1200" b="0" i="0" dirty="0">
                          <a:effectLst/>
                          <a:latin typeface="Calibri"/>
                        </a:rPr>
                        <a:t>User payment details and methods</a:t>
                      </a:r>
                    </a:p>
                    <a:p>
                      <a:pPr algn="l" rtl="0" fontAlgn="base"/>
                      <a:endParaRPr lang="en-US" sz="1200" b="0" i="0" dirty="0">
                        <a:effectLst/>
                        <a:latin typeface="Calibri"/>
                      </a:endParaRPr>
                    </a:p>
                    <a:p>
                      <a:pPr algn="l" rtl="0" fontAlgn="base"/>
                      <a:endParaRPr lang="en-US" sz="1200" b="0" i="0" dirty="0">
                        <a:effectLst/>
                        <a:latin typeface="Calibri"/>
                      </a:endParaRPr>
                    </a:p>
                    <a:p>
                      <a:pPr algn="l" rtl="0" fontAlgn="base"/>
                      <a:endParaRPr lang="en-US" sz="1200" b="0" i="0" dirty="0">
                        <a:effectLst/>
                        <a:latin typeface="Calibri"/>
                      </a:endParaRPr>
                    </a:p>
                    <a:p>
                      <a:pPr algn="l" rtl="0" fontAlgn="base"/>
                      <a:r>
                        <a:rPr lang="en-US" sz="1200" b="0" i="0" dirty="0">
                          <a:effectLst/>
                          <a:latin typeface="Calibri"/>
                        </a:rPr>
                        <a:t>Hidden payment info and method, receipt, user order info, order receipt</a:t>
                      </a:r>
                    </a:p>
                    <a:p>
                      <a:pPr lvl="0" algn="l">
                        <a:buNone/>
                      </a:pPr>
                      <a:endParaRPr lang="en-US" sz="1200" b="0" i="0" dirty="0">
                        <a:effectLst/>
                        <a:latin typeface="Calibri"/>
                      </a:endParaRPr>
                    </a:p>
                    <a:p>
                      <a:pPr lvl="0" algn="l">
                        <a:buNone/>
                      </a:pPr>
                      <a:r>
                        <a:rPr lang="en-US" sz="1200" b="0" i="0" dirty="0">
                          <a:effectLst/>
                          <a:latin typeface="Calibri"/>
                        </a:rPr>
                        <a:t>Restaurant info, user delivery address</a:t>
                      </a:r>
                    </a:p>
                    <a:p>
                      <a:pPr lvl="0" algn="l">
                        <a:buNone/>
                      </a:pPr>
                      <a:endParaRPr lang="en-US" sz="1200" b="0" i="0" dirty="0">
                        <a:effectLst/>
                        <a:latin typeface="Calibri"/>
                      </a:endParaRPr>
                    </a:p>
                    <a:p>
                      <a:pPr lvl="0" algn="l">
                        <a:buNone/>
                      </a:pPr>
                      <a:endParaRPr lang="en-US" sz="1200" b="0" i="0" dirty="0">
                        <a:effectLst/>
                        <a:latin typeface="Calibri"/>
                      </a:endParaRPr>
                    </a:p>
                    <a:p>
                      <a:pPr lvl="0" algn="l">
                        <a:buNone/>
                      </a:pPr>
                      <a:r>
                        <a:rPr lang="en-US" sz="1200" b="0" i="0" dirty="0">
                          <a:effectLst/>
                          <a:latin typeface="Calibri"/>
                        </a:rPr>
                        <a:t>Driver Name, Driver vehicle model</a:t>
                      </a:r>
                    </a:p>
                  </a:txBody>
                  <a:tcPr marL="41722" marR="41722" marT="20861" marB="20861">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005738"/>
                  </a:ext>
                </a:extLst>
              </a:tr>
            </a:tbl>
          </a:graphicData>
        </a:graphic>
      </p:graphicFrame>
    </p:spTree>
    <p:extLst>
      <p:ext uri="{BB962C8B-B14F-4D97-AF65-F5344CB8AC3E}">
        <p14:creationId xmlns:p14="http://schemas.microsoft.com/office/powerpoint/2010/main" val="143759907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0" name="Rectangle 29">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492C3A-4AA9-8E03-A78B-E5E034E30E91}"/>
              </a:ext>
            </a:extLst>
          </p:cNvPr>
          <p:cNvSpPr>
            <a:spLocks noGrp="1"/>
          </p:cNvSpPr>
          <p:nvPr>
            <p:ph type="title"/>
          </p:nvPr>
        </p:nvSpPr>
        <p:spPr>
          <a:xfrm>
            <a:off x="680321" y="753228"/>
            <a:ext cx="4136123" cy="1080938"/>
          </a:xfrm>
        </p:spPr>
        <p:txBody>
          <a:bodyPr>
            <a:normAutofit/>
          </a:bodyPr>
          <a:lstStyle/>
          <a:p>
            <a:r>
              <a:rPr lang="en-US" sz="2400" dirty="0"/>
              <a:t>Order Cancel</a:t>
            </a:r>
          </a:p>
        </p:txBody>
      </p:sp>
      <p:pic>
        <p:nvPicPr>
          <p:cNvPr id="34" name="Picture 33">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2541058A-98C2-947C-26D6-1D2226D9CF84}"/>
              </a:ext>
            </a:extLst>
          </p:cNvPr>
          <p:cNvSpPr>
            <a:spLocks noGrp="1"/>
          </p:cNvSpPr>
          <p:nvPr>
            <p:ph idx="1"/>
          </p:nvPr>
        </p:nvSpPr>
        <p:spPr>
          <a:xfrm>
            <a:off x="680321" y="2336873"/>
            <a:ext cx="3656289" cy="3599316"/>
          </a:xfrm>
        </p:spPr>
        <p:txBody>
          <a:bodyPr vert="horz" lIns="91440" tIns="45720" rIns="91440" bIns="45720" rtlCol="0">
            <a:normAutofit/>
          </a:bodyPr>
          <a:lstStyle/>
          <a:p>
            <a:r>
              <a:rPr lang="en-US" sz="1800" dirty="0"/>
              <a:t>Use case diagram: U-5</a:t>
            </a:r>
          </a:p>
          <a:p>
            <a:pPr lvl="1">
              <a:buFont typeface="Calibri" panose="020B0604020202020204" pitchFamily="34" charset="0"/>
              <a:buChar char="-"/>
            </a:pPr>
            <a:r>
              <a:rPr lang="en-US" sz="1800" dirty="0"/>
              <a:t>Student enters the cancellation request. (i.e., their reason for canceling)</a:t>
            </a:r>
          </a:p>
          <a:p>
            <a:pPr lvl="1">
              <a:buFont typeface="Calibri" panose="020B0604020202020204" pitchFamily="34" charset="0"/>
              <a:buChar char="-"/>
            </a:pPr>
            <a:r>
              <a:rPr lang="en-US" sz="1800" dirty="0"/>
              <a:t>The restaurant will verify the cancellation with the restaurant</a:t>
            </a:r>
          </a:p>
          <a:p>
            <a:pPr lvl="1">
              <a:buFont typeface="Calibri" panose="020B0604020202020204" pitchFamily="34" charset="0"/>
              <a:buChar char="-"/>
            </a:pPr>
            <a:r>
              <a:rPr lang="en-US" sz="1800" dirty="0"/>
              <a:t>After verification, the order will be cancelled, and payment refunded</a:t>
            </a:r>
          </a:p>
          <a:p>
            <a:pPr lvl="1">
              <a:buFont typeface="Calibri" panose="020B0604020202020204" pitchFamily="34" charset="0"/>
              <a:buChar char="-"/>
            </a:pPr>
            <a:r>
              <a:rPr lang="en-US" sz="1800" dirty="0"/>
              <a:t>The driver will be notified and cancel the delivery</a:t>
            </a:r>
          </a:p>
          <a:p>
            <a:endParaRPr lang="en-US" sz="1400" dirty="0"/>
          </a:p>
        </p:txBody>
      </p:sp>
      <p:pic>
        <p:nvPicPr>
          <p:cNvPr id="5" name="Picture 4">
            <a:extLst>
              <a:ext uri="{FF2B5EF4-FFF2-40B4-BE49-F238E27FC236}">
                <a16:creationId xmlns:a16="http://schemas.microsoft.com/office/drawing/2014/main" id="{3462F6FD-31CF-93CD-B80C-EB84EDBFFD73}"/>
              </a:ext>
            </a:extLst>
          </p:cNvPr>
          <p:cNvPicPr>
            <a:picLocks noChangeAspect="1"/>
          </p:cNvPicPr>
          <p:nvPr/>
        </p:nvPicPr>
        <p:blipFill>
          <a:blip r:embed="rId4"/>
          <a:stretch>
            <a:fillRect/>
          </a:stretch>
        </p:blipFill>
        <p:spPr>
          <a:xfrm>
            <a:off x="5816485" y="640080"/>
            <a:ext cx="5188688"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4040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 name="Picture 10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04" name="Picture 10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06" name="Rectangle 10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8" name="Rectangle 10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0" name="Rectangle 109">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4" name="Rectangle 113">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18" name="Rectangle 117">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008075F-D930-0290-9356-0AB61129CF2A}"/>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r"/>
            <a:r>
              <a:rPr lang="en-US" sz="5000" dirty="0">
                <a:solidFill>
                  <a:srgbClr val="FFFFFF"/>
                </a:solidFill>
              </a:rPr>
              <a:t>Order Cancel: </a:t>
            </a:r>
            <a:br>
              <a:rPr lang="en-US" sz="5000" dirty="0">
                <a:solidFill>
                  <a:srgbClr val="FFFFFF"/>
                </a:solidFill>
              </a:rPr>
            </a:br>
            <a:r>
              <a:rPr lang="en-US" sz="5000" dirty="0">
                <a:solidFill>
                  <a:srgbClr val="FFFFFF"/>
                </a:solidFill>
              </a:rPr>
              <a:t>U-5</a:t>
            </a:r>
          </a:p>
        </p:txBody>
      </p:sp>
      <p:sp useBgFill="1">
        <p:nvSpPr>
          <p:cNvPr id="120" name="Rectangle 119">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0433FE-70A9-B59C-DEFB-4826F1CBDE24}"/>
              </a:ext>
            </a:extLst>
          </p:cNvPr>
          <p:cNvSpPr txBox="1"/>
          <p:nvPr/>
        </p:nvSpPr>
        <p:spPr>
          <a:xfrm>
            <a:off x="4724400" y="3200400"/>
            <a:ext cx="27432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solidFill>
                <a:srgbClr val="000000"/>
              </a:solidFill>
              <a:latin typeface="Segoe UI"/>
              <a:cs typeface="Segoe UI"/>
            </a:endParaRPr>
          </a:p>
          <a:p>
            <a:pPr>
              <a:spcAft>
                <a:spcPts val="600"/>
              </a:spcAft>
            </a:pPr>
            <a:endParaRPr lang="en-US" sz="1200">
              <a:solidFill>
                <a:srgbClr val="000000"/>
              </a:solidFill>
              <a:latin typeface="Times New Roman"/>
              <a:cs typeface="Segoe UI"/>
            </a:endParaRPr>
          </a:p>
          <a:p>
            <a:pPr>
              <a:spcAft>
                <a:spcPts val="600"/>
              </a:spcAft>
            </a:pPr>
            <a:endParaRPr lang="en-US"/>
          </a:p>
        </p:txBody>
      </p:sp>
      <p:graphicFrame>
        <p:nvGraphicFramePr>
          <p:cNvPr id="33" name="Content Placeholder 4">
            <a:extLst>
              <a:ext uri="{FF2B5EF4-FFF2-40B4-BE49-F238E27FC236}">
                <a16:creationId xmlns:a16="http://schemas.microsoft.com/office/drawing/2014/main" id="{C38ACF47-E016-BAB9-2976-9FAEF8D7041A}"/>
              </a:ext>
            </a:extLst>
          </p:cNvPr>
          <p:cNvGraphicFramePr>
            <a:graphicFrameLocks/>
          </p:cNvGraphicFramePr>
          <p:nvPr>
            <p:extLst>
              <p:ext uri="{D42A27DB-BD31-4B8C-83A1-F6EECF244321}">
                <p14:modId xmlns:p14="http://schemas.microsoft.com/office/powerpoint/2010/main" val="2270538388"/>
              </p:ext>
            </p:extLst>
          </p:nvPr>
        </p:nvGraphicFramePr>
        <p:xfrm>
          <a:off x="6744104" y="163286"/>
          <a:ext cx="4790522" cy="6051916"/>
        </p:xfrm>
        <a:graphic>
          <a:graphicData uri="http://schemas.openxmlformats.org/drawingml/2006/table">
            <a:tbl>
              <a:tblPr firstRow="1" bandRow="1">
                <a:tableStyleId>{69012ECD-51FC-41F1-AA8D-1B2483CD663E}</a:tableStyleId>
              </a:tblPr>
              <a:tblGrid>
                <a:gridCol w="1101677">
                  <a:extLst>
                    <a:ext uri="{9D8B030D-6E8A-4147-A177-3AD203B41FA5}">
                      <a16:colId xmlns:a16="http://schemas.microsoft.com/office/drawing/2014/main" val="2361492400"/>
                    </a:ext>
                  </a:extLst>
                </a:gridCol>
                <a:gridCol w="830845">
                  <a:extLst>
                    <a:ext uri="{9D8B030D-6E8A-4147-A177-3AD203B41FA5}">
                      <a16:colId xmlns:a16="http://schemas.microsoft.com/office/drawing/2014/main" val="2955859283"/>
                    </a:ext>
                  </a:extLst>
                </a:gridCol>
                <a:gridCol w="1941762">
                  <a:extLst>
                    <a:ext uri="{9D8B030D-6E8A-4147-A177-3AD203B41FA5}">
                      <a16:colId xmlns:a16="http://schemas.microsoft.com/office/drawing/2014/main" val="2303606798"/>
                    </a:ext>
                  </a:extLst>
                </a:gridCol>
                <a:gridCol w="119556">
                  <a:extLst>
                    <a:ext uri="{9D8B030D-6E8A-4147-A177-3AD203B41FA5}">
                      <a16:colId xmlns:a16="http://schemas.microsoft.com/office/drawing/2014/main" val="4151031737"/>
                    </a:ext>
                  </a:extLst>
                </a:gridCol>
                <a:gridCol w="796682">
                  <a:extLst>
                    <a:ext uri="{9D8B030D-6E8A-4147-A177-3AD203B41FA5}">
                      <a16:colId xmlns:a16="http://schemas.microsoft.com/office/drawing/2014/main" val="3585640777"/>
                    </a:ext>
                  </a:extLst>
                </a:gridCol>
              </a:tblGrid>
              <a:tr h="484191">
                <a:tc gridSpan="4">
                  <a:txBody>
                    <a:bodyPr/>
                    <a:lstStyle/>
                    <a:p>
                      <a:pPr fontAlgn="t"/>
                      <a:endParaRPr lang="en-US" sz="110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100" b="0">
                          <a:solidFill>
                            <a:schemeClr val="tx1"/>
                          </a:solidFill>
                          <a:effectLst/>
                          <a:latin typeface="Calibri" panose="020F0502020204030204" pitchFamily="34" charset="0"/>
                          <a:ea typeface="Calibri" panose="020F0502020204030204" pitchFamily="34" charset="0"/>
                          <a:cs typeface="Calibri" panose="020F0502020204030204" pitchFamily="34" charset="0"/>
                        </a:rPr>
                        <a:t>Use Case Name:  Order cancel                                         </a:t>
                      </a:r>
                      <a:r>
                        <a:rPr lang="en-US" sz="1100" b="0" u="none" strike="noStrike" cap="all" noProof="0">
                          <a:solidFill>
                            <a:schemeClr val="tx1"/>
                          </a:solidFill>
                          <a:effectLst/>
                          <a:latin typeface="Calibri" panose="020F0502020204030204" pitchFamily="34" charset="0"/>
                          <a:ea typeface="Calibri" panose="020F0502020204030204" pitchFamily="34" charset="0"/>
                          <a:cs typeface="Calibri" panose="020F0502020204030204" pitchFamily="34" charset="0"/>
                        </a:rPr>
                        <a:t>Priority: High</a:t>
                      </a:r>
                      <a:endParaRPr lang="en-US" sz="1100" b="0" i="0" u="none" strike="noStrike" cap="all" noProof="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US" sz="110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100" b="0">
                          <a:solidFill>
                            <a:schemeClr val="tx1"/>
                          </a:solidFill>
                          <a:effectLst/>
                          <a:latin typeface="Calibri" panose="020F0502020204030204" pitchFamily="34" charset="0"/>
                          <a:ea typeface="Calibri" panose="020F0502020204030204" pitchFamily="34" charset="0"/>
                          <a:cs typeface="Calibri" panose="020F0502020204030204" pitchFamily="34" charset="0"/>
                        </a:rPr>
                        <a:t>ID: U-5 </a:t>
                      </a:r>
                      <a:endParaRPr lang="en-US" sz="1100" b="0" i="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extLst>
                  <a:ext uri="{0D108BD9-81ED-4DB2-BD59-A6C34878D82A}">
                    <a16:rowId xmlns:a16="http://schemas.microsoft.com/office/drawing/2014/main" val="2697373997"/>
                  </a:ext>
                </a:extLst>
              </a:tr>
              <a:tr h="679164">
                <a:tc gridSpan="5">
                  <a:txBody>
                    <a:bodyPr/>
                    <a:lstStyle/>
                    <a:p>
                      <a:pPr fontAlgn="t"/>
                      <a:endParaRPr lang="en-US" sz="120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Short Description: User orders food in the BP Eats app, but decides they want to cancel their order.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8998400"/>
                  </a:ext>
                </a:extLst>
              </a:tr>
              <a:tr h="484191">
                <a:tc gridSpan="5">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Trigger: User wants to cancel their order</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Type: External / </a:t>
                      </a:r>
                      <a:r>
                        <a:rPr lang="en-US" sz="1200" b="0">
                          <a:solidFill>
                            <a:srgbClr val="FF0000"/>
                          </a:solidFill>
                          <a:effectLst/>
                          <a:latin typeface="Calibri" panose="020F0502020204030204" pitchFamily="34" charset="0"/>
                          <a:ea typeface="Calibri" panose="020F0502020204030204" pitchFamily="34" charset="0"/>
                          <a:cs typeface="Calibri" panose="020F0502020204030204" pitchFamily="34" charset="0"/>
                        </a:rPr>
                        <a:t>Temporal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1956302"/>
                  </a:ext>
                </a:extLst>
              </a:tr>
              <a:tr h="289219">
                <a:tc gridSpan="2">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Major Inputs: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gridSpan="3">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Major Outputs: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4018284"/>
                  </a:ext>
                </a:extLst>
              </a:tr>
              <a:tr h="1459056">
                <a:tc>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Description: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Order info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reason for cancellation payment info</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Driver info</a:t>
                      </a:r>
                    </a:p>
                    <a:p>
                      <a:pPr algn="l" rtl="0" fontAlgn="base"/>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Source: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User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Driver</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Description: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Order cancelation receipt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Email that shows order canceled, and money refunded to the account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gridSpan="2">
                  <a:txBody>
                    <a:bodyPr/>
                    <a:lstStyle/>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Destination: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System application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System Database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User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extLst>
                  <a:ext uri="{0D108BD9-81ED-4DB2-BD59-A6C34878D82A}">
                    <a16:rowId xmlns:a16="http://schemas.microsoft.com/office/drawing/2014/main" val="4004791075"/>
                  </a:ext>
                </a:extLst>
              </a:tr>
              <a:tr h="2656095">
                <a:tc gridSpan="2">
                  <a:txBody>
                    <a:bodyPr/>
                    <a:lstStyle/>
                    <a:p>
                      <a:pPr fontAlgn="t"/>
                      <a:r>
                        <a:rPr lang="en-US" sz="1200" b="0">
                          <a:effectLst/>
                          <a:latin typeface="Calibri" panose="020F0502020204030204" pitchFamily="34" charset="0"/>
                          <a:ea typeface="Calibri" panose="020F0502020204030204" pitchFamily="34" charset="0"/>
                          <a:cs typeface="Calibri" panose="020F0502020204030204" pitchFamily="34" charset="0"/>
                        </a:rPr>
                        <a:t>Major Steps Performed:  </a:t>
                      </a:r>
                      <a:endParaRPr lang="en-US" sz="1200">
                        <a:effectLst/>
                        <a:latin typeface="Calibri" panose="020F0502020204030204" pitchFamily="34" charset="0"/>
                        <a:ea typeface="Calibri" panose="020F0502020204030204" pitchFamily="34" charset="0"/>
                        <a:cs typeface="Calibri" panose="020F0502020204030204" pitchFamily="34" charset="0"/>
                      </a:endParaRPr>
                    </a:p>
                    <a:p>
                      <a:pPr lvl="0">
                        <a:buNone/>
                      </a:pPr>
                      <a:endParaRPr lang="en-US" sz="1200" b="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 The user cancels their order before their order is picked up for delivery</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 The system asks the user the reason for cancelling </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 The system verifies the cancellation and checks the current status of the order</a:t>
                      </a:r>
                    </a:p>
                    <a:p>
                      <a:pPr algn="l" rtl="0" fontAlgn="base"/>
                      <a:r>
                        <a:rPr lang="en-US" sz="1200" b="0">
                          <a:effectLst/>
                          <a:latin typeface="Calibri" panose="020F0502020204030204" pitchFamily="34" charset="0"/>
                          <a:ea typeface="Calibri" panose="020F0502020204030204" pitchFamily="34" charset="0"/>
                          <a:cs typeface="Calibri" panose="020F0502020204030204" pitchFamily="34" charset="0"/>
                        </a:rPr>
                        <a:t>- The system generates an order cancellation receipt and email, then notifies the driver </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txBody>
                  <a:tcPr marL="35401" marR="35401" marT="17700" marB="17700"/>
                </a:tc>
                <a:tc hMerge="1">
                  <a:txBody>
                    <a:bodyPr/>
                    <a:lstStyle/>
                    <a:p>
                      <a:endParaRPr lang="en-US"/>
                    </a:p>
                  </a:txBody>
                  <a:tcPr/>
                </a:tc>
                <a:tc gridSpan="3">
                  <a:txBody>
                    <a:bodyPr/>
                    <a:lstStyle/>
                    <a:p>
                      <a:pPr fontAlgn="t"/>
                      <a:r>
                        <a:rPr lang="en-US" sz="1200" b="0" dirty="0">
                          <a:effectLst/>
                          <a:latin typeface="Calibri" panose="020F0502020204030204" pitchFamily="34" charset="0"/>
                          <a:ea typeface="Calibri" panose="020F0502020204030204" pitchFamily="34" charset="0"/>
                          <a:cs typeface="Calibri" panose="020F0502020204030204" pitchFamily="34" charset="0"/>
                        </a:rPr>
                        <a:t>Information for steps: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dirty="0">
                          <a:effectLst/>
                          <a:latin typeface="Calibri" panose="020F0502020204030204" pitchFamily="34" charset="0"/>
                          <a:ea typeface="Calibri" panose="020F0502020204030204" pitchFamily="34" charset="0"/>
                          <a:cs typeface="Calibri" panose="020F0502020204030204" pitchFamily="34" charset="0"/>
                        </a:rPr>
                        <a:t>User order cancellation request </a:t>
                      </a:r>
                    </a:p>
                    <a:p>
                      <a:pPr algn="l" rtl="0" fontAlgn="base"/>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dirty="0">
                          <a:effectLst/>
                          <a:latin typeface="Calibri" panose="020F0502020204030204" pitchFamily="34" charset="0"/>
                          <a:ea typeface="Calibri" panose="020F0502020204030204" pitchFamily="34" charset="0"/>
                          <a:cs typeface="Calibri" panose="020F0502020204030204" pitchFamily="34" charset="0"/>
                        </a:rPr>
                        <a:t>Reason for order cancellation </a:t>
                      </a:r>
                    </a:p>
                    <a:p>
                      <a:pPr algn="l" rtl="0" fontAlgn="base"/>
                      <a:endParaRPr lang="en-US" sz="1200" b="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dirty="0">
                          <a:effectLst/>
                          <a:latin typeface="Calibri" panose="020F0502020204030204" pitchFamily="34" charset="0"/>
                          <a:ea typeface="Calibri" panose="020F0502020204030204" pitchFamily="34" charset="0"/>
                          <a:cs typeface="Calibri" panose="020F0502020204030204" pitchFamily="34" charset="0"/>
                        </a:rPr>
                        <a:t>User student email, cancellation confirmation receipt, order info</a:t>
                      </a:r>
                    </a:p>
                    <a:p>
                      <a:pPr algn="l" rtl="0" fontAlgn="base"/>
                      <a:endParaRPr lang="en-US" sz="1200" b="0" i="0" dirty="0">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200" b="0" i="0" dirty="0">
                          <a:effectLst/>
                          <a:latin typeface="Calibri" panose="020F0502020204030204" pitchFamily="34" charset="0"/>
                          <a:ea typeface="Calibri" panose="020F0502020204030204" pitchFamily="34" charset="0"/>
                          <a:cs typeface="Calibri" panose="020F0502020204030204" pitchFamily="34" charset="0"/>
                        </a:rPr>
                        <a:t>Driver info, student payment info, cancellation receipt</a:t>
                      </a:r>
                    </a:p>
                  </a:txBody>
                  <a:tcPr marL="35401" marR="35401" marT="17700" marB="177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2230968"/>
                  </a:ext>
                </a:extLst>
              </a:tr>
            </a:tbl>
          </a:graphicData>
        </a:graphic>
      </p:graphicFrame>
    </p:spTree>
    <p:extLst>
      <p:ext uri="{BB962C8B-B14F-4D97-AF65-F5344CB8AC3E}">
        <p14:creationId xmlns:p14="http://schemas.microsoft.com/office/powerpoint/2010/main" val="382948621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64460-4F8E-6E01-1516-417381A687CD}"/>
              </a:ext>
            </a:extLst>
          </p:cNvPr>
          <p:cNvSpPr>
            <a:spLocks noGrp="1"/>
          </p:cNvSpPr>
          <p:nvPr>
            <p:ph type="title"/>
          </p:nvPr>
        </p:nvSpPr>
        <p:spPr>
          <a:xfrm>
            <a:off x="680321" y="753228"/>
            <a:ext cx="7087552" cy="1080938"/>
          </a:xfrm>
        </p:spPr>
        <p:txBody>
          <a:bodyPr>
            <a:normAutofit/>
          </a:bodyPr>
          <a:lstStyle/>
          <a:p>
            <a:r>
              <a:rPr lang="en-US" dirty="0"/>
              <a:t>Order Status</a:t>
            </a:r>
          </a:p>
        </p:txBody>
      </p:sp>
      <p:pic>
        <p:nvPicPr>
          <p:cNvPr id="18" name="Picture 17">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DBD735B-8BDD-839F-27D5-F0046AE0C1F7}"/>
              </a:ext>
            </a:extLst>
          </p:cNvPr>
          <p:cNvSpPr>
            <a:spLocks noGrp="1"/>
          </p:cNvSpPr>
          <p:nvPr>
            <p:ph idx="1"/>
          </p:nvPr>
        </p:nvSpPr>
        <p:spPr>
          <a:xfrm>
            <a:off x="680321" y="2336873"/>
            <a:ext cx="6423211" cy="35993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rebuchet MS" panose="020B0603020202020204"/>
                <a:ea typeface="+mn-ea"/>
                <a:cs typeface="+mn-cs"/>
              </a:rPr>
              <a:t>Use case diagram: U-5</a:t>
            </a:r>
          </a:p>
          <a:p>
            <a:pPr marL="685800" marR="0" lvl="1" indent="-228600" algn="l" defTabSz="914400" rtl="0" eaLnBrk="1" fontAlgn="auto" latinLnBrk="0" hangingPunct="1">
              <a:lnSpc>
                <a:spcPct val="90000"/>
              </a:lnSpc>
              <a:spcBef>
                <a:spcPts val="500"/>
              </a:spcBef>
              <a:spcAft>
                <a:spcPts val="0"/>
              </a:spcAft>
              <a:buClrTx/>
              <a:buSzTx/>
              <a:buFont typeface="Calibri" panose="020B0604020202020204" pitchFamily="34" charset="0"/>
              <a:buChar char="-"/>
              <a:tabLst/>
              <a:defRPr/>
            </a:pPr>
            <a:r>
              <a:rPr kumimoji="0" lang="en-US" b="0" i="0" u="none" strike="noStrike" kern="1200" cap="none" spc="0" normalizeH="0" baseline="0" noProof="0" dirty="0">
                <a:ln>
                  <a:noFill/>
                </a:ln>
                <a:solidFill>
                  <a:prstClr val="white"/>
                </a:solidFill>
                <a:effectLst/>
                <a:uLnTx/>
                <a:uFillTx/>
                <a:latin typeface="Trebuchet MS" panose="020B0603020202020204"/>
                <a:ea typeface="+mn-ea"/>
                <a:cs typeface="+mn-cs"/>
              </a:rPr>
              <a:t>Student checks the status of their order</a:t>
            </a:r>
          </a:p>
          <a:p>
            <a:pPr marL="685800" marR="0" lvl="1" indent="-228600" algn="l" defTabSz="914400" rtl="0" eaLnBrk="1" fontAlgn="auto" latinLnBrk="0" hangingPunct="1">
              <a:lnSpc>
                <a:spcPct val="90000"/>
              </a:lnSpc>
              <a:spcBef>
                <a:spcPts val="500"/>
              </a:spcBef>
              <a:spcAft>
                <a:spcPts val="0"/>
              </a:spcAft>
              <a:buClrTx/>
              <a:buSzTx/>
              <a:buFont typeface="Calibri" panose="020B0604020202020204" pitchFamily="34" charset="0"/>
              <a:buChar char="-"/>
              <a:tabLst/>
              <a:defRPr/>
            </a:pPr>
            <a:r>
              <a:rPr lang="en-US" dirty="0">
                <a:solidFill>
                  <a:prstClr val="white"/>
                </a:solidFill>
                <a:latin typeface="Trebuchet MS" panose="020B0603020202020204"/>
              </a:rPr>
              <a:t>Student can track their order via the </a:t>
            </a:r>
            <a:r>
              <a:rPr lang="en-US" dirty="0" err="1">
                <a:solidFill>
                  <a:prstClr val="white"/>
                </a:solidFill>
                <a:latin typeface="Trebuchet MS" panose="020B0603020202020204"/>
              </a:rPr>
              <a:t>BPeats</a:t>
            </a:r>
            <a:r>
              <a:rPr lang="en-US" dirty="0">
                <a:solidFill>
                  <a:prstClr val="white"/>
                </a:solidFill>
                <a:latin typeface="Trebuchet MS" panose="020B0603020202020204"/>
              </a:rPr>
              <a:t> app</a:t>
            </a:r>
          </a:p>
          <a:p>
            <a:pPr marL="685800" marR="0" lvl="1" indent="-228600" algn="l" defTabSz="914400" rtl="0" eaLnBrk="1" fontAlgn="auto" latinLnBrk="0" hangingPunct="1">
              <a:lnSpc>
                <a:spcPct val="90000"/>
              </a:lnSpc>
              <a:spcBef>
                <a:spcPts val="500"/>
              </a:spcBef>
              <a:spcAft>
                <a:spcPts val="0"/>
              </a:spcAft>
              <a:buClrTx/>
              <a:buSzTx/>
              <a:buFont typeface="Calibri" panose="020B0604020202020204" pitchFamily="34" charset="0"/>
              <a:buChar char="-"/>
              <a:tabLst/>
              <a:defRPr/>
            </a:pPr>
            <a:r>
              <a:rPr lang="en-US" dirty="0">
                <a:solidFill>
                  <a:prstClr val="white"/>
                </a:solidFill>
                <a:latin typeface="Trebuchet MS" panose="020B0603020202020204"/>
              </a:rPr>
              <a:t>The driver confirms the order delivery with the student, restaurant, and the system</a:t>
            </a:r>
            <a:endParaRPr lang="en-US" dirty="0"/>
          </a:p>
        </p:txBody>
      </p:sp>
      <p:pic>
        <p:nvPicPr>
          <p:cNvPr id="5" name="Picture 4">
            <a:extLst>
              <a:ext uri="{FF2B5EF4-FFF2-40B4-BE49-F238E27FC236}">
                <a16:creationId xmlns:a16="http://schemas.microsoft.com/office/drawing/2014/main" id="{47E9DA2F-9DB1-1B8D-577F-541822144307}"/>
              </a:ext>
            </a:extLst>
          </p:cNvPr>
          <p:cNvPicPr>
            <a:picLocks noChangeAspect="1"/>
          </p:cNvPicPr>
          <p:nvPr/>
        </p:nvPicPr>
        <p:blipFill>
          <a:blip r:embed="rId4"/>
          <a:stretch>
            <a:fillRect/>
          </a:stretch>
        </p:blipFill>
        <p:spPr>
          <a:xfrm>
            <a:off x="8187091" y="1320482"/>
            <a:ext cx="3358478" cy="421703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33877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2D2798-C07E-C025-6638-CEFC06FF1201}"/>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dirty="0">
                <a:solidFill>
                  <a:srgbClr val="FFFFFF"/>
                </a:solidFill>
              </a:rPr>
              <a:t>Order Status: U-6</a:t>
            </a:r>
          </a:p>
        </p:txBody>
      </p:sp>
      <p:sp>
        <p:nvSpPr>
          <p:cNvPr id="30" name="Rectangle 29">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9CB6636-BAE6-2D16-30FD-24F152FFD732}"/>
              </a:ext>
            </a:extLst>
          </p:cNvPr>
          <p:cNvGraphicFramePr>
            <a:graphicFrameLocks noGrp="1"/>
          </p:cNvGraphicFramePr>
          <p:nvPr>
            <p:extLst>
              <p:ext uri="{D42A27DB-BD31-4B8C-83A1-F6EECF244321}">
                <p14:modId xmlns:p14="http://schemas.microsoft.com/office/powerpoint/2010/main" val="3780907686"/>
              </p:ext>
            </p:extLst>
          </p:nvPr>
        </p:nvGraphicFramePr>
        <p:xfrm>
          <a:off x="5270618" y="541013"/>
          <a:ext cx="6272653" cy="5946293"/>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2069738">
                  <a:extLst>
                    <a:ext uri="{9D8B030D-6E8A-4147-A177-3AD203B41FA5}">
                      <a16:colId xmlns:a16="http://schemas.microsoft.com/office/drawing/2014/main" val="2840248429"/>
                    </a:ext>
                  </a:extLst>
                </a:gridCol>
                <a:gridCol w="1026874">
                  <a:extLst>
                    <a:ext uri="{9D8B030D-6E8A-4147-A177-3AD203B41FA5}">
                      <a16:colId xmlns:a16="http://schemas.microsoft.com/office/drawing/2014/main" val="2828468827"/>
                    </a:ext>
                  </a:extLst>
                </a:gridCol>
                <a:gridCol w="2053839">
                  <a:extLst>
                    <a:ext uri="{9D8B030D-6E8A-4147-A177-3AD203B41FA5}">
                      <a16:colId xmlns:a16="http://schemas.microsoft.com/office/drawing/2014/main" val="2502270712"/>
                    </a:ext>
                  </a:extLst>
                </a:gridCol>
                <a:gridCol w="156064">
                  <a:extLst>
                    <a:ext uri="{9D8B030D-6E8A-4147-A177-3AD203B41FA5}">
                      <a16:colId xmlns:a16="http://schemas.microsoft.com/office/drawing/2014/main" val="2044036925"/>
                    </a:ext>
                  </a:extLst>
                </a:gridCol>
                <a:gridCol w="966138">
                  <a:extLst>
                    <a:ext uri="{9D8B030D-6E8A-4147-A177-3AD203B41FA5}">
                      <a16:colId xmlns:a16="http://schemas.microsoft.com/office/drawing/2014/main" val="4089848258"/>
                    </a:ext>
                  </a:extLst>
                </a:gridCol>
              </a:tblGrid>
              <a:tr h="498663">
                <a:tc gridSpan="4">
                  <a:txBody>
                    <a:bodyPr/>
                    <a:lstStyle/>
                    <a:p>
                      <a:pPr algn="l" rtl="0" fontAlgn="base"/>
                      <a:r>
                        <a:rPr lang="en-US" sz="1200" b="1" i="0" cap="all" spc="60">
                          <a:solidFill>
                            <a:schemeClr val="tx1"/>
                          </a:solidFill>
                          <a:effectLst/>
                          <a:latin typeface="Calibri"/>
                        </a:rPr>
                        <a:t>Use Case Name: order status </a:t>
                      </a:r>
                      <a:r>
                        <a:rPr lang="en-US" sz="1200" b="0" i="0" cap="all" spc="60">
                          <a:solidFill>
                            <a:schemeClr val="tx1"/>
                          </a:solidFill>
                          <a:effectLst/>
                          <a:latin typeface="Times New Roman"/>
                        </a:rPr>
                        <a:t>Priority: High</a:t>
                      </a:r>
                    </a:p>
                  </a:txBody>
                  <a:tcPr marL="55228" marR="55228" marT="55228" marB="55228">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US" sz="1000" b="1" cap="all" spc="60">
                        <a:solidFill>
                          <a:schemeClr val="bg1"/>
                        </a:solidFill>
                        <a:effectLst/>
                      </a:endParaRPr>
                    </a:p>
                    <a:p>
                      <a:pPr algn="l" rtl="0" fontAlgn="base"/>
                      <a:r>
                        <a:rPr lang="en-US" sz="1000" b="1" i="0" cap="all" spc="60">
                          <a:solidFill>
                            <a:schemeClr val="bg1"/>
                          </a:solidFill>
                          <a:effectLst/>
                          <a:latin typeface="Calibri"/>
                        </a:rPr>
                        <a:t>ID: U-1</a:t>
                      </a:r>
                    </a:p>
                  </a:txBody>
                  <a:tcPr marL="55228" marR="55228" marT="55228" marB="55228">
                    <a:lnL w="12700" cmpd="sng">
                      <a:noFill/>
                    </a:lnL>
                    <a:lnR w="12700" cmpd="sng">
                      <a:noFill/>
                    </a:lnR>
                    <a:lnT w="12700" cmpd="sng">
                      <a:noFill/>
                    </a:lnT>
                    <a:lnB w="38100" cmpd="sng">
                      <a:noFill/>
                    </a:lnB>
                    <a:noFill/>
                  </a:tcPr>
                </a:tc>
                <a:extLst>
                  <a:ext uri="{0D108BD9-81ED-4DB2-BD59-A6C34878D82A}">
                    <a16:rowId xmlns:a16="http://schemas.microsoft.com/office/drawing/2014/main" val="4199577043"/>
                  </a:ext>
                </a:extLst>
              </a:tr>
              <a:tr h="609399">
                <a:tc gridSpan="5">
                  <a:txBody>
                    <a:bodyPr/>
                    <a:lstStyle/>
                    <a:p>
                      <a:pPr algn="l" rtl="0" fontAlgn="base"/>
                      <a:r>
                        <a:rPr lang="en-US" sz="1200" b="0" i="0" cap="none" spc="0">
                          <a:solidFill>
                            <a:schemeClr val="tx1"/>
                          </a:solidFill>
                          <a:effectLst/>
                          <a:latin typeface="Calibri"/>
                        </a:rPr>
                        <a:t>Short Description: Users can check the order status of their order and see delivery tracking in real time</a:t>
                      </a:r>
                    </a:p>
                  </a:txBody>
                  <a:tcPr marL="36818" marR="36818" marT="18410" marB="36818">
                    <a:lnL w="12700" cmpd="sng">
                      <a:noFill/>
                      <a:prstDash val="solid"/>
                    </a:lnL>
                    <a:lnR w="12700" cmpd="sng">
                      <a:noFill/>
                      <a:prstDash val="solid"/>
                    </a:lnR>
                    <a:lnT w="38100" cmpd="sng">
                      <a:noFill/>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1056907"/>
                  </a:ext>
                </a:extLst>
              </a:tr>
              <a:tr h="437938">
                <a:tc gridSpan="5">
                  <a:txBody>
                    <a:bodyPr/>
                    <a:lstStyle/>
                    <a:p>
                      <a:pPr algn="l" rtl="0" fontAlgn="base"/>
                      <a:r>
                        <a:rPr lang="en-US" sz="1200" b="0" i="0" cap="none" spc="0">
                          <a:solidFill>
                            <a:schemeClr val="tx1"/>
                          </a:solidFill>
                          <a:effectLst/>
                          <a:latin typeface="Calibri"/>
                        </a:rPr>
                        <a:t>Trigger: User wants to check their order status</a:t>
                      </a:r>
                    </a:p>
                    <a:p>
                      <a:pPr algn="l" rtl="0" fontAlgn="base"/>
                      <a:r>
                        <a:rPr lang="en-US" sz="1200" b="0" i="0" cap="none" spc="0">
                          <a:solidFill>
                            <a:schemeClr val="tx1"/>
                          </a:solidFill>
                          <a:effectLst/>
                          <a:latin typeface="Calibri"/>
                        </a:rPr>
                        <a:t>Type: </a:t>
                      </a:r>
                      <a:r>
                        <a:rPr lang="en-US" sz="1200" b="0" i="0" cap="none" spc="0">
                          <a:solidFill>
                            <a:srgbClr val="FF0000"/>
                          </a:solidFill>
                          <a:effectLst/>
                          <a:latin typeface="Calibri"/>
                        </a:rPr>
                        <a:t>External</a:t>
                      </a:r>
                      <a:r>
                        <a:rPr lang="en-US" sz="1200" b="0" i="0" cap="none" spc="0">
                          <a:solidFill>
                            <a:schemeClr val="tx1"/>
                          </a:solidFill>
                          <a:effectLst/>
                          <a:latin typeface="Calibri"/>
                        </a:rPr>
                        <a:t> / Temporal </a:t>
                      </a:r>
                      <a:endParaRPr lang="en-US" sz="1200" b="0" i="0" cap="none" spc="0">
                        <a:solidFill>
                          <a:schemeClr val="tx1"/>
                        </a:solidFill>
                        <a:effectLst/>
                      </a:endParaRPr>
                    </a:p>
                  </a:txBody>
                  <a:tcPr marL="36818" marR="36818" marT="18410" marB="36818">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670787"/>
                  </a:ext>
                </a:extLst>
              </a:tr>
              <a:tr h="266477">
                <a:tc gridSpan="2">
                  <a:txBody>
                    <a:bodyPr/>
                    <a:lstStyle/>
                    <a:p>
                      <a:pPr algn="l" rtl="0" fontAlgn="base"/>
                      <a:r>
                        <a:rPr lang="en-US" sz="1200" b="0" i="0" cap="none" spc="0">
                          <a:solidFill>
                            <a:schemeClr val="tx1"/>
                          </a:solidFill>
                          <a:effectLst/>
                          <a:latin typeface="Calibri"/>
                        </a:rPr>
                        <a:t>Major Inputs: </a:t>
                      </a:r>
                    </a:p>
                  </a:txBody>
                  <a:tcPr marL="36818" marR="36818" marT="18410" marB="36818">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algn="l" rtl="0" fontAlgn="base"/>
                      <a:r>
                        <a:rPr lang="en-US" sz="1200" b="0" i="0" cap="none" spc="0">
                          <a:solidFill>
                            <a:schemeClr val="tx1"/>
                          </a:solidFill>
                          <a:effectLst/>
                          <a:latin typeface="Calibri"/>
                        </a:rPr>
                        <a:t>Major Outputs: </a:t>
                      </a:r>
                    </a:p>
                  </a:txBody>
                  <a:tcPr marL="36818" marR="36818" marT="18410" marB="36818">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991766"/>
                  </a:ext>
                </a:extLst>
              </a:tr>
              <a:tr h="952320">
                <a:tc>
                  <a:txBody>
                    <a:bodyPr/>
                    <a:lstStyle/>
                    <a:p>
                      <a:pPr algn="l" rtl="0" fontAlgn="base"/>
                      <a:r>
                        <a:rPr lang="en-US" sz="1200" b="0" i="0" cap="none" spc="0">
                          <a:solidFill>
                            <a:schemeClr val="tx1"/>
                          </a:solidFill>
                          <a:effectLst/>
                          <a:latin typeface="Calibri"/>
                        </a:rPr>
                        <a:t>Description:  </a:t>
                      </a:r>
                    </a:p>
                    <a:p>
                      <a:pPr algn="l" rtl="0" fontAlgn="base"/>
                      <a:r>
                        <a:rPr lang="en-US" sz="1200" b="0" i="0" cap="none" spc="0">
                          <a:solidFill>
                            <a:schemeClr val="tx1"/>
                          </a:solidFill>
                          <a:effectLst/>
                          <a:latin typeface="Calibri"/>
                        </a:rPr>
                        <a:t>Order info</a:t>
                      </a:r>
                    </a:p>
                    <a:p>
                      <a:pPr algn="l" rtl="0" fontAlgn="base"/>
                      <a:r>
                        <a:rPr lang="en-US" sz="1200" b="0" i="0" cap="none" spc="0">
                          <a:solidFill>
                            <a:schemeClr val="tx1"/>
                          </a:solidFill>
                          <a:effectLst/>
                          <a:latin typeface="Calibri"/>
                        </a:rPr>
                        <a:t>Driver info</a:t>
                      </a:r>
                    </a:p>
                    <a:p>
                      <a:pPr algn="l" rtl="0" fontAlgn="base"/>
                      <a:r>
                        <a:rPr lang="en-US" sz="1200" b="0" i="0" cap="none" spc="0">
                          <a:solidFill>
                            <a:schemeClr val="tx1"/>
                          </a:solidFill>
                          <a:effectLst/>
                          <a:latin typeface="Calibri"/>
                        </a:rPr>
                        <a:t>Restaurant info</a:t>
                      </a:r>
                    </a:p>
                    <a:p>
                      <a:pPr algn="l" rtl="0" fontAlgn="base"/>
                      <a:endParaRPr lang="en-US" sz="1200" b="0" i="0" cap="none" spc="0">
                        <a:solidFill>
                          <a:schemeClr val="tx1"/>
                        </a:solidFill>
                        <a:effectLst/>
                        <a:latin typeface="Calibri"/>
                      </a:endParaRPr>
                    </a:p>
                  </a:txBody>
                  <a:tcPr marL="36818" marR="36818" marT="18410" marB="36818">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rtl="0" fontAlgn="base"/>
                      <a:r>
                        <a:rPr lang="en-US" sz="1200" b="0" i="0" cap="none" spc="0">
                          <a:solidFill>
                            <a:schemeClr val="tx1"/>
                          </a:solidFill>
                          <a:effectLst/>
                          <a:latin typeface="Calibri"/>
                        </a:rPr>
                        <a:t>Source: </a:t>
                      </a:r>
                    </a:p>
                    <a:p>
                      <a:pPr algn="l" rtl="0" fontAlgn="base"/>
                      <a:r>
                        <a:rPr lang="en-US" sz="1200" b="0" i="0" cap="none" spc="0">
                          <a:solidFill>
                            <a:schemeClr val="tx1"/>
                          </a:solidFill>
                          <a:effectLst/>
                          <a:latin typeface="Calibri"/>
                        </a:rPr>
                        <a:t>User </a:t>
                      </a:r>
                    </a:p>
                    <a:p>
                      <a:pPr algn="l" rtl="0" fontAlgn="base"/>
                      <a:r>
                        <a:rPr lang="en-US" sz="1200" b="0" i="0" cap="none" spc="0">
                          <a:solidFill>
                            <a:schemeClr val="tx1"/>
                          </a:solidFill>
                          <a:effectLst/>
                          <a:latin typeface="Calibri"/>
                        </a:rPr>
                        <a:t>Driver</a:t>
                      </a:r>
                    </a:p>
                    <a:p>
                      <a:pPr algn="l" rtl="0" fontAlgn="base"/>
                      <a:r>
                        <a:rPr lang="en-US" sz="1200" b="0" i="0" cap="none" spc="0">
                          <a:solidFill>
                            <a:schemeClr val="tx1"/>
                          </a:solidFill>
                          <a:effectLst/>
                          <a:latin typeface="Calibri"/>
                        </a:rPr>
                        <a:t>Restaurant </a:t>
                      </a:r>
                    </a:p>
                  </a:txBody>
                  <a:tcPr marL="36818" marR="36818" marT="18410" marB="36818">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rtl="0" fontAlgn="base"/>
                      <a:r>
                        <a:rPr lang="en-US" sz="1200" b="0" i="0" cap="none" spc="0">
                          <a:solidFill>
                            <a:schemeClr val="tx1"/>
                          </a:solidFill>
                          <a:effectLst/>
                          <a:latin typeface="Calibri"/>
                        </a:rPr>
                        <a:t>Description:  </a:t>
                      </a:r>
                    </a:p>
                    <a:p>
                      <a:pPr algn="l" rtl="0" fontAlgn="base"/>
                      <a:r>
                        <a:rPr lang="en-US" sz="1200" b="0" i="0" cap="none" spc="0">
                          <a:solidFill>
                            <a:schemeClr val="tx1"/>
                          </a:solidFill>
                          <a:effectLst/>
                          <a:latin typeface="Calibri"/>
                        </a:rPr>
                        <a:t>Order is checked with the restaurant and the driver and relays the status </a:t>
                      </a:r>
                    </a:p>
                  </a:txBody>
                  <a:tcPr marL="36818" marR="36818" marT="18410" marB="36818">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gridSpan="2">
                  <a:txBody>
                    <a:bodyPr/>
                    <a:lstStyle/>
                    <a:p>
                      <a:pPr algn="l" rtl="0" fontAlgn="base"/>
                      <a:r>
                        <a:rPr lang="en-US" sz="1000" b="0" i="0" cap="none" spc="0">
                          <a:solidFill>
                            <a:schemeClr val="tx1"/>
                          </a:solidFill>
                          <a:effectLst/>
                          <a:latin typeface="Calibri"/>
                        </a:rPr>
                        <a:t>Destination: </a:t>
                      </a:r>
                    </a:p>
                    <a:p>
                      <a:pPr algn="l" rtl="0" fontAlgn="base"/>
                      <a:r>
                        <a:rPr lang="en-US" sz="1000" b="0" i="0" cap="none" spc="0">
                          <a:solidFill>
                            <a:schemeClr val="tx1"/>
                          </a:solidFill>
                          <a:effectLst/>
                          <a:latin typeface="Calibri"/>
                        </a:rPr>
                        <a:t>System application </a:t>
                      </a:r>
                    </a:p>
                  </a:txBody>
                  <a:tcPr marL="36818" marR="36818" marT="18410" marB="36818">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hMerge="1">
                  <a:txBody>
                    <a:bodyPr/>
                    <a:lstStyle/>
                    <a:p>
                      <a:endParaRPr lang="en-US"/>
                    </a:p>
                  </a:txBody>
                  <a:tcPr/>
                </a:tc>
                <a:extLst>
                  <a:ext uri="{0D108BD9-81ED-4DB2-BD59-A6C34878D82A}">
                    <a16:rowId xmlns:a16="http://schemas.microsoft.com/office/drawing/2014/main" val="1988798150"/>
                  </a:ext>
                </a:extLst>
              </a:tr>
              <a:tr h="2909395">
                <a:tc gridSpan="2">
                  <a:txBody>
                    <a:bodyPr/>
                    <a:lstStyle/>
                    <a:p>
                      <a:pPr algn="l" rtl="0" fontAlgn="base"/>
                      <a:r>
                        <a:rPr lang="en-US" sz="1200" b="0" i="0" cap="none" spc="0">
                          <a:solidFill>
                            <a:schemeClr val="tx1"/>
                          </a:solidFill>
                          <a:effectLst/>
                          <a:latin typeface="Calibri"/>
                        </a:rPr>
                        <a:t>Major Steps Performed:  </a:t>
                      </a:r>
                      <a:endParaRPr lang="en-US" sz="1200" b="0" i="0" cap="none" spc="0">
                        <a:solidFill>
                          <a:schemeClr val="tx1"/>
                        </a:solidFill>
                        <a:effectLst/>
                      </a:endParaRPr>
                    </a:p>
                    <a:p>
                      <a:pPr marL="171450" indent="-171450" algn="l" rtl="0" fontAlgn="base">
                        <a:buFont typeface="Calibri"/>
                        <a:buChar char="-"/>
                      </a:pPr>
                      <a:r>
                        <a:rPr lang="en-US" sz="1200" b="0" i="0" cap="none" spc="0">
                          <a:solidFill>
                            <a:schemeClr val="tx1"/>
                          </a:solidFill>
                          <a:effectLst/>
                          <a:latin typeface="Calibri"/>
                        </a:rPr>
                        <a:t>The user checks their order status. </a:t>
                      </a:r>
                      <a:endParaRPr lang="en-US" sz="1200" b="0" i="0" cap="none" spc="0">
                        <a:solidFill>
                          <a:schemeClr val="tx1"/>
                        </a:solidFill>
                        <a:effectLst/>
                      </a:endParaRPr>
                    </a:p>
                    <a:p>
                      <a:pPr marL="171450" indent="-171450" algn="l" rtl="0" fontAlgn="base">
                        <a:buFont typeface="Calibri"/>
                        <a:buChar char="-"/>
                      </a:pPr>
                      <a:r>
                        <a:rPr lang="en-US" sz="1200" b="0" i="0" cap="none" spc="0">
                          <a:solidFill>
                            <a:schemeClr val="tx1"/>
                          </a:solidFill>
                          <a:effectLst/>
                          <a:latin typeface="Calibri"/>
                        </a:rPr>
                        <a:t>The system verifies if the order is still in preparation, or if the order is on its way.</a:t>
                      </a:r>
                    </a:p>
                    <a:p>
                      <a:pPr marL="171450" indent="-171450" algn="l" rtl="0" fontAlgn="base">
                        <a:buFont typeface="Calibri"/>
                        <a:buChar char="-"/>
                      </a:pPr>
                      <a:r>
                        <a:rPr lang="en-US" sz="1200" b="0" i="0" cap="none" spc="0">
                          <a:solidFill>
                            <a:schemeClr val="tx1"/>
                          </a:solidFill>
                          <a:effectLst/>
                          <a:latin typeface="Calibri"/>
                        </a:rPr>
                        <a:t>The system sends a notification if the order is done with preparation, has been picked up, or is on route via delivery</a:t>
                      </a:r>
                      <a:endParaRPr lang="en-US" sz="1200" b="0" i="0" cap="none" spc="0">
                        <a:solidFill>
                          <a:schemeClr val="tx1"/>
                        </a:solidFill>
                        <a:effectLst/>
                      </a:endParaRPr>
                    </a:p>
                    <a:p>
                      <a:pPr marL="171450" indent="-171450" algn="l" rtl="0" fontAlgn="base">
                        <a:buFont typeface="Calibri"/>
                        <a:buChar char="-"/>
                      </a:pPr>
                      <a:r>
                        <a:rPr lang="en-US" sz="1200" b="0" i="0" cap="none" spc="0">
                          <a:solidFill>
                            <a:schemeClr val="tx1"/>
                          </a:solidFill>
                          <a:effectLst/>
                          <a:latin typeface="Calibri"/>
                        </a:rPr>
                        <a:t>The user can track their order in the system in real time</a:t>
                      </a:r>
                    </a:p>
                    <a:p>
                      <a:pPr marL="171450" indent="-171450" algn="l" rtl="0" fontAlgn="base">
                        <a:buFont typeface="Calibri"/>
                        <a:buChar char="-"/>
                      </a:pPr>
                      <a:r>
                        <a:rPr lang="en-US" sz="1200" b="0" i="0" cap="none" spc="0">
                          <a:solidFill>
                            <a:schemeClr val="tx1"/>
                          </a:solidFill>
                          <a:effectLst/>
                          <a:latin typeface="Calibri"/>
                        </a:rPr>
                        <a:t>The order delivery status is confirmed by the driver via photo between the user and the restaurant</a:t>
                      </a:r>
                    </a:p>
                    <a:p>
                      <a:pPr marL="171450" indent="-171450" algn="l" rtl="0" fontAlgn="base">
                        <a:buFont typeface="Calibri"/>
                        <a:buChar char="-"/>
                      </a:pPr>
                      <a:r>
                        <a:rPr lang="en-US" sz="1200" b="0" i="0" cap="none" spc="0">
                          <a:solidFill>
                            <a:schemeClr val="tx1"/>
                          </a:solidFill>
                          <a:effectLst/>
                          <a:latin typeface="Calibri"/>
                        </a:rPr>
                        <a:t>The User account and restaurant account gets a notification of successful delivery after the driver confirms it.</a:t>
                      </a:r>
                    </a:p>
                    <a:p>
                      <a:pPr marL="171450" indent="-171450" algn="l" rtl="0" fontAlgn="base">
                        <a:buFont typeface="Calibri"/>
                        <a:buChar char="-"/>
                      </a:pPr>
                      <a:r>
                        <a:rPr lang="en-US" sz="1200" b="0" i="0" cap="none" spc="0">
                          <a:solidFill>
                            <a:schemeClr val="tx1"/>
                          </a:solidFill>
                          <a:effectLst/>
                          <a:latin typeface="Calibri"/>
                        </a:rPr>
                        <a:t>The Driver gets paid via tip and the job is marked as complete</a:t>
                      </a:r>
                      <a:endParaRPr lang="en-US" sz="1200" b="0" i="0" cap="none" spc="0">
                        <a:solidFill>
                          <a:schemeClr val="tx1"/>
                        </a:solidFill>
                        <a:effectLst/>
                      </a:endParaRPr>
                    </a:p>
                  </a:txBody>
                  <a:tcPr marL="36818" marR="36818" marT="18410" marB="36818">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gridSpan="3">
                  <a:txBody>
                    <a:bodyPr/>
                    <a:lstStyle/>
                    <a:p>
                      <a:pPr algn="l" rtl="0" fontAlgn="base"/>
                      <a:r>
                        <a:rPr lang="en-US" sz="1200" b="0" i="0" cap="none" spc="0" dirty="0">
                          <a:solidFill>
                            <a:schemeClr val="tx1"/>
                          </a:solidFill>
                          <a:effectLst/>
                          <a:latin typeface="Calibri"/>
                        </a:rPr>
                        <a:t>Information for steps: </a:t>
                      </a:r>
                    </a:p>
                    <a:p>
                      <a:pPr algn="l" rtl="0" fontAlgn="base"/>
                      <a:r>
                        <a:rPr lang="en-US" sz="1200" b="0" i="0" cap="none" spc="0" dirty="0">
                          <a:solidFill>
                            <a:schemeClr val="tx1"/>
                          </a:solidFill>
                          <a:effectLst/>
                          <a:latin typeface="Calibri"/>
                        </a:rPr>
                        <a:t>Order info</a:t>
                      </a:r>
                    </a:p>
                    <a:p>
                      <a:pPr algn="l" rtl="0" fontAlgn="base"/>
                      <a:r>
                        <a:rPr lang="en-US" sz="1200" b="0" i="0" cap="none" spc="0" dirty="0">
                          <a:solidFill>
                            <a:schemeClr val="tx1"/>
                          </a:solidFill>
                          <a:effectLst/>
                          <a:latin typeface="Calibri"/>
                        </a:rPr>
                        <a:t>Restaurant, driver info, driver tracking</a:t>
                      </a:r>
                    </a:p>
                    <a:p>
                      <a:pPr algn="l" rtl="0" fontAlgn="base"/>
                      <a:endParaRPr lang="en-US" sz="1200" b="0" i="0" cap="none" spc="0" dirty="0">
                        <a:solidFill>
                          <a:schemeClr val="tx1"/>
                        </a:solidFill>
                        <a:effectLst/>
                        <a:latin typeface="Calibri"/>
                      </a:endParaRPr>
                    </a:p>
                    <a:p>
                      <a:pPr algn="l" rtl="0" fontAlgn="base"/>
                      <a:r>
                        <a:rPr lang="en-US" sz="1200" b="0" i="0" cap="none" spc="0" dirty="0">
                          <a:solidFill>
                            <a:schemeClr val="tx1"/>
                          </a:solidFill>
                          <a:effectLst/>
                          <a:latin typeface="Calibri"/>
                        </a:rPr>
                        <a:t>Order info, restaurant, driver info, driver tracking</a:t>
                      </a:r>
                    </a:p>
                    <a:p>
                      <a:pPr algn="l" rtl="0" fontAlgn="base"/>
                      <a:endParaRPr lang="en-US" sz="1200" b="0" i="0" cap="none" spc="0" dirty="0">
                        <a:solidFill>
                          <a:schemeClr val="tx1"/>
                        </a:solidFill>
                        <a:effectLst/>
                        <a:latin typeface="Calibri"/>
                      </a:endParaRPr>
                    </a:p>
                    <a:p>
                      <a:pPr algn="l" rtl="0" fontAlgn="base"/>
                      <a:endParaRPr lang="en-US" sz="1200" b="0" i="0" cap="none" spc="0" dirty="0">
                        <a:solidFill>
                          <a:schemeClr val="tx1"/>
                        </a:solidFill>
                        <a:effectLst/>
                        <a:latin typeface="Calibri"/>
                      </a:endParaRPr>
                    </a:p>
                    <a:p>
                      <a:pPr algn="l" rtl="0" fontAlgn="base"/>
                      <a:r>
                        <a:rPr lang="en-US" sz="1200" b="0" i="0" cap="none" spc="0" dirty="0">
                          <a:solidFill>
                            <a:schemeClr val="tx1"/>
                          </a:solidFill>
                          <a:effectLst/>
                          <a:latin typeface="Calibri"/>
                        </a:rPr>
                        <a:t>Driver info, Driver tracking</a:t>
                      </a:r>
                    </a:p>
                    <a:p>
                      <a:pPr algn="l" rtl="0" fontAlgn="base"/>
                      <a:endParaRPr lang="en-US" sz="1200" b="0" i="0" cap="none" spc="0" dirty="0">
                        <a:solidFill>
                          <a:schemeClr val="tx1"/>
                        </a:solidFill>
                        <a:effectLst/>
                        <a:latin typeface="Calibri"/>
                      </a:endParaRPr>
                    </a:p>
                    <a:p>
                      <a:pPr algn="l" rtl="0" fontAlgn="base"/>
                      <a:r>
                        <a:rPr lang="en-US" sz="1200" b="0" i="0" cap="none" spc="0" dirty="0">
                          <a:solidFill>
                            <a:schemeClr val="tx1"/>
                          </a:solidFill>
                          <a:effectLst/>
                          <a:latin typeface="Calibri"/>
                        </a:rPr>
                        <a:t>Driver info, user info, order info, restaurant info</a:t>
                      </a:r>
                    </a:p>
                    <a:p>
                      <a:pPr algn="l" rtl="0" fontAlgn="base"/>
                      <a:endParaRPr lang="en-US" sz="1200" b="0" i="0" cap="none" spc="0" dirty="0">
                        <a:solidFill>
                          <a:schemeClr val="tx1"/>
                        </a:solidFill>
                        <a:effectLst/>
                        <a:latin typeface="Calibri"/>
                      </a:endParaRPr>
                    </a:p>
                    <a:p>
                      <a:pPr algn="l" rtl="0" fontAlgn="base"/>
                      <a:endParaRPr lang="en-US" sz="1200" b="0" i="0" cap="none" spc="0" dirty="0">
                        <a:solidFill>
                          <a:schemeClr val="tx1"/>
                        </a:solidFill>
                        <a:effectLst/>
                        <a:latin typeface="Calibri"/>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cap="none" spc="0" dirty="0">
                          <a:solidFill>
                            <a:schemeClr val="tx1"/>
                          </a:solidFill>
                          <a:effectLst/>
                          <a:latin typeface="Calibri"/>
                        </a:rPr>
                        <a:t>Driver info, user info, order info, restaurant info</a:t>
                      </a:r>
                    </a:p>
                    <a:p>
                      <a:pPr algn="l" rtl="0" fontAlgn="base"/>
                      <a:endParaRPr lang="en-US" sz="1200" b="0" i="0" cap="none" spc="0" dirty="0">
                        <a:solidFill>
                          <a:schemeClr val="tx1"/>
                        </a:solidFill>
                        <a:effectLst/>
                        <a:latin typeface="Calibri"/>
                      </a:endParaRPr>
                    </a:p>
                    <a:p>
                      <a:pPr algn="l" rtl="0" fontAlgn="base"/>
                      <a:endParaRPr lang="en-US" sz="1200" b="0" i="0" cap="none" spc="0" dirty="0">
                        <a:solidFill>
                          <a:schemeClr val="tx1"/>
                        </a:solidFill>
                        <a:effectLst/>
                        <a:latin typeface="Calibri"/>
                      </a:endParaRPr>
                    </a:p>
                    <a:p>
                      <a:pPr algn="l" rtl="0" fontAlgn="base"/>
                      <a:r>
                        <a:rPr lang="en-US" sz="1200" b="0" i="0" cap="none" spc="0" dirty="0">
                          <a:solidFill>
                            <a:schemeClr val="tx1"/>
                          </a:solidFill>
                          <a:effectLst/>
                          <a:latin typeface="Calibri"/>
                        </a:rPr>
                        <a:t>Driver info</a:t>
                      </a:r>
                    </a:p>
                  </a:txBody>
                  <a:tcPr marL="36818" marR="36818" marT="18410" marB="36818">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014680"/>
                  </a:ext>
                </a:extLst>
              </a:tr>
            </a:tbl>
          </a:graphicData>
        </a:graphic>
      </p:graphicFrame>
    </p:spTree>
    <p:extLst>
      <p:ext uri="{BB962C8B-B14F-4D97-AF65-F5344CB8AC3E}">
        <p14:creationId xmlns:p14="http://schemas.microsoft.com/office/powerpoint/2010/main" val="8848934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573B-3E42-E362-8007-BE3A478389CB}"/>
              </a:ext>
            </a:extLst>
          </p:cNvPr>
          <p:cNvSpPr>
            <a:spLocks noGrp="1"/>
          </p:cNvSpPr>
          <p:nvPr>
            <p:ph type="title"/>
          </p:nvPr>
        </p:nvSpPr>
        <p:spPr/>
        <p:txBody>
          <a:bodyPr>
            <a:normAutofit/>
          </a:bodyPr>
          <a:lstStyle/>
          <a:p>
            <a:r>
              <a:rPr lang="en-US">
                <a:latin typeface="Calibri" panose="020F0502020204030204" pitchFamily="34" charset="0"/>
                <a:ea typeface="Calibri" panose="020F0502020204030204" pitchFamily="34" charset="0"/>
                <a:cs typeface="Calibri" panose="020F0502020204030204" pitchFamily="34" charset="0"/>
              </a:rPr>
              <a:t>Planning</a:t>
            </a:r>
            <a:r>
              <a:rPr lang="en-US">
                <a:latin typeface="Times New Roman"/>
                <a:ea typeface="+mj-lt"/>
                <a:cs typeface="+mj-lt"/>
              </a:rPr>
              <a:t> Phase - Baseline Project Plan:</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C305AB1-B4AF-E8D8-8F95-95EC19737CCC}"/>
              </a:ext>
            </a:extLst>
          </p:cNvPr>
          <p:cNvSpPr>
            <a:spLocks noGrp="1"/>
          </p:cNvSpPr>
          <p:nvPr>
            <p:ph idx="1"/>
          </p:nvPr>
        </p:nvSpPr>
        <p:spPr>
          <a:xfrm>
            <a:off x="680321" y="2231366"/>
            <a:ext cx="9824876" cy="3939284"/>
          </a:xfrm>
        </p:spPr>
        <p:txBody>
          <a:bodyPr vert="horz" lIns="91440" tIns="45720" rIns="91440" bIns="45720" rtlCol="0" anchor="t">
            <a:noAutofit/>
          </a:bodyPr>
          <a:lstStyle/>
          <a:p>
            <a:r>
              <a:rPr lang="en-US" sz="2000" b="1" dirty="0">
                <a:latin typeface="Calibri"/>
                <a:ea typeface="Calibri" panose="020F0502020204030204" pitchFamily="34" charset="0"/>
                <a:cs typeface="Calibri"/>
              </a:rPr>
              <a:t>Business Value:</a:t>
            </a:r>
            <a:r>
              <a:rPr lang="en-US" sz="2000" dirty="0">
                <a:latin typeface="Calibri"/>
                <a:ea typeface="Calibri" panose="020F0502020204030204" pitchFamily="34" charset="0"/>
                <a:cs typeface="Calibri"/>
              </a:rPr>
              <a:t> </a:t>
            </a:r>
            <a:r>
              <a:rPr lang="en-US" sz="2000" dirty="0" err="1">
                <a:latin typeface="Calibri"/>
                <a:ea typeface="Calibri" panose="020F0502020204030204" pitchFamily="34" charset="0"/>
                <a:cs typeface="Calibri"/>
              </a:rPr>
              <a:t>BrockportEats</a:t>
            </a:r>
            <a:r>
              <a:rPr lang="en-US" sz="2000" dirty="0">
                <a:latin typeface="Calibri"/>
                <a:ea typeface="Calibri" panose="020F0502020204030204" pitchFamily="34" charset="0"/>
                <a:cs typeface="Calibri"/>
              </a:rPr>
              <a:t> aims to enhance the campus community's dining experience by providing a convenient and efficient platform for ordering meals from local restaurants. The app seeks to promote local businesses and offer students a diverse range of food options.</a:t>
            </a:r>
          </a:p>
          <a:p>
            <a:r>
              <a:rPr lang="en-US" sz="2000" b="1" dirty="0">
                <a:latin typeface="Calibri"/>
                <a:ea typeface="Calibri" panose="020F0502020204030204" pitchFamily="34" charset="0"/>
                <a:cs typeface="Calibri"/>
              </a:rPr>
              <a:t>Staff:</a:t>
            </a:r>
            <a:r>
              <a:rPr lang="en-US" sz="2000" dirty="0">
                <a:latin typeface="Calibri"/>
                <a:ea typeface="Calibri" panose="020F0502020204030204" pitchFamily="34" charset="0"/>
                <a:cs typeface="Calibri"/>
              </a:rPr>
              <a:t> The project team includes developers, UI/UX designers, and project managers with experience in app development and local business partnerships.</a:t>
            </a:r>
          </a:p>
          <a:p>
            <a:pPr marL="0" indent="0">
              <a:buNone/>
            </a:pPr>
            <a:endParaRPr lang="en-US" sz="2000" b="1" dirty="0">
              <a:latin typeface="Calibri"/>
              <a:ea typeface="Calibri" panose="020F0502020204030204" pitchFamily="34" charset="0"/>
              <a:cs typeface="Calibri"/>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8238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8" name="Picture 57">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0" name="Rectangle 59">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9914DEB7-D336-45AF-80A6-5B0F33AA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968D99-EC02-B71E-55B8-E750C30AA5B5}"/>
              </a:ext>
            </a:extLst>
          </p:cNvPr>
          <p:cNvPicPr>
            <a:picLocks noChangeAspect="1"/>
          </p:cNvPicPr>
          <p:nvPr/>
        </p:nvPicPr>
        <p:blipFill>
          <a:blip r:embed="rId4"/>
          <a:stretch>
            <a:fillRect/>
          </a:stretch>
        </p:blipFill>
        <p:spPr>
          <a:xfrm>
            <a:off x="2566290" y="609600"/>
            <a:ext cx="7050229" cy="5604933"/>
          </a:xfrm>
          <a:prstGeom prst="rect">
            <a:avLst/>
          </a:prstGeom>
          <a:ln>
            <a:noFill/>
          </a:ln>
          <a:effectLst/>
        </p:spPr>
      </p:pic>
      <p:sp>
        <p:nvSpPr>
          <p:cNvPr id="64" name="Rectangle 63">
            <a:extLst>
              <a:ext uri="{FF2B5EF4-FFF2-40B4-BE49-F238E27FC236}">
                <a16:creationId xmlns:a16="http://schemas.microsoft.com/office/drawing/2014/main" id="{B7F8253A-966D-472F-B473-A521CFD46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E041F1-CAAF-91DD-48DD-9DD4A45A66A9}"/>
              </a:ext>
            </a:extLst>
          </p:cNvPr>
          <p:cNvSpPr txBox="1"/>
          <p:nvPr/>
        </p:nvSpPr>
        <p:spPr>
          <a:xfrm>
            <a:off x="10256107" y="1498256"/>
            <a:ext cx="12047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WIP needs to be fixed</a:t>
            </a:r>
          </a:p>
        </p:txBody>
      </p:sp>
    </p:spTree>
    <p:extLst>
      <p:ext uri="{BB962C8B-B14F-4D97-AF65-F5344CB8AC3E}">
        <p14:creationId xmlns:p14="http://schemas.microsoft.com/office/powerpoint/2010/main" val="3558428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4" name="Picture 23">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9" name="Rectangle 28">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9914DEB7-D336-45AF-80A6-5B0F33AA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8184A79-CA7B-AC5A-8A1F-9FEE8C57A623}"/>
              </a:ext>
            </a:extLst>
          </p:cNvPr>
          <p:cNvPicPr>
            <a:picLocks noChangeAspect="1"/>
          </p:cNvPicPr>
          <p:nvPr/>
        </p:nvPicPr>
        <p:blipFill>
          <a:blip r:embed="rId4"/>
          <a:stretch>
            <a:fillRect/>
          </a:stretch>
        </p:blipFill>
        <p:spPr>
          <a:xfrm>
            <a:off x="1660627" y="609600"/>
            <a:ext cx="8861555" cy="5604933"/>
          </a:xfrm>
          <a:prstGeom prst="rect">
            <a:avLst/>
          </a:prstGeom>
          <a:ln>
            <a:noFill/>
          </a:ln>
          <a:effectLst/>
        </p:spPr>
      </p:pic>
      <p:sp>
        <p:nvSpPr>
          <p:cNvPr id="33" name="Rectangle 32">
            <a:extLst>
              <a:ext uri="{FF2B5EF4-FFF2-40B4-BE49-F238E27FC236}">
                <a16:creationId xmlns:a16="http://schemas.microsoft.com/office/drawing/2014/main" id="{B7F8253A-966D-472F-B473-A521CFD46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462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4315-6FF9-A1D5-CC72-84FCE0E2D828}"/>
              </a:ext>
            </a:extLst>
          </p:cNvPr>
          <p:cNvSpPr>
            <a:spLocks noGrp="1"/>
          </p:cNvSpPr>
          <p:nvPr>
            <p:ph type="title"/>
          </p:nvPr>
        </p:nvSpPr>
        <p:spPr/>
        <p:txBody>
          <a:bodyPr/>
          <a:lstStyle/>
          <a:p>
            <a:r>
              <a:rPr lang="en-US"/>
              <a:t>Process 1</a:t>
            </a:r>
          </a:p>
        </p:txBody>
      </p:sp>
      <p:pic>
        <p:nvPicPr>
          <p:cNvPr id="4" name="Picture 3">
            <a:extLst>
              <a:ext uri="{FF2B5EF4-FFF2-40B4-BE49-F238E27FC236}">
                <a16:creationId xmlns:a16="http://schemas.microsoft.com/office/drawing/2014/main" id="{2285836D-3DC3-E8D2-C530-57D7E864825A}"/>
              </a:ext>
            </a:extLst>
          </p:cNvPr>
          <p:cNvPicPr>
            <a:picLocks noChangeAspect="1"/>
          </p:cNvPicPr>
          <p:nvPr/>
        </p:nvPicPr>
        <p:blipFill>
          <a:blip r:embed="rId2"/>
          <a:stretch>
            <a:fillRect/>
          </a:stretch>
        </p:blipFill>
        <p:spPr>
          <a:xfrm>
            <a:off x="1229801" y="2548932"/>
            <a:ext cx="9732397" cy="3399286"/>
          </a:xfrm>
          <a:prstGeom prst="rect">
            <a:avLst/>
          </a:prstGeom>
        </p:spPr>
      </p:pic>
    </p:spTree>
    <p:extLst>
      <p:ext uri="{BB962C8B-B14F-4D97-AF65-F5344CB8AC3E}">
        <p14:creationId xmlns:p14="http://schemas.microsoft.com/office/powerpoint/2010/main" val="95183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1F6B-159D-5CAE-BE6F-12E5C98AAE81}"/>
              </a:ext>
            </a:extLst>
          </p:cNvPr>
          <p:cNvSpPr>
            <a:spLocks noGrp="1"/>
          </p:cNvSpPr>
          <p:nvPr>
            <p:ph type="title"/>
          </p:nvPr>
        </p:nvSpPr>
        <p:spPr/>
        <p:txBody>
          <a:bodyPr/>
          <a:lstStyle/>
          <a:p>
            <a:r>
              <a:rPr lang="en-US"/>
              <a:t>Process 2</a:t>
            </a:r>
          </a:p>
        </p:txBody>
      </p:sp>
      <p:pic>
        <p:nvPicPr>
          <p:cNvPr id="4" name="Picture 3">
            <a:extLst>
              <a:ext uri="{FF2B5EF4-FFF2-40B4-BE49-F238E27FC236}">
                <a16:creationId xmlns:a16="http://schemas.microsoft.com/office/drawing/2014/main" id="{784F7B4E-8F2B-9772-0542-9D98853E3E18}"/>
              </a:ext>
            </a:extLst>
          </p:cNvPr>
          <p:cNvPicPr>
            <a:picLocks noChangeAspect="1"/>
          </p:cNvPicPr>
          <p:nvPr/>
        </p:nvPicPr>
        <p:blipFill>
          <a:blip r:embed="rId2"/>
          <a:stretch>
            <a:fillRect/>
          </a:stretch>
        </p:blipFill>
        <p:spPr>
          <a:xfrm>
            <a:off x="1034254" y="2663827"/>
            <a:ext cx="10123492" cy="3247445"/>
          </a:xfrm>
          <a:prstGeom prst="rect">
            <a:avLst/>
          </a:prstGeom>
        </p:spPr>
      </p:pic>
    </p:spTree>
    <p:extLst>
      <p:ext uri="{BB962C8B-B14F-4D97-AF65-F5344CB8AC3E}">
        <p14:creationId xmlns:p14="http://schemas.microsoft.com/office/powerpoint/2010/main" val="2653094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7FE5-23CA-BF0C-D4AE-5E0B9C2C6301}"/>
              </a:ext>
            </a:extLst>
          </p:cNvPr>
          <p:cNvSpPr>
            <a:spLocks noGrp="1"/>
          </p:cNvSpPr>
          <p:nvPr>
            <p:ph type="title"/>
          </p:nvPr>
        </p:nvSpPr>
        <p:spPr/>
        <p:txBody>
          <a:bodyPr/>
          <a:lstStyle/>
          <a:p>
            <a:r>
              <a:rPr lang="en-US"/>
              <a:t>Process 3</a:t>
            </a:r>
          </a:p>
        </p:txBody>
      </p:sp>
      <p:pic>
        <p:nvPicPr>
          <p:cNvPr id="4" name="Picture 3">
            <a:extLst>
              <a:ext uri="{FF2B5EF4-FFF2-40B4-BE49-F238E27FC236}">
                <a16:creationId xmlns:a16="http://schemas.microsoft.com/office/drawing/2014/main" id="{252F0C28-12AD-29FC-AA25-FCAB492B7782}"/>
              </a:ext>
            </a:extLst>
          </p:cNvPr>
          <p:cNvPicPr>
            <a:picLocks noChangeAspect="1"/>
          </p:cNvPicPr>
          <p:nvPr/>
        </p:nvPicPr>
        <p:blipFill>
          <a:blip r:embed="rId2"/>
          <a:stretch>
            <a:fillRect/>
          </a:stretch>
        </p:blipFill>
        <p:spPr>
          <a:xfrm>
            <a:off x="1068277" y="2686773"/>
            <a:ext cx="10055446" cy="3150609"/>
          </a:xfrm>
          <a:prstGeom prst="rect">
            <a:avLst/>
          </a:prstGeom>
        </p:spPr>
      </p:pic>
    </p:spTree>
    <p:extLst>
      <p:ext uri="{BB962C8B-B14F-4D97-AF65-F5344CB8AC3E}">
        <p14:creationId xmlns:p14="http://schemas.microsoft.com/office/powerpoint/2010/main" val="4050940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85EB-6D77-CDF8-6EDD-258F0C34C57B}"/>
              </a:ext>
            </a:extLst>
          </p:cNvPr>
          <p:cNvSpPr>
            <a:spLocks noGrp="1"/>
          </p:cNvSpPr>
          <p:nvPr>
            <p:ph type="title"/>
          </p:nvPr>
        </p:nvSpPr>
        <p:spPr/>
        <p:txBody>
          <a:bodyPr/>
          <a:lstStyle/>
          <a:p>
            <a:r>
              <a:rPr lang="en-US"/>
              <a:t>Process 4</a:t>
            </a:r>
          </a:p>
        </p:txBody>
      </p:sp>
      <p:pic>
        <p:nvPicPr>
          <p:cNvPr id="5" name="Picture 4">
            <a:extLst>
              <a:ext uri="{FF2B5EF4-FFF2-40B4-BE49-F238E27FC236}">
                <a16:creationId xmlns:a16="http://schemas.microsoft.com/office/drawing/2014/main" id="{C683103B-E217-991B-315A-D83560ECB9DB}"/>
              </a:ext>
            </a:extLst>
          </p:cNvPr>
          <p:cNvPicPr>
            <a:picLocks noChangeAspect="1"/>
          </p:cNvPicPr>
          <p:nvPr/>
        </p:nvPicPr>
        <p:blipFill>
          <a:blip r:embed="rId2"/>
          <a:stretch>
            <a:fillRect/>
          </a:stretch>
        </p:blipFill>
        <p:spPr>
          <a:xfrm>
            <a:off x="1128266" y="2707847"/>
            <a:ext cx="9935468" cy="3181507"/>
          </a:xfrm>
          <a:prstGeom prst="rect">
            <a:avLst/>
          </a:prstGeom>
        </p:spPr>
      </p:pic>
    </p:spTree>
    <p:extLst>
      <p:ext uri="{BB962C8B-B14F-4D97-AF65-F5344CB8AC3E}">
        <p14:creationId xmlns:p14="http://schemas.microsoft.com/office/powerpoint/2010/main" val="3665683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177E-31B7-594F-40AF-1FE0D1575E8C}"/>
              </a:ext>
            </a:extLst>
          </p:cNvPr>
          <p:cNvSpPr>
            <a:spLocks noGrp="1"/>
          </p:cNvSpPr>
          <p:nvPr>
            <p:ph type="title"/>
          </p:nvPr>
        </p:nvSpPr>
        <p:spPr/>
        <p:txBody>
          <a:bodyPr/>
          <a:lstStyle/>
          <a:p>
            <a:r>
              <a:rPr lang="en-US"/>
              <a:t>Process 5</a:t>
            </a:r>
          </a:p>
        </p:txBody>
      </p:sp>
      <p:pic>
        <p:nvPicPr>
          <p:cNvPr id="4" name="Picture 3">
            <a:extLst>
              <a:ext uri="{FF2B5EF4-FFF2-40B4-BE49-F238E27FC236}">
                <a16:creationId xmlns:a16="http://schemas.microsoft.com/office/drawing/2014/main" id="{1CC4397E-B23F-95FE-C70F-508969FEF314}"/>
              </a:ext>
            </a:extLst>
          </p:cNvPr>
          <p:cNvPicPr>
            <a:picLocks noChangeAspect="1"/>
          </p:cNvPicPr>
          <p:nvPr/>
        </p:nvPicPr>
        <p:blipFill>
          <a:blip r:embed="rId2"/>
          <a:stretch>
            <a:fillRect/>
          </a:stretch>
        </p:blipFill>
        <p:spPr>
          <a:xfrm>
            <a:off x="1889716" y="2488197"/>
            <a:ext cx="8150211" cy="3616575"/>
          </a:xfrm>
          <a:prstGeom prst="rect">
            <a:avLst/>
          </a:prstGeom>
        </p:spPr>
      </p:pic>
    </p:spTree>
    <p:extLst>
      <p:ext uri="{BB962C8B-B14F-4D97-AF65-F5344CB8AC3E}">
        <p14:creationId xmlns:p14="http://schemas.microsoft.com/office/powerpoint/2010/main" val="1360378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F882-4F7B-AD53-5354-DB5A9EBB20FF}"/>
              </a:ext>
            </a:extLst>
          </p:cNvPr>
          <p:cNvSpPr>
            <a:spLocks noGrp="1"/>
          </p:cNvSpPr>
          <p:nvPr>
            <p:ph type="title"/>
          </p:nvPr>
        </p:nvSpPr>
        <p:spPr/>
        <p:txBody>
          <a:bodyPr/>
          <a:lstStyle/>
          <a:p>
            <a:r>
              <a:rPr lang="en-US"/>
              <a:t>Process 6</a:t>
            </a:r>
          </a:p>
        </p:txBody>
      </p:sp>
      <p:pic>
        <p:nvPicPr>
          <p:cNvPr id="5" name="Picture 4">
            <a:extLst>
              <a:ext uri="{FF2B5EF4-FFF2-40B4-BE49-F238E27FC236}">
                <a16:creationId xmlns:a16="http://schemas.microsoft.com/office/drawing/2014/main" id="{52028A19-21B4-B3F7-1A7C-C71904416DC9}"/>
              </a:ext>
            </a:extLst>
          </p:cNvPr>
          <p:cNvPicPr>
            <a:picLocks noChangeAspect="1"/>
          </p:cNvPicPr>
          <p:nvPr/>
        </p:nvPicPr>
        <p:blipFill>
          <a:blip r:embed="rId2"/>
          <a:stretch>
            <a:fillRect/>
          </a:stretch>
        </p:blipFill>
        <p:spPr>
          <a:xfrm>
            <a:off x="2189724" y="2386177"/>
            <a:ext cx="7812551" cy="3971989"/>
          </a:xfrm>
          <a:prstGeom prst="rect">
            <a:avLst/>
          </a:prstGeom>
        </p:spPr>
      </p:pic>
    </p:spTree>
    <p:extLst>
      <p:ext uri="{BB962C8B-B14F-4D97-AF65-F5344CB8AC3E}">
        <p14:creationId xmlns:p14="http://schemas.microsoft.com/office/powerpoint/2010/main" val="1916533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8" name="Picture 5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0" name="Picture 5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2" name="Rectangle 6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4" name="Rectangle 6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6" name="Rectangle 65">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70" name="Rectangle 69">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4" name="Rectangle 73">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8AFAAB2-8FEC-C16A-13A0-9587CC48DCFC}"/>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dirty="0"/>
              <a:t>Structure Chart 1</a:t>
            </a:r>
          </a:p>
        </p:txBody>
      </p:sp>
      <p:pic>
        <p:nvPicPr>
          <p:cNvPr id="7" name="Picture 6" descr="A diagram of a student registration&#10;&#10;Description automatically generated">
            <a:extLst>
              <a:ext uri="{FF2B5EF4-FFF2-40B4-BE49-F238E27FC236}">
                <a16:creationId xmlns:a16="http://schemas.microsoft.com/office/drawing/2014/main" id="{ADB1756E-6E8F-5E41-5001-A11078167710}"/>
              </a:ext>
            </a:extLst>
          </p:cNvPr>
          <p:cNvPicPr>
            <a:picLocks noChangeAspect="1"/>
          </p:cNvPicPr>
          <p:nvPr/>
        </p:nvPicPr>
        <p:blipFill>
          <a:blip r:embed="rId6"/>
          <a:stretch>
            <a:fillRect/>
          </a:stretch>
        </p:blipFill>
        <p:spPr>
          <a:xfrm>
            <a:off x="5284606" y="1433318"/>
            <a:ext cx="6260963" cy="39913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67688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6886D9-BBD3-AC5F-51D0-18461612F55D}"/>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dirty="0"/>
              <a:t>Structure Chart 2</a:t>
            </a:r>
          </a:p>
        </p:txBody>
      </p:sp>
      <p:pic>
        <p:nvPicPr>
          <p:cNvPr id="7" name="Picture 6" descr="A diagram of a restaurant registration&#10;&#10;Description automatically generated">
            <a:extLst>
              <a:ext uri="{FF2B5EF4-FFF2-40B4-BE49-F238E27FC236}">
                <a16:creationId xmlns:a16="http://schemas.microsoft.com/office/drawing/2014/main" id="{02C84B80-4612-6672-913D-5B2E44D8B2AD}"/>
              </a:ext>
            </a:extLst>
          </p:cNvPr>
          <p:cNvPicPr>
            <a:picLocks noChangeAspect="1"/>
          </p:cNvPicPr>
          <p:nvPr/>
        </p:nvPicPr>
        <p:blipFill>
          <a:blip r:embed="rId6"/>
          <a:stretch>
            <a:fillRect/>
          </a:stretch>
        </p:blipFill>
        <p:spPr>
          <a:xfrm>
            <a:off x="5284606" y="1582016"/>
            <a:ext cx="6260963" cy="369396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916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42E2-B775-4C95-0740-A26435988269}"/>
              </a:ext>
            </a:extLst>
          </p:cNvPr>
          <p:cNvSpPr>
            <a:spLocks noGrp="1"/>
          </p:cNvSpPr>
          <p:nvPr>
            <p:ph type="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Analysis Phase - System Requirements:</a:t>
            </a:r>
          </a:p>
        </p:txBody>
      </p:sp>
      <p:sp>
        <p:nvSpPr>
          <p:cNvPr id="3" name="Content Placeholder 2">
            <a:extLst>
              <a:ext uri="{FF2B5EF4-FFF2-40B4-BE49-F238E27FC236}">
                <a16:creationId xmlns:a16="http://schemas.microsoft.com/office/drawing/2014/main" id="{F8A320B9-C5B3-D16B-DF6E-6C523D56DA3F}"/>
              </a:ext>
            </a:extLst>
          </p:cNvPr>
          <p:cNvSpPr>
            <a:spLocks noGrp="1"/>
          </p:cNvSpPr>
          <p:nvPr>
            <p:ph idx="1"/>
          </p:nvPr>
        </p:nvSpPr>
        <p:spPr/>
        <p:txBody>
          <a:bodyPr vert="horz" lIns="91440" tIns="45720" rIns="91440" bIns="45720" rtlCol="0" anchor="t">
            <a:normAutofit/>
          </a:bodyPr>
          <a:lstStyle/>
          <a:p>
            <a:r>
              <a:rPr lang="en-US" sz="2000" b="1" dirty="0">
                <a:latin typeface="Calibri"/>
                <a:ea typeface="Calibri" panose="020F0502020204030204" pitchFamily="34" charset="0"/>
                <a:cs typeface="Calibri"/>
              </a:rPr>
              <a:t>Strategy:</a:t>
            </a:r>
            <a:r>
              <a:rPr lang="en-US" sz="2000" dirty="0">
                <a:latin typeface="Calibri"/>
                <a:ea typeface="Calibri" panose="020F0502020204030204" pitchFamily="34" charset="0"/>
                <a:cs typeface="Calibri"/>
              </a:rPr>
              <a:t> The app strategy involves creating a seamless, user-friendly platform that connects students with local restaurants, offering a diverse range of cuisines.</a:t>
            </a:r>
          </a:p>
          <a:p>
            <a:r>
              <a:rPr lang="en-US" sz="2000" b="1" dirty="0">
                <a:latin typeface="Calibri"/>
                <a:ea typeface="Calibri" panose="020F0502020204030204" pitchFamily="34" charset="0"/>
                <a:cs typeface="Calibri"/>
              </a:rPr>
              <a:t>Use Cases Analysis:</a:t>
            </a:r>
            <a:r>
              <a:rPr lang="en-US" sz="2000" dirty="0">
                <a:latin typeface="Calibri"/>
                <a:ea typeface="Calibri" panose="020F0502020204030204" pitchFamily="34" charset="0"/>
                <a:cs typeface="Calibri"/>
              </a:rPr>
              <a:t> Use cases involve students placing orders, restaurants receiving and fulfilling orders, and drivers delivering orders to users.</a:t>
            </a:r>
          </a:p>
          <a:p>
            <a:pPr marL="0" indent="0">
              <a:buNone/>
            </a:pPr>
            <a:endParaRPr lang="en-US" sz="2000" dirty="0">
              <a:latin typeface="Calibri"/>
              <a:ea typeface="Calibri" panose="020F0502020204030204" pitchFamily="34" charset="0"/>
              <a:cs typeface="Calibri"/>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554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3" name="Rectangle 42">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47" name="Rectangle 46">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1" name="Rectangle 50">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E58911-035B-A207-C3BB-59702CD01A9E}"/>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Structure Chart 3</a:t>
            </a:r>
          </a:p>
        </p:txBody>
      </p:sp>
      <p:pic>
        <p:nvPicPr>
          <p:cNvPr id="7" name="Picture 6" descr="A diagram of a driver registration&#10;&#10;Description automatically generated">
            <a:extLst>
              <a:ext uri="{FF2B5EF4-FFF2-40B4-BE49-F238E27FC236}">
                <a16:creationId xmlns:a16="http://schemas.microsoft.com/office/drawing/2014/main" id="{FE72CD7C-0B2E-C152-2D87-D039B6165D0F}"/>
              </a:ext>
            </a:extLst>
          </p:cNvPr>
          <p:cNvPicPr>
            <a:picLocks noChangeAspect="1"/>
          </p:cNvPicPr>
          <p:nvPr/>
        </p:nvPicPr>
        <p:blipFill>
          <a:blip r:embed="rId6"/>
          <a:stretch>
            <a:fillRect/>
          </a:stretch>
        </p:blipFill>
        <p:spPr>
          <a:xfrm>
            <a:off x="5284606" y="1519407"/>
            <a:ext cx="6260963" cy="381918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688961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0CA3AC-5DB4-6F4A-8E6E-0880E7453F7F}"/>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Structure Chart 4</a:t>
            </a:r>
          </a:p>
        </p:txBody>
      </p:sp>
      <p:pic>
        <p:nvPicPr>
          <p:cNvPr id="5" name="Picture 4" descr="A diagram of a payment method&#10;&#10;Description automatically generated">
            <a:extLst>
              <a:ext uri="{FF2B5EF4-FFF2-40B4-BE49-F238E27FC236}">
                <a16:creationId xmlns:a16="http://schemas.microsoft.com/office/drawing/2014/main" id="{29BD46DF-5D56-2C3B-3D6C-11495C2730B8}"/>
              </a:ext>
            </a:extLst>
          </p:cNvPr>
          <p:cNvPicPr>
            <a:picLocks noChangeAspect="1"/>
          </p:cNvPicPr>
          <p:nvPr/>
        </p:nvPicPr>
        <p:blipFill>
          <a:blip r:embed="rId6"/>
          <a:stretch>
            <a:fillRect/>
          </a:stretch>
        </p:blipFill>
        <p:spPr>
          <a:xfrm>
            <a:off x="5284606" y="1574190"/>
            <a:ext cx="6260963" cy="37096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249160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F848699-C1A8-7272-7AA4-B1A2CA7CC3C2}"/>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Structure Chart 5</a:t>
            </a:r>
          </a:p>
        </p:txBody>
      </p:sp>
      <p:pic>
        <p:nvPicPr>
          <p:cNvPr id="5" name="Picture 4" descr="A diagram of a flowchart&#10;&#10;Description automatically generated">
            <a:extLst>
              <a:ext uri="{FF2B5EF4-FFF2-40B4-BE49-F238E27FC236}">
                <a16:creationId xmlns:a16="http://schemas.microsoft.com/office/drawing/2014/main" id="{F55AE66F-E2E9-97D1-41B2-D4D1CEA7D550}"/>
              </a:ext>
            </a:extLst>
          </p:cNvPr>
          <p:cNvPicPr>
            <a:picLocks noChangeAspect="1"/>
          </p:cNvPicPr>
          <p:nvPr/>
        </p:nvPicPr>
        <p:blipFill>
          <a:blip r:embed="rId6"/>
          <a:stretch>
            <a:fillRect/>
          </a:stretch>
        </p:blipFill>
        <p:spPr>
          <a:xfrm>
            <a:off x="5284606" y="1472449"/>
            <a:ext cx="6260963" cy="391310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442219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90C26B-7F84-2E12-50E9-791797BB4A8A}"/>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Structure Chart 6</a:t>
            </a:r>
          </a:p>
        </p:txBody>
      </p:sp>
      <p:pic>
        <p:nvPicPr>
          <p:cNvPr id="5" name="Picture 4" descr="A diagram of a delivery process&#10;&#10;Description automatically generated">
            <a:extLst>
              <a:ext uri="{FF2B5EF4-FFF2-40B4-BE49-F238E27FC236}">
                <a16:creationId xmlns:a16="http://schemas.microsoft.com/office/drawing/2014/main" id="{9FEDF30E-40A8-B4BC-819C-75EC1844B124}"/>
              </a:ext>
            </a:extLst>
          </p:cNvPr>
          <p:cNvPicPr>
            <a:picLocks noChangeAspect="1"/>
          </p:cNvPicPr>
          <p:nvPr/>
        </p:nvPicPr>
        <p:blipFill>
          <a:blip r:embed="rId6"/>
          <a:stretch>
            <a:fillRect/>
          </a:stretch>
        </p:blipFill>
        <p:spPr>
          <a:xfrm>
            <a:off x="5284606" y="1417665"/>
            <a:ext cx="6260963" cy="402266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10019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60000"/>
                <a:lumOff val="40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62F9879-312D-0E55-5B83-273AB01EB925}"/>
              </a:ext>
            </a:extLst>
          </p:cNvPr>
          <p:cNvPicPr>
            <a:picLocks noChangeAspect="1"/>
          </p:cNvPicPr>
          <p:nvPr/>
        </p:nvPicPr>
        <p:blipFill>
          <a:blip r:embed="rId4"/>
          <a:stretch>
            <a:fillRect/>
          </a:stretch>
        </p:blipFill>
        <p:spPr>
          <a:xfrm>
            <a:off x="1135612" y="164739"/>
            <a:ext cx="9911586" cy="6528521"/>
          </a:xfrm>
          <a:prstGeom prst="rect">
            <a:avLst/>
          </a:prstGeom>
        </p:spPr>
      </p:pic>
    </p:spTree>
    <p:extLst>
      <p:ext uri="{BB962C8B-B14F-4D97-AF65-F5344CB8AC3E}">
        <p14:creationId xmlns:p14="http://schemas.microsoft.com/office/powerpoint/2010/main" val="2360967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0565-3CA8-9B3C-F4C5-7539254F97C2}"/>
              </a:ext>
            </a:extLst>
          </p:cNvPr>
          <p:cNvSpPr>
            <a:spLocks noGrp="1"/>
          </p:cNvSpPr>
          <p:nvPr>
            <p:ph type="title"/>
          </p:nvPr>
        </p:nvSpPr>
        <p:spPr/>
        <p:txBody>
          <a:bodyPr/>
          <a:lstStyle/>
          <a:p>
            <a:r>
              <a:rPr lang="en-US" dirty="0"/>
              <a:t>App Design</a:t>
            </a:r>
          </a:p>
        </p:txBody>
      </p:sp>
      <p:pic>
        <p:nvPicPr>
          <p:cNvPr id="4" name="Picture 3" descr="A screenshot of a phone&#10;&#10;Description automatically generated">
            <a:extLst>
              <a:ext uri="{FF2B5EF4-FFF2-40B4-BE49-F238E27FC236}">
                <a16:creationId xmlns:a16="http://schemas.microsoft.com/office/drawing/2014/main" id="{CD6ADF84-011B-8772-BF5E-1A8856FB975C}"/>
              </a:ext>
            </a:extLst>
          </p:cNvPr>
          <p:cNvPicPr>
            <a:picLocks noChangeAspect="1"/>
          </p:cNvPicPr>
          <p:nvPr/>
        </p:nvPicPr>
        <p:blipFill>
          <a:blip r:embed="rId2"/>
          <a:stretch>
            <a:fillRect/>
          </a:stretch>
        </p:blipFill>
        <p:spPr>
          <a:xfrm>
            <a:off x="723470" y="2218267"/>
            <a:ext cx="2410097" cy="4114800"/>
          </a:xfrm>
          <a:prstGeom prst="rect">
            <a:avLst/>
          </a:prstGeom>
        </p:spPr>
      </p:pic>
      <p:pic>
        <p:nvPicPr>
          <p:cNvPr id="5" name="Picture 4" descr="A screenshot of a phone&#10;&#10;Description automatically generated">
            <a:extLst>
              <a:ext uri="{FF2B5EF4-FFF2-40B4-BE49-F238E27FC236}">
                <a16:creationId xmlns:a16="http://schemas.microsoft.com/office/drawing/2014/main" id="{B008E3D9-C22C-1D7F-65E9-3F3913BF9564}"/>
              </a:ext>
            </a:extLst>
          </p:cNvPr>
          <p:cNvPicPr>
            <a:picLocks noChangeAspect="1"/>
          </p:cNvPicPr>
          <p:nvPr/>
        </p:nvPicPr>
        <p:blipFill>
          <a:blip r:embed="rId3"/>
          <a:stretch>
            <a:fillRect/>
          </a:stretch>
        </p:blipFill>
        <p:spPr>
          <a:xfrm>
            <a:off x="3562823" y="2218267"/>
            <a:ext cx="2432278" cy="4114800"/>
          </a:xfrm>
          <a:prstGeom prst="rect">
            <a:avLst/>
          </a:prstGeom>
        </p:spPr>
      </p:pic>
      <p:pic>
        <p:nvPicPr>
          <p:cNvPr id="6" name="Picture 5" descr="A screenshot of a menu&#10;&#10;Description automatically generated">
            <a:extLst>
              <a:ext uri="{FF2B5EF4-FFF2-40B4-BE49-F238E27FC236}">
                <a16:creationId xmlns:a16="http://schemas.microsoft.com/office/drawing/2014/main" id="{CFDA6893-1D0E-6E95-9957-F9351E06623D}"/>
              </a:ext>
            </a:extLst>
          </p:cNvPr>
          <p:cNvPicPr>
            <a:picLocks noChangeAspect="1"/>
          </p:cNvPicPr>
          <p:nvPr/>
        </p:nvPicPr>
        <p:blipFill>
          <a:blip r:embed="rId4"/>
          <a:stretch>
            <a:fillRect/>
          </a:stretch>
        </p:blipFill>
        <p:spPr>
          <a:xfrm>
            <a:off x="6423769" y="2218267"/>
            <a:ext cx="2392462" cy="4114800"/>
          </a:xfrm>
          <a:prstGeom prst="rect">
            <a:avLst/>
          </a:prstGeom>
        </p:spPr>
      </p:pic>
      <p:pic>
        <p:nvPicPr>
          <p:cNvPr id="7" name="Picture 6" descr="A screenshot of a menu&#10;&#10;Description automatically generated">
            <a:extLst>
              <a:ext uri="{FF2B5EF4-FFF2-40B4-BE49-F238E27FC236}">
                <a16:creationId xmlns:a16="http://schemas.microsoft.com/office/drawing/2014/main" id="{CF04E150-7947-BA69-DC90-03D494AABBB1}"/>
              </a:ext>
            </a:extLst>
          </p:cNvPr>
          <p:cNvPicPr>
            <a:picLocks noChangeAspect="1"/>
          </p:cNvPicPr>
          <p:nvPr/>
        </p:nvPicPr>
        <p:blipFill>
          <a:blip r:embed="rId5"/>
          <a:stretch>
            <a:fillRect/>
          </a:stretch>
        </p:blipFill>
        <p:spPr>
          <a:xfrm>
            <a:off x="9203435" y="2218267"/>
            <a:ext cx="2383501" cy="4114800"/>
          </a:xfrm>
          <a:prstGeom prst="rect">
            <a:avLst/>
          </a:prstGeom>
        </p:spPr>
      </p:pic>
    </p:spTree>
    <p:extLst>
      <p:ext uri="{BB962C8B-B14F-4D97-AF65-F5344CB8AC3E}">
        <p14:creationId xmlns:p14="http://schemas.microsoft.com/office/powerpoint/2010/main" val="621721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B5FEB01F-32A2-21DE-A182-6BE6793B0391}"/>
              </a:ext>
            </a:extLst>
          </p:cNvPr>
          <p:cNvSpPr txBox="1"/>
          <p:nvPr/>
        </p:nvSpPr>
        <p:spPr>
          <a:xfrm>
            <a:off x="5206169" y="69604"/>
            <a:ext cx="6538715" cy="6705600"/>
          </a:xfrm>
          <a:prstGeom prst="rect">
            <a:avLst/>
          </a:prstGeom>
        </p:spPr>
        <p:txBody>
          <a:bodyPr vert="horz" lIns="91440" tIns="45720" rIns="91440" bIns="45720" rtlCol="0" anchor="ctr">
            <a:normAutofit fontScale="92500" lnSpcReduction="10000"/>
          </a:bodyPr>
          <a:lstStyle/>
          <a:p>
            <a:pPr marL="0" marR="0" defTabSz="914400">
              <a:lnSpc>
                <a:spcPct val="90000"/>
              </a:lnSpc>
              <a:spcBef>
                <a:spcPts val="0"/>
              </a:spcBef>
              <a:spcAft>
                <a:spcPts val="800"/>
              </a:spcAf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 Plan Page 1 of 1</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228600" defTabSz="914400">
              <a:lnSpc>
                <a:spcPct val="90000"/>
              </a:lnSpc>
              <a:spcBef>
                <a:spcPts val="0"/>
              </a:spcBef>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Program ID:</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1900" err="1">
                <a:solidFill>
                  <a:srgbClr val="FFFFFF"/>
                </a:solidFill>
                <a:effectLst/>
                <a:latin typeface="Calibri" panose="020F0502020204030204" pitchFamily="34" charset="0"/>
                <a:ea typeface="Calibri" panose="020F0502020204030204" pitchFamily="34" charset="0"/>
                <a:cs typeface="Calibri" panose="020F0502020204030204" pitchFamily="34" charset="0"/>
              </a:rPr>
              <a:t>BrockportEats</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228600" defTabSz="914400">
              <a:lnSpc>
                <a:spcPct val="90000"/>
              </a:lnSpc>
              <a:spcBef>
                <a:spcPts val="0"/>
              </a:spcBef>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Version Number:</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1.0</a:t>
            </a:r>
          </a:p>
          <a:p>
            <a:pPr marL="342900" indent="-228600" defTabSz="914400">
              <a:lnSpc>
                <a:spcPct val="90000"/>
              </a:lnSpc>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Tester:</a:t>
            </a: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a:t>
            </a:r>
          </a:p>
          <a:p>
            <a:pPr marL="342900" marR="0" lvl="0" indent="-228600" defTabSz="914400">
              <a:lnSpc>
                <a:spcPct val="90000"/>
              </a:lnSpc>
              <a:spcBef>
                <a:spcPts val="0"/>
              </a:spcBef>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Date Designed:</a:t>
            </a: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indent="-228600" defTabSz="914400">
              <a:lnSpc>
                <a:spcPct val="90000"/>
              </a:lnSpc>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Date Conducted:</a:t>
            </a: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228600" defTabSz="914400">
              <a:lnSpc>
                <a:spcPct val="90000"/>
              </a:lnSpc>
              <a:spcBef>
                <a:spcPts val="0"/>
              </a:spcBef>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Results:</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Passed</a:t>
            </a:r>
          </a:p>
          <a:p>
            <a:pPr marL="0" marR="0" defTabSz="914400">
              <a:lnSpc>
                <a:spcPct val="90000"/>
              </a:lnSpc>
              <a:spcBef>
                <a:spcPts val="0"/>
              </a:spcBef>
              <a:spcAft>
                <a:spcPts val="800"/>
              </a:spcAf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 ID: 001</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228600" defTabSz="914400">
              <a:lnSpc>
                <a:spcPct val="90000"/>
              </a:lnSpc>
              <a:spcBef>
                <a:spcPts val="0"/>
              </a:spcBef>
              <a:spcAft>
                <a:spcPts val="800"/>
              </a:spcAft>
              <a:buSzPts val="1000"/>
              <a:buFont typeface="Arial" panose="020B0604020202020204" pitchFamily="34" charset="0"/>
              <a:buChar char="•"/>
              <a:tabLst>
                <a:tab pos="4572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Requirement addressed:</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User Registration</a:t>
            </a:r>
          </a:p>
          <a:p>
            <a:pPr marL="742950" marR="0" lvl="1" indent="-228600" defTabSz="914400">
              <a:lnSpc>
                <a:spcPct val="90000"/>
              </a:lnSpc>
              <a:spcBef>
                <a:spcPts val="0"/>
              </a:spcBef>
              <a:spcAft>
                <a:spcPts val="800"/>
              </a:spcAft>
              <a:buSzPts val="1000"/>
              <a:buFont typeface="Arial" panose="020B0604020202020204" pitchFamily="34" charset="0"/>
              <a:buChar char="•"/>
              <a:tabLst>
                <a:tab pos="914400" algn="l"/>
              </a:tabLst>
            </a:pPr>
            <a:r>
              <a:rPr lang="en-US" sz="1900" b="1">
                <a:solidFill>
                  <a:srgbClr val="FFFFFF"/>
                </a:solidFill>
                <a:effectLst/>
                <a:latin typeface="Calibri" panose="020F0502020204030204" pitchFamily="34" charset="0"/>
                <a:ea typeface="Calibri" panose="020F0502020204030204" pitchFamily="34" charset="0"/>
                <a:cs typeface="Calibri" panose="020F0502020204030204" pitchFamily="34" charset="0"/>
              </a:rPr>
              <a:t>Objective:</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To ensure that users can successfully register on the </a:t>
            </a:r>
            <a:r>
              <a:rPr lang="en-US" sz="1900" err="1">
                <a:solidFill>
                  <a:srgbClr val="FFFFFF"/>
                </a:solidFill>
                <a:effectLst/>
                <a:latin typeface="Calibri" panose="020F0502020204030204" pitchFamily="34" charset="0"/>
                <a:ea typeface="Calibri" panose="020F0502020204030204" pitchFamily="34" charset="0"/>
                <a:cs typeface="Calibri" panose="020F0502020204030204" pitchFamily="34" charset="0"/>
              </a:rPr>
              <a:t>BrockportEats</a:t>
            </a:r>
            <a:r>
              <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rPr>
              <a:t> app.</a:t>
            </a:r>
          </a:p>
          <a:p>
            <a:pPr defTabSz="914400">
              <a:lnSpc>
                <a:spcPct val="90000"/>
              </a:lnSpc>
            </a:pPr>
            <a:r>
              <a:rPr lang="en-US" sz="1900" b="1">
                <a:solidFill>
                  <a:srgbClr val="FFFFFF"/>
                </a:solidFill>
                <a:latin typeface="Calibri" panose="020F0502020204030204" pitchFamily="34" charset="0"/>
                <a:ea typeface="Calibri" panose="020F0502020204030204" pitchFamily="34" charset="0"/>
                <a:cs typeface="Calibri" panose="020F0502020204030204" pitchFamily="34" charset="0"/>
              </a:rPr>
              <a:t>Script:</a:t>
            </a:r>
          </a:p>
          <a:p>
            <a:pPr marL="285750" indent="-285750" defTabSz="914400">
              <a:lnSpc>
                <a:spcPct val="90000"/>
              </a:lnSpc>
              <a:buFont typeface="Arial"/>
              <a:buChar char="•"/>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Open the </a:t>
            </a:r>
            <a:r>
              <a:rPr lang="en-US" sz="1900" err="1">
                <a:solidFill>
                  <a:srgbClr val="FFFFFF"/>
                </a:solidFill>
                <a:latin typeface="Calibri" panose="020F0502020204030204" pitchFamily="34" charset="0"/>
                <a:ea typeface="Calibri" panose="020F0502020204030204" pitchFamily="34" charset="0"/>
                <a:cs typeface="Calibri" panose="020F0502020204030204" pitchFamily="34" charset="0"/>
              </a:rPr>
              <a:t>BrockportEats</a:t>
            </a: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app.</a:t>
            </a:r>
          </a:p>
          <a:p>
            <a:pPr marL="285750" indent="-285750" defTabSz="914400">
              <a:lnSpc>
                <a:spcPct val="90000"/>
              </a:lnSpc>
              <a:buFont typeface="Arial"/>
              <a:buChar char="•"/>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Navigate to the registration page.</a:t>
            </a:r>
          </a:p>
          <a:p>
            <a:pPr marL="285750" indent="-285750" defTabSz="914400">
              <a:lnSpc>
                <a:spcPct val="90000"/>
              </a:lnSpc>
              <a:buFont typeface="Arial"/>
              <a:buChar char="•"/>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Enter the user's name, email, password, and confirm password.</a:t>
            </a:r>
          </a:p>
          <a:p>
            <a:pPr marL="285750" indent="-285750" defTabSz="914400">
              <a:lnSpc>
                <a:spcPct val="90000"/>
              </a:lnSpc>
              <a:buFont typeface="Arial"/>
              <a:buChar char="•"/>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Click the "Register" button.</a:t>
            </a:r>
            <a:endParaRPr lang="en-US" sz="1900">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pPr>
            <a:endParaRPr lang="en-US" sz="1900" b="1">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pPr>
            <a:r>
              <a:rPr lang="en-US" sz="1900" b="1">
                <a:solidFill>
                  <a:srgbClr val="FFFFFF"/>
                </a:solidFill>
                <a:latin typeface="Calibri" panose="020F0502020204030204" pitchFamily="34" charset="0"/>
                <a:ea typeface="Calibri" panose="020F0502020204030204" pitchFamily="34" charset="0"/>
                <a:cs typeface="Calibri" panose="020F0502020204030204" pitchFamily="34" charset="0"/>
              </a:rPr>
              <a:t>Expected Results/Notes:</a:t>
            </a:r>
          </a:p>
          <a:p>
            <a:pPr defTabSz="914400">
              <a:lnSpc>
                <a:spcPct val="90000"/>
              </a:lnSpc>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	User is successfully registered, and a confirmation message is displayed.</a:t>
            </a:r>
          </a:p>
          <a:p>
            <a:pPr defTabSz="914400">
              <a:lnSpc>
                <a:spcPct val="90000"/>
              </a:lnSpc>
            </a:pPr>
            <a:endParaRPr lang="en-US" sz="19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pPr>
            <a:r>
              <a:rPr lang="en-US" sz="1900" b="1">
                <a:solidFill>
                  <a:srgbClr val="FFFFFF"/>
                </a:solidFill>
                <a:latin typeface="Calibri" panose="020F0502020204030204" pitchFamily="34" charset="0"/>
                <a:ea typeface="Calibri" panose="020F0502020204030204" pitchFamily="34" charset="0"/>
                <a:cs typeface="Calibri" panose="020F0502020204030204" pitchFamily="34" charset="0"/>
              </a:rPr>
              <a:t>Actual Results/Notes:</a:t>
            </a:r>
          </a:p>
          <a:p>
            <a:pPr defTabSz="914400">
              <a:lnSpc>
                <a:spcPct val="90000"/>
              </a:lnSpc>
            </a:pPr>
            <a:r>
              <a:rPr lang="en-US" sz="1900">
                <a:solidFill>
                  <a:srgbClr val="FFFFFF"/>
                </a:solidFill>
                <a:latin typeface="Calibri" panose="020F0502020204030204" pitchFamily="34" charset="0"/>
                <a:ea typeface="Calibri" panose="020F0502020204030204" pitchFamily="34" charset="0"/>
                <a:cs typeface="Calibri" panose="020F0502020204030204" pitchFamily="34" charset="0"/>
              </a:rPr>
              <a:t>  •	The registration process completed successfully. A confirmation email was sent to the provided email address, and the user is able to log in with the registered credentials.</a:t>
            </a:r>
            <a:endParaRPr lang="en-US" sz="190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indent="-228600" defTabSz="914400">
              <a:lnSpc>
                <a:spcPct val="90000"/>
              </a:lnSpc>
              <a:buFont typeface="Arial" panose="020B0604020202020204" pitchFamily="34" charset="0"/>
              <a:buChar char="•"/>
            </a:pPr>
            <a:endParaRPr lang="en-US" sz="1300">
              <a:solidFill>
                <a:srgbClr val="FFFFFF"/>
              </a:solidFill>
              <a:latin typeface="Times New Roman"/>
              <a:cs typeface="Times New Roman"/>
            </a:endParaRPr>
          </a:p>
        </p:txBody>
      </p:sp>
      <p:graphicFrame>
        <p:nvGraphicFramePr>
          <p:cNvPr id="8" name="Table 7">
            <a:extLst>
              <a:ext uri="{FF2B5EF4-FFF2-40B4-BE49-F238E27FC236}">
                <a16:creationId xmlns:a16="http://schemas.microsoft.com/office/drawing/2014/main" id="{FAF72F17-BEE1-C738-DD2E-2525688730E4}"/>
              </a:ext>
            </a:extLst>
          </p:cNvPr>
          <p:cNvGraphicFramePr>
            <a:graphicFrameLocks noGrp="1"/>
          </p:cNvGraphicFramePr>
          <p:nvPr>
            <p:extLst>
              <p:ext uri="{D42A27DB-BD31-4B8C-83A1-F6EECF244321}">
                <p14:modId xmlns:p14="http://schemas.microsoft.com/office/powerpoint/2010/main" val="1829779656"/>
              </p:ext>
            </p:extLst>
          </p:nvPr>
        </p:nvGraphicFramePr>
        <p:xfrm>
          <a:off x="-5472" y="1838763"/>
          <a:ext cx="4964568" cy="3167282"/>
        </p:xfrm>
        <a:graphic>
          <a:graphicData uri="http://schemas.openxmlformats.org/drawingml/2006/table">
            <a:tbl>
              <a:tblPr firstRow="1" firstCol="1" bandRow="1">
                <a:tableStyleId>{5C22544A-7EE6-4342-B048-85BDC9FD1C3A}</a:tableStyleId>
              </a:tblPr>
              <a:tblGrid>
                <a:gridCol w="1654856">
                  <a:extLst>
                    <a:ext uri="{9D8B030D-6E8A-4147-A177-3AD203B41FA5}">
                      <a16:colId xmlns:a16="http://schemas.microsoft.com/office/drawing/2014/main" val="2971556378"/>
                    </a:ext>
                  </a:extLst>
                </a:gridCol>
                <a:gridCol w="1654856">
                  <a:extLst>
                    <a:ext uri="{9D8B030D-6E8A-4147-A177-3AD203B41FA5}">
                      <a16:colId xmlns:a16="http://schemas.microsoft.com/office/drawing/2014/main" val="2168796608"/>
                    </a:ext>
                  </a:extLst>
                </a:gridCol>
                <a:gridCol w="1654856">
                  <a:extLst>
                    <a:ext uri="{9D8B030D-6E8A-4147-A177-3AD203B41FA5}">
                      <a16:colId xmlns:a16="http://schemas.microsoft.com/office/drawing/2014/main" val="1616108719"/>
                    </a:ext>
                  </a:extLst>
                </a:gridCol>
              </a:tblGrid>
              <a:tr h="531890">
                <a:tc>
                  <a:txBody>
                    <a:bodyPr/>
                    <a:lstStyle/>
                    <a:p>
                      <a:pPr marL="0" marR="0" algn="ctr">
                        <a:lnSpc>
                          <a:spcPct val="107000"/>
                        </a:lnSpc>
                        <a:spcBef>
                          <a:spcPts val="0"/>
                        </a:spcBef>
                        <a:spcAft>
                          <a:spcPts val="800"/>
                        </a:spcAft>
                      </a:pPr>
                      <a:r>
                        <a:rPr lang="en-US" sz="1600" kern="100">
                          <a:effectLst/>
                        </a:rPr>
                        <a:t>Interface 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Data Field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Value Entered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9436681"/>
                  </a:ext>
                </a:extLst>
              </a:tr>
              <a:tr h="531890">
                <a:tc>
                  <a:txBody>
                    <a:bodyPr/>
                    <a:lstStyle/>
                    <a:p>
                      <a:pPr marL="0" marR="0" algn="ctr">
                        <a:lnSpc>
                          <a:spcPct val="107000"/>
                        </a:lnSpc>
                        <a:spcBef>
                          <a:spcPts val="0"/>
                        </a:spcBef>
                        <a:spcAft>
                          <a:spcPts val="800"/>
                        </a:spcAft>
                      </a:pPr>
                      <a:r>
                        <a:rPr lang="en-US" sz="1600" kern="100">
                          <a:effectLst/>
                        </a:rPr>
                        <a:t>User Interface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Name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John Doe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28129879"/>
                  </a:ext>
                </a:extLst>
              </a:tr>
              <a:tr h="1039722">
                <a:tc>
                  <a:txBody>
                    <a:bodyPr/>
                    <a:lstStyle/>
                    <a:p>
                      <a:pPr marL="0" marR="0" algn="ctr">
                        <a:lnSpc>
                          <a:spcPct val="107000"/>
                        </a:lnSpc>
                        <a:spcBef>
                          <a:spcPts val="0"/>
                        </a:spcBef>
                        <a:spcAft>
                          <a:spcPts val="800"/>
                        </a:spcAft>
                      </a:pPr>
                      <a:r>
                        <a:rPr lang="en-US" sz="1600" kern="100">
                          <a:effectLst/>
                        </a:rPr>
                        <a:t>User Interface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Email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u="sng" kern="100">
                          <a:effectLst/>
                          <a:hlinkClick r:id="rId4"/>
                        </a:rPr>
                        <a:t>john.doe@example.com</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63330545"/>
                  </a:ext>
                </a:extLst>
              </a:tr>
              <a:tr h="531890">
                <a:tc>
                  <a:txBody>
                    <a:bodyPr/>
                    <a:lstStyle/>
                    <a:p>
                      <a:pPr marL="0" marR="0" algn="ctr">
                        <a:lnSpc>
                          <a:spcPct val="107000"/>
                        </a:lnSpc>
                        <a:spcBef>
                          <a:spcPts val="0"/>
                        </a:spcBef>
                        <a:spcAft>
                          <a:spcPts val="800"/>
                        </a:spcAft>
                      </a:pPr>
                      <a:r>
                        <a:rPr lang="en-US" sz="1600" kern="100">
                          <a:effectLst/>
                        </a:rPr>
                        <a:t>User Interface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Password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test@1234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9918248"/>
                  </a:ext>
                </a:extLst>
              </a:tr>
              <a:tr h="531890">
                <a:tc>
                  <a:txBody>
                    <a:bodyPr/>
                    <a:lstStyle/>
                    <a:p>
                      <a:pPr marL="0" marR="0" algn="ctr">
                        <a:lnSpc>
                          <a:spcPct val="107000"/>
                        </a:lnSpc>
                        <a:spcBef>
                          <a:spcPts val="0"/>
                        </a:spcBef>
                        <a:spcAft>
                          <a:spcPts val="800"/>
                        </a:spcAft>
                      </a:pPr>
                      <a:r>
                        <a:rPr lang="en-US" sz="1600" kern="100">
                          <a:effectLst/>
                        </a:rPr>
                        <a:t>User Interface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Confirm Password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test@1234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70259651"/>
                  </a:ext>
                </a:extLst>
              </a:tr>
            </a:tbl>
          </a:graphicData>
        </a:graphic>
      </p:graphicFrame>
      <p:sp>
        <p:nvSpPr>
          <p:cNvPr id="10" name="TextBox 9">
            <a:extLst>
              <a:ext uri="{FF2B5EF4-FFF2-40B4-BE49-F238E27FC236}">
                <a16:creationId xmlns:a16="http://schemas.microsoft.com/office/drawing/2014/main" id="{98F1C237-766A-CB61-DDDB-F8AC93ED3ADD}"/>
              </a:ext>
            </a:extLst>
          </p:cNvPr>
          <p:cNvSpPr txBox="1"/>
          <p:nvPr/>
        </p:nvSpPr>
        <p:spPr>
          <a:xfrm>
            <a:off x="191394" y="503883"/>
            <a:ext cx="4570836" cy="830997"/>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t">
            <a:spAutoFit/>
          </a:bodyPr>
          <a:lstStyle/>
          <a:p>
            <a:r>
              <a:rPr lang="en-US" sz="4800"/>
              <a:t>Test Case 1 of 2</a:t>
            </a:r>
          </a:p>
        </p:txBody>
      </p:sp>
    </p:spTree>
    <p:extLst>
      <p:ext uri="{BB962C8B-B14F-4D97-AF65-F5344CB8AC3E}">
        <p14:creationId xmlns:p14="http://schemas.microsoft.com/office/powerpoint/2010/main" val="1780509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B5FEB01F-32A2-21DE-A182-6BE6793B0391}"/>
              </a:ext>
            </a:extLst>
          </p:cNvPr>
          <p:cNvSpPr txBox="1"/>
          <p:nvPr/>
        </p:nvSpPr>
        <p:spPr>
          <a:xfrm>
            <a:off x="5287995" y="0"/>
            <a:ext cx="6257362" cy="7266176"/>
          </a:xfrm>
          <a:prstGeom prst="rect">
            <a:avLst/>
          </a:prstGeom>
        </p:spPr>
        <p:txBody>
          <a:bodyPr vert="horz" lIns="91440" tIns="45720" rIns="91440" bIns="45720" rtlCol="0" anchor="ctr">
            <a:noAutofit/>
          </a:bodyPr>
          <a:lstStyle/>
          <a:p>
            <a:pPr defTabSz="914400">
              <a:spcBef>
                <a:spcPts val="0"/>
              </a:spcBef>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 Plan Page 1 of 1</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a:spcBef>
                <a:spcPts val="0"/>
              </a:spcBef>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Program ID:</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1600" err="1">
                <a:solidFill>
                  <a:srgbClr val="FFFFFF"/>
                </a:solidFill>
                <a:effectLst/>
                <a:latin typeface="Calibri" panose="020F0502020204030204" pitchFamily="34" charset="0"/>
                <a:ea typeface="Calibri" panose="020F0502020204030204" pitchFamily="34" charset="0"/>
                <a:cs typeface="Calibri" panose="020F0502020204030204" pitchFamily="34" charset="0"/>
              </a:rPr>
              <a:t>BrockportEats</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a:spcBef>
                <a:spcPts val="0"/>
              </a:spcBef>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Version Number:</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 1.0</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Tester:</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 </a:t>
            </a:r>
          </a:p>
          <a:p>
            <a:pPr marL="285750" indent="-285750" defTabSz="914400">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Date Designed:</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 </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Date Conducted:</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 </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a:spcBef>
                <a:spcPts val="0"/>
              </a:spcBef>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Results:</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 Passed</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endParaRPr lang="en-US" sz="16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spcBef>
                <a:spcPts val="0"/>
              </a:spcBef>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Test ID: </a:t>
            </a:r>
            <a:r>
              <a:rPr lang="en-US" sz="1600" b="1">
                <a:solidFill>
                  <a:srgbClr val="FFFFFF"/>
                </a:solidFill>
                <a:latin typeface="Calibri" panose="020F0502020204030204" pitchFamily="34" charset="0"/>
                <a:ea typeface="Calibri" panose="020F0502020204030204" pitchFamily="34" charset="0"/>
                <a:cs typeface="Calibri" panose="020F0502020204030204" pitchFamily="34" charset="0"/>
              </a:rPr>
              <a:t>007</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tabLst>
                <a:tab pos="4572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Requirement addressed:</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App Navigation</a:t>
            </a:r>
            <a:endParaRPr lang="en-US" sz="1600">
              <a:latin typeface="Calibri" panose="020F0502020204030204" pitchFamily="34" charset="0"/>
              <a:ea typeface="Calibri" panose="020F0502020204030204" pitchFamily="34" charset="0"/>
              <a:cs typeface="Calibri" panose="020F0502020204030204" pitchFamily="34" charset="0"/>
            </a:endParaRPr>
          </a:p>
          <a:p>
            <a:pPr marL="742950" lvl="1" indent="-285750" defTabSz="914400">
              <a:buFont typeface="Arial"/>
              <a:buChar char="•"/>
              <a:tabLst>
                <a:tab pos="914400" algn="l"/>
              </a:tabLst>
            </a:pPr>
            <a:r>
              <a:rPr lang="en-US" sz="1600" b="1">
                <a:solidFill>
                  <a:srgbClr val="FFFFFF"/>
                </a:solidFill>
                <a:effectLst/>
                <a:latin typeface="Calibri" panose="020F0502020204030204" pitchFamily="34" charset="0"/>
                <a:ea typeface="Calibri" panose="020F0502020204030204" pitchFamily="34" charset="0"/>
                <a:cs typeface="Calibri" panose="020F0502020204030204" pitchFamily="34" charset="0"/>
              </a:rPr>
              <a:t>Objective:</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 To </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confirm </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that users can </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navigate between screens seamlessly</a:t>
            </a:r>
            <a:r>
              <a:rPr lang="en-US" sz="160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6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r>
              <a:rPr lang="en-US" sz="1600" b="1">
                <a:solidFill>
                  <a:srgbClr val="FFFFFF"/>
                </a:solidFill>
                <a:latin typeface="Calibri" panose="020F0502020204030204" pitchFamily="34" charset="0"/>
                <a:ea typeface="Calibri" panose="020F0502020204030204" pitchFamily="34" charset="0"/>
                <a:cs typeface="Calibri" panose="020F0502020204030204" pitchFamily="34" charset="0"/>
              </a:rPr>
              <a:t>Script:</a:t>
            </a:r>
            <a:endParaRPr lang="en-US" sz="1600" b="1">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Open the </a:t>
            </a:r>
            <a:r>
              <a:rPr lang="en-US" sz="1600" err="1">
                <a:solidFill>
                  <a:srgbClr val="FFFFFF"/>
                </a:solidFill>
                <a:latin typeface="Calibri" panose="020F0502020204030204" pitchFamily="34" charset="0"/>
                <a:ea typeface="Calibri" panose="020F0502020204030204" pitchFamily="34" charset="0"/>
                <a:cs typeface="Calibri" panose="020F0502020204030204" pitchFamily="34" charset="0"/>
              </a:rPr>
              <a:t>BrockportEats</a:t>
            </a: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 app.</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Navigate to the home screen.</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Access the menu screen.</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Navigate to the user profile screen.</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endParaRPr lang="en-US" sz="16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r>
              <a:rPr lang="en-US" sz="1600" b="1">
                <a:solidFill>
                  <a:srgbClr val="FFFFFF"/>
                </a:solidFill>
                <a:latin typeface="Calibri" panose="020F0502020204030204" pitchFamily="34" charset="0"/>
                <a:ea typeface="Calibri" panose="020F0502020204030204" pitchFamily="34" charset="0"/>
                <a:cs typeface="Calibri" panose="020F0502020204030204" pitchFamily="34" charset="0"/>
              </a:rPr>
              <a:t>Expected Results/Notes:</a:t>
            </a:r>
            <a:endParaRPr lang="en-US" sz="1600" b="1">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Users can navigate between the home screen, menu screen, and user profile screen without encountering errors.</a:t>
            </a: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endParaRPr lang="en-US" sz="1600">
              <a:solidFill>
                <a:srgbClr val="FFFFFF"/>
              </a:solidFill>
              <a:latin typeface="Calibri" panose="020F0502020204030204" pitchFamily="34" charset="0"/>
              <a:ea typeface="Calibri" panose="020F0502020204030204" pitchFamily="34" charset="0"/>
              <a:cs typeface="Calibri" panose="020F0502020204030204" pitchFamily="34" charset="0"/>
            </a:endParaRPr>
          </a:p>
          <a:p>
            <a:pPr defTabSz="914400"/>
            <a:r>
              <a:rPr lang="en-US" sz="1600" b="1">
                <a:solidFill>
                  <a:srgbClr val="FFFFFF"/>
                </a:solidFill>
                <a:latin typeface="Calibri" panose="020F0502020204030204" pitchFamily="34" charset="0"/>
                <a:ea typeface="Calibri" panose="020F0502020204030204" pitchFamily="34" charset="0"/>
                <a:cs typeface="Calibri" panose="020F0502020204030204" pitchFamily="34" charset="0"/>
              </a:rPr>
              <a:t>Actual Results/Notes:</a:t>
            </a:r>
            <a:endParaRPr lang="en-US" sz="1600" b="1">
              <a:latin typeface="Calibri" panose="020F0502020204030204" pitchFamily="34" charset="0"/>
              <a:ea typeface="Calibri" panose="020F0502020204030204" pitchFamily="34" charset="0"/>
              <a:cs typeface="Calibri" panose="020F0502020204030204" pitchFamily="34" charset="0"/>
            </a:endParaRPr>
          </a:p>
          <a:p>
            <a:pPr marL="285750" indent="-285750" defTabSz="914400">
              <a:buFont typeface="Arial"/>
              <a:buChar char="•"/>
            </a:pPr>
            <a:r>
              <a:rPr lang="en-US" sz="1600">
                <a:solidFill>
                  <a:srgbClr val="FFFFFF"/>
                </a:solidFill>
                <a:latin typeface="Calibri" panose="020F0502020204030204" pitchFamily="34" charset="0"/>
                <a:ea typeface="Calibri" panose="020F0502020204030204" pitchFamily="34" charset="0"/>
                <a:cs typeface="Calibri" panose="020F0502020204030204" pitchFamily="34" charset="0"/>
              </a:rPr>
              <a:t>The navigation between screens was smooth and without any delays. Each screen displayed the expected content, and the transition between screens was seamless. No errors or unexpected behaviors were observed during the navigation process.</a:t>
            </a:r>
            <a:endParaRPr lang="en-US" sz="1600">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pPr>
            <a:endParaRPr lang="en-US" sz="1600">
              <a:solidFill>
                <a:srgbClr val="FFFFFF"/>
              </a:solidFill>
              <a:effectLst/>
              <a:latin typeface="Calibri"/>
              <a:cs typeface="Calibri"/>
            </a:endParaRPr>
          </a:p>
          <a:p>
            <a:pPr indent="-228600" defTabSz="914400">
              <a:lnSpc>
                <a:spcPct val="90000"/>
              </a:lnSpc>
              <a:buFont typeface="Arial" panose="020B0604020202020204" pitchFamily="34" charset="0"/>
              <a:buChar char="•"/>
            </a:pPr>
            <a:endParaRPr lang="en-US" sz="1300">
              <a:solidFill>
                <a:srgbClr val="FFFFFF"/>
              </a:solidFill>
            </a:endParaRPr>
          </a:p>
        </p:txBody>
      </p:sp>
      <p:graphicFrame>
        <p:nvGraphicFramePr>
          <p:cNvPr id="8" name="Table 7">
            <a:extLst>
              <a:ext uri="{FF2B5EF4-FFF2-40B4-BE49-F238E27FC236}">
                <a16:creationId xmlns:a16="http://schemas.microsoft.com/office/drawing/2014/main" id="{FAF72F17-BEE1-C738-DD2E-2525688730E4}"/>
              </a:ext>
            </a:extLst>
          </p:cNvPr>
          <p:cNvGraphicFramePr>
            <a:graphicFrameLocks noGrp="1"/>
          </p:cNvGraphicFramePr>
          <p:nvPr>
            <p:extLst>
              <p:ext uri="{D42A27DB-BD31-4B8C-83A1-F6EECF244321}">
                <p14:modId xmlns:p14="http://schemas.microsoft.com/office/powerpoint/2010/main" val="2079168354"/>
              </p:ext>
            </p:extLst>
          </p:nvPr>
        </p:nvGraphicFramePr>
        <p:xfrm>
          <a:off x="-5472" y="1838763"/>
          <a:ext cx="4964568" cy="3188881"/>
        </p:xfrm>
        <a:graphic>
          <a:graphicData uri="http://schemas.openxmlformats.org/drawingml/2006/table">
            <a:tbl>
              <a:tblPr firstRow="1" firstCol="1" bandRow="1">
                <a:tableStyleId>{5C22544A-7EE6-4342-B048-85BDC9FD1C3A}</a:tableStyleId>
              </a:tblPr>
              <a:tblGrid>
                <a:gridCol w="1654856">
                  <a:extLst>
                    <a:ext uri="{9D8B030D-6E8A-4147-A177-3AD203B41FA5}">
                      <a16:colId xmlns:a16="http://schemas.microsoft.com/office/drawing/2014/main" val="2971556378"/>
                    </a:ext>
                  </a:extLst>
                </a:gridCol>
                <a:gridCol w="1654856">
                  <a:extLst>
                    <a:ext uri="{9D8B030D-6E8A-4147-A177-3AD203B41FA5}">
                      <a16:colId xmlns:a16="http://schemas.microsoft.com/office/drawing/2014/main" val="2168796608"/>
                    </a:ext>
                  </a:extLst>
                </a:gridCol>
                <a:gridCol w="1654856">
                  <a:extLst>
                    <a:ext uri="{9D8B030D-6E8A-4147-A177-3AD203B41FA5}">
                      <a16:colId xmlns:a16="http://schemas.microsoft.com/office/drawing/2014/main" val="1616108719"/>
                    </a:ext>
                  </a:extLst>
                </a:gridCol>
              </a:tblGrid>
              <a:tr h="646395">
                <a:tc>
                  <a:txBody>
                    <a:bodyPr/>
                    <a:lstStyle/>
                    <a:p>
                      <a:pPr marL="0" marR="0" algn="ctr">
                        <a:lnSpc>
                          <a:spcPct val="107000"/>
                        </a:lnSpc>
                        <a:spcBef>
                          <a:spcPts val="0"/>
                        </a:spcBef>
                        <a:spcAft>
                          <a:spcPts val="800"/>
                        </a:spcAft>
                      </a:pPr>
                      <a:r>
                        <a:rPr lang="en-US" sz="1600" kern="100">
                          <a:effectLst/>
                        </a:rPr>
                        <a:t>Interface 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Data Field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Value Entered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9436681"/>
                  </a:ext>
                </a:extLst>
              </a:tr>
              <a:tr h="804403">
                <a:tc>
                  <a:txBody>
                    <a:bodyPr/>
                    <a:lstStyle/>
                    <a:p>
                      <a:pPr marL="0" marR="0" algn="ctr">
                        <a:lnSpc>
                          <a:spcPct val="107000"/>
                        </a:lnSpc>
                        <a:spcBef>
                          <a:spcPts val="0"/>
                        </a:spcBef>
                        <a:spcAft>
                          <a:spcPts val="800"/>
                        </a:spcAft>
                      </a:pPr>
                      <a:r>
                        <a:rPr lang="en-US" sz="1600" kern="100">
                          <a:effectLst/>
                        </a:rPr>
                        <a:t>Navigation Interface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Home Screen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N/A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28129879"/>
                  </a:ext>
                </a:extLst>
              </a:tr>
              <a:tr h="1077324">
                <a:tc>
                  <a:txBody>
                    <a:bodyPr/>
                    <a:lstStyle/>
                    <a:p>
                      <a:pPr marL="0" marR="0" lvl="0" algn="ctr">
                        <a:lnSpc>
                          <a:spcPct val="107000"/>
                        </a:lnSpc>
                        <a:spcBef>
                          <a:spcPts val="0"/>
                        </a:spcBef>
                        <a:spcAft>
                          <a:spcPts val="800"/>
                        </a:spcAft>
                        <a:buNone/>
                      </a:pPr>
                      <a:r>
                        <a:rPr lang="en-US" sz="1600" b="1" i="0" u="none" strike="noStrike" kern="100" noProof="0">
                          <a:solidFill>
                            <a:srgbClr val="FFFFFF"/>
                          </a:solidFill>
                          <a:effectLst/>
                          <a:latin typeface="Trebuchet MS"/>
                        </a:rPr>
                        <a:t>Navigation  </a:t>
                      </a:r>
                    </a:p>
                    <a:p>
                      <a:pPr marL="0" marR="0" lvl="0" algn="ctr">
                        <a:lnSpc>
                          <a:spcPct val="107000"/>
                        </a:lnSpc>
                        <a:spcBef>
                          <a:spcPts val="0"/>
                        </a:spcBef>
                        <a:spcAft>
                          <a:spcPts val="800"/>
                        </a:spcAft>
                        <a:buNone/>
                      </a:pPr>
                      <a:r>
                        <a:rPr lang="en-US" sz="1600" b="1" i="0" u="none" strike="noStrike" kern="100" noProof="0">
                          <a:solidFill>
                            <a:srgbClr val="FFFFFF"/>
                          </a:solidFill>
                          <a:effectLst/>
                          <a:latin typeface="Trebuchet MS"/>
                        </a:rPr>
                        <a:t>Interface</a:t>
                      </a:r>
                      <a:endParaRPr lang="en-US" b="1" i="0" u="none" strike="noStrike" noProof="0">
                        <a:solidFill>
                          <a:srgbClr val="FFFFFF"/>
                        </a:solidFill>
                        <a:latin typeface="Trebuchet MS"/>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Menu Screen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algn="ctr">
                        <a:lnSpc>
                          <a:spcPct val="107000"/>
                        </a:lnSpc>
                        <a:spcBef>
                          <a:spcPts val="0"/>
                        </a:spcBef>
                        <a:spcAft>
                          <a:spcPts val="800"/>
                        </a:spcAft>
                        <a:buNone/>
                      </a:pPr>
                      <a:r>
                        <a:rPr lang="en-US" sz="1600" b="0" i="0" u="none" strike="noStrike" kern="100" noProof="0">
                          <a:solidFill>
                            <a:srgbClr val="000000"/>
                          </a:solidFill>
                          <a:effectLst/>
                          <a:latin typeface="Trebuchet MS"/>
                        </a:rPr>
                        <a:t>N/A</a:t>
                      </a:r>
                      <a:endParaRPr lang="en-US"/>
                    </a:p>
                  </a:txBody>
                  <a:tcPr marL="9525" marR="9525" marT="9525" marB="9525" anchor="ctr"/>
                </a:tc>
                <a:extLst>
                  <a:ext uri="{0D108BD9-81ED-4DB2-BD59-A6C34878D82A}">
                    <a16:rowId xmlns:a16="http://schemas.microsoft.com/office/drawing/2014/main" val="3763330545"/>
                  </a:ext>
                </a:extLst>
              </a:tr>
              <a:tr h="660759">
                <a:tc>
                  <a:txBody>
                    <a:bodyPr/>
                    <a:lstStyle/>
                    <a:p>
                      <a:pPr marL="0" marR="0" lvl="0" algn="ctr">
                        <a:lnSpc>
                          <a:spcPct val="107000"/>
                        </a:lnSpc>
                        <a:spcBef>
                          <a:spcPts val="0"/>
                        </a:spcBef>
                        <a:spcAft>
                          <a:spcPts val="800"/>
                        </a:spcAft>
                        <a:buNone/>
                      </a:pPr>
                      <a:r>
                        <a:rPr lang="en-US" sz="1600" b="1" i="0" u="none" strike="noStrike" kern="100" noProof="0">
                          <a:solidFill>
                            <a:srgbClr val="FFFFFF"/>
                          </a:solidFill>
                          <a:effectLst/>
                          <a:latin typeface="Trebuchet MS"/>
                        </a:rPr>
                        <a:t>Navigation  </a:t>
                      </a:r>
                    </a:p>
                    <a:p>
                      <a:pPr marL="0" marR="0" lvl="0" algn="ctr">
                        <a:lnSpc>
                          <a:spcPct val="107000"/>
                        </a:lnSpc>
                        <a:spcBef>
                          <a:spcPts val="0"/>
                        </a:spcBef>
                        <a:spcAft>
                          <a:spcPts val="800"/>
                        </a:spcAft>
                        <a:buNone/>
                      </a:pPr>
                      <a:r>
                        <a:rPr lang="en-US" sz="1600" b="1" i="0" u="none" strike="noStrike" kern="100" noProof="0">
                          <a:solidFill>
                            <a:srgbClr val="FFFFFF"/>
                          </a:solidFill>
                          <a:effectLst/>
                          <a:latin typeface="Trebuchet MS"/>
                        </a:rPr>
                        <a:t>Interface</a:t>
                      </a:r>
                      <a:endParaRPr lang="en-US" b="1" i="0" u="none" strike="noStrike" noProof="0">
                        <a:solidFill>
                          <a:srgbClr val="FFFFFF"/>
                        </a:solidFill>
                        <a:latin typeface="Trebuchet MS"/>
                      </a:endParaRPr>
                    </a:p>
                  </a:txBody>
                  <a:tcPr marL="9525" marR="9525" marT="9525" marB="9525" anchor="ctr"/>
                </a:tc>
                <a:tc>
                  <a:txBody>
                    <a:bodyPr/>
                    <a:lstStyle/>
                    <a:p>
                      <a:pPr marL="0" marR="0" algn="ctr">
                        <a:lnSpc>
                          <a:spcPct val="107000"/>
                        </a:lnSpc>
                        <a:spcBef>
                          <a:spcPts val="0"/>
                        </a:spcBef>
                        <a:spcAft>
                          <a:spcPts val="800"/>
                        </a:spcAft>
                      </a:pPr>
                      <a:r>
                        <a:rPr lang="en-US" sz="1600" kern="100">
                          <a:effectLst/>
                        </a:rPr>
                        <a:t>User Profile Screen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algn="ctr">
                        <a:lnSpc>
                          <a:spcPct val="107000"/>
                        </a:lnSpc>
                        <a:spcBef>
                          <a:spcPts val="0"/>
                        </a:spcBef>
                        <a:spcAft>
                          <a:spcPts val="800"/>
                        </a:spcAft>
                        <a:buNone/>
                      </a:pPr>
                      <a:r>
                        <a:rPr lang="en-US" sz="1600" b="0" i="0" u="none" strike="noStrike" kern="100" noProof="0">
                          <a:solidFill>
                            <a:srgbClr val="000000"/>
                          </a:solidFill>
                          <a:effectLst/>
                          <a:latin typeface="Trebuchet MS"/>
                        </a:rPr>
                        <a:t>N/A</a:t>
                      </a:r>
                      <a:endParaRPr lang="en-US"/>
                    </a:p>
                  </a:txBody>
                  <a:tcPr marL="9525" marR="9525" marT="9525" marB="9525" anchor="ctr"/>
                </a:tc>
                <a:extLst>
                  <a:ext uri="{0D108BD9-81ED-4DB2-BD59-A6C34878D82A}">
                    <a16:rowId xmlns:a16="http://schemas.microsoft.com/office/drawing/2014/main" val="1939918248"/>
                  </a:ext>
                </a:extLst>
              </a:tr>
            </a:tbl>
          </a:graphicData>
        </a:graphic>
      </p:graphicFrame>
      <p:sp>
        <p:nvSpPr>
          <p:cNvPr id="10" name="TextBox 9">
            <a:extLst>
              <a:ext uri="{FF2B5EF4-FFF2-40B4-BE49-F238E27FC236}">
                <a16:creationId xmlns:a16="http://schemas.microsoft.com/office/drawing/2014/main" id="{98F1C237-766A-CB61-DDDB-F8AC93ED3ADD}"/>
              </a:ext>
            </a:extLst>
          </p:cNvPr>
          <p:cNvSpPr txBox="1"/>
          <p:nvPr/>
        </p:nvSpPr>
        <p:spPr>
          <a:xfrm>
            <a:off x="191394" y="503883"/>
            <a:ext cx="4570836" cy="830997"/>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t">
            <a:spAutoFit/>
          </a:bodyPr>
          <a:lstStyle/>
          <a:p>
            <a:r>
              <a:rPr lang="en-US" sz="4800"/>
              <a:t>Test Case 2 of 2</a:t>
            </a:r>
          </a:p>
        </p:txBody>
      </p:sp>
    </p:spTree>
    <p:extLst>
      <p:ext uri="{BB962C8B-B14F-4D97-AF65-F5344CB8AC3E}">
        <p14:creationId xmlns:p14="http://schemas.microsoft.com/office/powerpoint/2010/main" val="921356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a:xfrm>
            <a:off x="680321" y="2336873"/>
            <a:ext cx="9613861" cy="4074004"/>
          </a:xfrm>
        </p:spPr>
        <p:txBody>
          <a:bodyPr vert="horz" lIns="91440" tIns="45720" rIns="91440" bIns="45720" rtlCol="0" anchor="t">
            <a:normAutofit/>
          </a:bodyPr>
          <a:lstStyle/>
          <a:p>
            <a:pPr marL="285750" indent="-285750">
              <a:buFont typeface="Calibri" panose="020B0604020202020204" pitchFamily="34" charset="0"/>
              <a:buChar char="-"/>
            </a:pPr>
            <a:r>
              <a:rPr lang="en-US" sz="1800" dirty="0">
                <a:latin typeface="Calibri"/>
                <a:ea typeface="+mn-lt"/>
                <a:cs typeface="+mn-lt"/>
              </a:rPr>
              <a:t>Hillman, Tricia. BP Eats Interview. Conducted by Dominic </a:t>
            </a:r>
            <a:r>
              <a:rPr lang="en-US" sz="1800" dirty="0" err="1">
                <a:latin typeface="Calibri"/>
                <a:ea typeface="+mn-lt"/>
                <a:cs typeface="+mn-lt"/>
              </a:rPr>
              <a:t>Adu</a:t>
            </a:r>
            <a:r>
              <a:rPr lang="en-US" sz="1800" dirty="0">
                <a:latin typeface="Calibri"/>
                <a:ea typeface="+mn-lt"/>
                <a:cs typeface="+mn-lt"/>
              </a:rPr>
              <a:t> Agyei, Yusuf </a:t>
            </a:r>
            <a:r>
              <a:rPr lang="en-US" sz="1800" dirty="0" err="1">
                <a:latin typeface="Calibri"/>
                <a:ea typeface="+mn-lt"/>
                <a:cs typeface="+mn-lt"/>
              </a:rPr>
              <a:t>Unsal</a:t>
            </a:r>
            <a:r>
              <a:rPr lang="en-US" sz="1800" dirty="0">
                <a:latin typeface="Calibri"/>
                <a:ea typeface="+mn-lt"/>
                <a:cs typeface="+mn-lt"/>
              </a:rPr>
              <a:t>, Aschby Gurpersaud. 12 October 2023.</a:t>
            </a:r>
            <a:endParaRPr lang="en-US" sz="1800" dirty="0">
              <a:latin typeface="Calibri"/>
              <a:ea typeface="+mn-lt"/>
              <a:cs typeface="Times New Roman"/>
            </a:endParaRPr>
          </a:p>
          <a:p>
            <a:pPr marL="285750" indent="-285750">
              <a:buFont typeface="Calibri" panose="020B0604020202020204" pitchFamily="34" charset="0"/>
              <a:buChar char="-"/>
            </a:pPr>
            <a:r>
              <a:rPr lang="en-US" sz="1800" dirty="0">
                <a:latin typeface="Calibri"/>
                <a:cs typeface="Times New Roman"/>
              </a:rPr>
              <a:t>Coworkers from local businesses. BP Eats Interview. Conducted by Dominic </a:t>
            </a:r>
            <a:r>
              <a:rPr lang="en-US" sz="1800" dirty="0" err="1">
                <a:latin typeface="Calibri"/>
                <a:cs typeface="Times New Roman"/>
              </a:rPr>
              <a:t>Adu</a:t>
            </a:r>
            <a:r>
              <a:rPr lang="en-US" sz="1800" dirty="0">
                <a:latin typeface="Calibri"/>
                <a:cs typeface="Times New Roman"/>
              </a:rPr>
              <a:t> Agyei, Yusuf </a:t>
            </a:r>
            <a:r>
              <a:rPr lang="en-US" sz="1800" dirty="0" err="1">
                <a:latin typeface="Calibri"/>
                <a:cs typeface="Times New Roman"/>
              </a:rPr>
              <a:t>Unsal</a:t>
            </a:r>
            <a:r>
              <a:rPr lang="en-US" sz="1800" dirty="0">
                <a:latin typeface="Calibri"/>
                <a:cs typeface="Times New Roman"/>
              </a:rPr>
              <a:t>, Aschby Gurpersaud. 11 September 2023.</a:t>
            </a:r>
          </a:p>
          <a:p>
            <a:r>
              <a:rPr lang="en-US" sz="1800" dirty="0">
                <a:latin typeface="Calibri"/>
                <a:cs typeface="Times New Roman"/>
              </a:rPr>
              <a:t>Classmates/students (future users). BP Eats Interview. Conducted by Dominic </a:t>
            </a:r>
            <a:r>
              <a:rPr lang="en-US" sz="1800" dirty="0" err="1">
                <a:latin typeface="Calibri"/>
                <a:cs typeface="Times New Roman"/>
              </a:rPr>
              <a:t>Adu</a:t>
            </a:r>
            <a:r>
              <a:rPr lang="en-US" sz="1800" dirty="0">
                <a:latin typeface="Calibri"/>
                <a:cs typeface="Times New Roman"/>
              </a:rPr>
              <a:t> Agyei, Yusuf </a:t>
            </a:r>
            <a:r>
              <a:rPr lang="en-US" sz="1800" dirty="0" err="1">
                <a:latin typeface="Calibri"/>
                <a:cs typeface="Times New Roman"/>
              </a:rPr>
              <a:t>Unsal</a:t>
            </a:r>
            <a:r>
              <a:rPr lang="en-US" sz="1800" dirty="0">
                <a:latin typeface="Calibri"/>
                <a:cs typeface="Times New Roman"/>
              </a:rPr>
              <a:t>, Aschby Gurpersaud. 8 September 2023.</a:t>
            </a:r>
          </a:p>
          <a:p>
            <a:r>
              <a:rPr lang="en-US" sz="1800" dirty="0">
                <a:latin typeface="Calibri"/>
                <a:cs typeface="Times New Roman"/>
              </a:rPr>
              <a:t>Multiple RA's. BP Eats Interview. Conducted by Dominic </a:t>
            </a:r>
            <a:r>
              <a:rPr lang="en-US" sz="1800" dirty="0" err="1">
                <a:latin typeface="Calibri"/>
                <a:cs typeface="Times New Roman"/>
              </a:rPr>
              <a:t>Adu</a:t>
            </a:r>
            <a:r>
              <a:rPr lang="en-US" sz="1800" dirty="0">
                <a:latin typeface="Calibri"/>
                <a:cs typeface="Times New Roman"/>
              </a:rPr>
              <a:t> Agyei, Yusuf </a:t>
            </a:r>
            <a:r>
              <a:rPr lang="en-US" sz="1800" dirty="0" err="1">
                <a:latin typeface="Calibri"/>
                <a:cs typeface="Times New Roman"/>
              </a:rPr>
              <a:t>Unsal</a:t>
            </a:r>
            <a:r>
              <a:rPr lang="en-US" sz="1800" dirty="0">
                <a:latin typeface="Calibri"/>
                <a:cs typeface="Times New Roman"/>
              </a:rPr>
              <a:t>, Aschby Gurpersaud. 8 September 2023.</a:t>
            </a:r>
          </a:p>
          <a:p>
            <a:r>
              <a:rPr lang="en-US" sz="1800" dirty="0">
                <a:latin typeface="Calibri"/>
                <a:ea typeface="+mn-lt"/>
                <a:cs typeface="+mn-lt"/>
              </a:rPr>
              <a:t>“Manage Operations with the Uber Eats Orders App | Uber Eats.” </a:t>
            </a:r>
            <a:r>
              <a:rPr lang="en-US" sz="1800" i="1" dirty="0">
                <a:latin typeface="Calibri"/>
                <a:ea typeface="+mn-lt"/>
                <a:cs typeface="+mn-lt"/>
              </a:rPr>
              <a:t>Uber Eats</a:t>
            </a:r>
            <a:r>
              <a:rPr lang="en-US" sz="1800" dirty="0">
                <a:latin typeface="Calibri"/>
                <a:ea typeface="+mn-lt"/>
                <a:cs typeface="+mn-lt"/>
              </a:rPr>
              <a:t>, Uber Eats, merchants.ubereats.com/us/</a:t>
            </a:r>
            <a:r>
              <a:rPr lang="en-US" sz="1800" dirty="0" err="1">
                <a:latin typeface="Calibri"/>
                <a:ea typeface="+mn-lt"/>
                <a:cs typeface="+mn-lt"/>
              </a:rPr>
              <a:t>en</a:t>
            </a:r>
            <a:r>
              <a:rPr lang="en-US" sz="1800" dirty="0">
                <a:latin typeface="Calibri"/>
                <a:ea typeface="+mn-lt"/>
                <a:cs typeface="+mn-lt"/>
              </a:rPr>
              <a:t>/technology/manage-orders/uber-eats-orders-app/. Accessed 14 Sept. 2023. </a:t>
            </a:r>
            <a:endParaRPr lang="en-US" sz="1800" dirty="0">
              <a:latin typeface="Calibri"/>
              <a:ea typeface="+mn-lt"/>
              <a:cs typeface="Times New Roman"/>
            </a:endParaRPr>
          </a:p>
          <a:p>
            <a:r>
              <a:rPr lang="en-US" sz="1800" dirty="0">
                <a:latin typeface="Calibri"/>
                <a:ea typeface="+mn-lt"/>
                <a:cs typeface="Calibri"/>
              </a:rPr>
              <a:t>“How </a:t>
            </a:r>
            <a:r>
              <a:rPr lang="en-US" sz="1800" dirty="0" err="1">
                <a:latin typeface="Calibri"/>
                <a:ea typeface="+mn-lt"/>
                <a:cs typeface="Calibri"/>
              </a:rPr>
              <a:t>DoorDash’s</a:t>
            </a:r>
            <a:r>
              <a:rPr lang="en-US" sz="1800" dirty="0">
                <a:latin typeface="Calibri"/>
                <a:ea typeface="+mn-lt"/>
                <a:cs typeface="Calibri"/>
              </a:rPr>
              <a:t> Strategy Achieved Food Delivery Domination.” </a:t>
            </a:r>
            <a:r>
              <a:rPr lang="en-US" sz="1800" i="1" dirty="0">
                <a:latin typeface="Calibri"/>
                <a:ea typeface="+mn-lt"/>
                <a:cs typeface="Calibri"/>
              </a:rPr>
              <a:t>Latana.com</a:t>
            </a:r>
            <a:r>
              <a:rPr lang="en-US" sz="1800" dirty="0">
                <a:latin typeface="Calibri"/>
                <a:ea typeface="+mn-lt"/>
                <a:cs typeface="Calibri"/>
              </a:rPr>
              <a:t>, resources.latana.com/post/</a:t>
            </a:r>
            <a:r>
              <a:rPr lang="en-US" sz="1800" dirty="0" err="1">
                <a:latin typeface="Calibri"/>
                <a:ea typeface="+mn-lt"/>
                <a:cs typeface="Calibri"/>
              </a:rPr>
              <a:t>doordash</a:t>
            </a:r>
            <a:r>
              <a:rPr lang="en-US" sz="1800" dirty="0">
                <a:latin typeface="Calibri"/>
                <a:ea typeface="+mn-lt"/>
                <a:cs typeface="Calibri"/>
              </a:rPr>
              <a:t>-success-story/. Accessed 29 Sept. 2023.</a:t>
            </a:r>
            <a:endParaRPr lang="en-US" sz="1800" dirty="0">
              <a:latin typeface="Calibri"/>
              <a:ea typeface="+mn-lt"/>
              <a:cs typeface="Times New Roman"/>
            </a:endParaRPr>
          </a:p>
          <a:p>
            <a:pPr marL="0" indent="0">
              <a:buNone/>
            </a:pPr>
            <a:endParaRPr lang="en-US" sz="1800" dirty="0">
              <a:solidFill>
                <a:srgbClr val="000000"/>
              </a:solidFill>
              <a:latin typeface="Calibri"/>
              <a:cs typeface="Calibri"/>
            </a:endParaRPr>
          </a:p>
          <a:p>
            <a:pPr marL="457200" lvl="1" indent="0">
              <a:buNone/>
            </a:pPr>
            <a:endParaRPr lang="en-US" sz="1200" dirty="0">
              <a:latin typeface="Times New Roman"/>
              <a:cs typeface="Times New Roman"/>
            </a:endParaRPr>
          </a:p>
        </p:txBody>
      </p:sp>
    </p:spTree>
    <p:extLst>
      <p:ext uri="{BB962C8B-B14F-4D97-AF65-F5344CB8AC3E}">
        <p14:creationId xmlns:p14="http://schemas.microsoft.com/office/powerpoint/2010/main" val="1287753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20C5C8C-A5F7-868E-DB50-E147632ED703}"/>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a:t>THE END</a:t>
            </a:r>
          </a:p>
        </p:txBody>
      </p:sp>
      <p:sp>
        <p:nvSpPr>
          <p:cNvPr id="32" name="Rectangle 31">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22" name="Content Placeholder 2">
            <a:extLst>
              <a:ext uri="{FF2B5EF4-FFF2-40B4-BE49-F238E27FC236}">
                <a16:creationId xmlns:a16="http://schemas.microsoft.com/office/drawing/2014/main" id="{B9CDA85B-EE82-6F83-AD1E-BE83C090DF91}"/>
              </a:ext>
            </a:extLst>
          </p:cNvPr>
          <p:cNvGraphicFramePr>
            <a:graphicFrameLocks noGrp="1"/>
          </p:cNvGraphicFramePr>
          <p:nvPr>
            <p:ph idx="1"/>
            <p:extLst>
              <p:ext uri="{D42A27DB-BD31-4B8C-83A1-F6EECF244321}">
                <p14:modId xmlns:p14="http://schemas.microsoft.com/office/powerpoint/2010/main" val="3075603266"/>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3441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64E3-B74B-D626-9AB4-C9F232B8D246}"/>
              </a:ext>
            </a:extLst>
          </p:cNvPr>
          <p:cNvSpPr>
            <a:spLocks noGrp="1"/>
          </p:cNvSpPr>
          <p:nvPr>
            <p:ph type="title"/>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Design</a:t>
            </a:r>
            <a:r>
              <a:rPr lang="en-US" dirty="0">
                <a:latin typeface="Times New Roman"/>
                <a:ea typeface="+mj-lt"/>
                <a:cs typeface="+mj-lt"/>
              </a:rPr>
              <a:t> </a:t>
            </a:r>
            <a:r>
              <a:rPr lang="en-US" dirty="0">
                <a:latin typeface="Calibri" panose="020F0502020204030204" pitchFamily="34" charset="0"/>
                <a:ea typeface="Calibri" panose="020F0502020204030204" pitchFamily="34" charset="0"/>
                <a:cs typeface="Calibri" panose="020F0502020204030204" pitchFamily="34" charset="0"/>
              </a:rPr>
              <a:t>Phase</a:t>
            </a:r>
            <a:r>
              <a:rPr lang="en-US" dirty="0">
                <a:latin typeface="Times New Roman"/>
                <a:ea typeface="+mj-lt"/>
                <a:cs typeface="+mj-lt"/>
              </a:rPr>
              <a:t> </a:t>
            </a:r>
            <a:r>
              <a:rPr lang="en-US" dirty="0">
                <a:latin typeface="Calibri" panose="020F0502020204030204" pitchFamily="34" charset="0"/>
                <a:ea typeface="Calibri" panose="020F0502020204030204" pitchFamily="34" charset="0"/>
                <a:cs typeface="Calibri" panose="020F0502020204030204" pitchFamily="34" charset="0"/>
              </a:rPr>
              <a:t>- System Specification:</a:t>
            </a:r>
          </a:p>
        </p:txBody>
      </p:sp>
      <p:sp>
        <p:nvSpPr>
          <p:cNvPr id="3" name="Content Placeholder 2">
            <a:extLst>
              <a:ext uri="{FF2B5EF4-FFF2-40B4-BE49-F238E27FC236}">
                <a16:creationId xmlns:a16="http://schemas.microsoft.com/office/drawing/2014/main" id="{B2B80FFF-1CDF-4A32-8F63-6C123B4263C5}"/>
              </a:ext>
            </a:extLst>
          </p:cNvPr>
          <p:cNvSpPr>
            <a:spLocks noGrp="1"/>
          </p:cNvSpPr>
          <p:nvPr>
            <p:ph idx="1"/>
          </p:nvPr>
        </p:nvSpPr>
        <p:spPr/>
        <p:txBody>
          <a:bodyPr vert="horz" lIns="91440" tIns="45720" rIns="91440" bIns="45720" rtlCol="0" anchor="t">
            <a:normAutofit/>
          </a:bodyPr>
          <a:lstStyle/>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b="1" dirty="0">
                <a:latin typeface="Calibri"/>
                <a:ea typeface="Calibri" panose="020F0502020204030204" pitchFamily="34" charset="0"/>
                <a:cs typeface="Calibri"/>
              </a:rPr>
              <a:t>Design Selection:</a:t>
            </a:r>
            <a:r>
              <a:rPr lang="en-US" dirty="0">
                <a:latin typeface="Calibri"/>
                <a:ea typeface="Calibri" panose="020F0502020204030204" pitchFamily="34" charset="0"/>
                <a:cs typeface="Calibri"/>
              </a:rPr>
              <a:t> The chosen design focuses on a mobile-first approach with a clean and visually appealing interface, emphasizing ease of use for both students and restaurant owners.</a:t>
            </a:r>
          </a:p>
          <a:p>
            <a:pPr lvl="1"/>
            <a:r>
              <a:rPr lang="en-US" b="1" dirty="0">
                <a:latin typeface="Calibri"/>
                <a:ea typeface="Calibri" panose="020F0502020204030204" pitchFamily="34" charset="0"/>
                <a:cs typeface="Calibri"/>
              </a:rPr>
              <a:t>Program Design:</a:t>
            </a:r>
            <a:r>
              <a:rPr lang="en-US" dirty="0">
                <a:latin typeface="Calibri"/>
                <a:ea typeface="Calibri" panose="020F0502020204030204" pitchFamily="34" charset="0"/>
                <a:cs typeface="Calibri"/>
              </a:rPr>
              <a:t> The app's architecture is designed to facilitate efficient communication between the user interface, database, and external APIs for menu integration and payment processing.</a:t>
            </a:r>
          </a:p>
          <a:p>
            <a:pPr marL="0"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87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49AF-A14D-393B-FF0C-8053D6D32D7F}"/>
              </a:ext>
            </a:extLst>
          </p:cNvPr>
          <p:cNvSpPr>
            <a:spLocks noGrp="1"/>
          </p:cNvSpPr>
          <p:nvPr>
            <p:ph type="title"/>
          </p:nvPr>
        </p:nvSpPr>
        <p:spPr>
          <a:xfrm>
            <a:off x="680321" y="753228"/>
            <a:ext cx="9777983" cy="1080938"/>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Implementation Phase - New System and Maintenance Plan:</a:t>
            </a:r>
          </a:p>
        </p:txBody>
      </p:sp>
      <p:sp>
        <p:nvSpPr>
          <p:cNvPr id="3" name="Content Placeholder 2">
            <a:extLst>
              <a:ext uri="{FF2B5EF4-FFF2-40B4-BE49-F238E27FC236}">
                <a16:creationId xmlns:a16="http://schemas.microsoft.com/office/drawing/2014/main" id="{616508F4-5250-CE0E-7BF5-6B625C135707}"/>
              </a:ext>
            </a:extLst>
          </p:cNvPr>
          <p:cNvSpPr>
            <a:spLocks noGrp="1"/>
          </p:cNvSpPr>
          <p:nvPr>
            <p:ph idx="1"/>
          </p:nvPr>
        </p:nvSpPr>
        <p:spPr/>
        <p:txBody>
          <a:bodyPr vert="horz" lIns="91440" tIns="45720" rIns="91440" bIns="45720" rtlCol="0" anchor="t">
            <a:normAutofit/>
          </a:bodyPr>
          <a:lstStyle/>
          <a:p>
            <a:endParaRPr lang="en-US" sz="2000" dirty="0">
              <a:latin typeface="Calibri"/>
              <a:ea typeface="Calibri" panose="020F0502020204030204" pitchFamily="34" charset="0"/>
              <a:cs typeface="Calibri"/>
            </a:endParaRPr>
          </a:p>
          <a:p>
            <a:r>
              <a:rPr lang="en-US" sz="2000" b="1" dirty="0">
                <a:latin typeface="Calibri"/>
                <a:ea typeface="Calibri" panose="020F0502020204030204" pitchFamily="34" charset="0"/>
                <a:cs typeface="Calibri"/>
              </a:rPr>
              <a:t>User Interface Design:</a:t>
            </a:r>
            <a:r>
              <a:rPr lang="en-US" sz="2000" dirty="0">
                <a:latin typeface="Calibri"/>
                <a:ea typeface="Calibri" panose="020F0502020204030204" pitchFamily="34" charset="0"/>
                <a:cs typeface="Calibri"/>
              </a:rPr>
              <a:t> The UI is designed to provide an intuitive ordering experience, with features such as a personalized user dashboard, interactive menus, and a seamless checkout process.</a:t>
            </a:r>
          </a:p>
          <a:p>
            <a:endParaRPr lang="en-US" dirty="0"/>
          </a:p>
        </p:txBody>
      </p:sp>
    </p:spTree>
    <p:extLst>
      <p:ext uri="{BB962C8B-B14F-4D97-AF65-F5344CB8AC3E}">
        <p14:creationId xmlns:p14="http://schemas.microsoft.com/office/powerpoint/2010/main" val="113441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E516-6963-7E5A-E802-0C34D9DAB929}"/>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Inputs</a:t>
            </a:r>
          </a:p>
        </p:txBody>
      </p:sp>
      <p:sp>
        <p:nvSpPr>
          <p:cNvPr id="3" name="Content Placeholder 2">
            <a:extLst>
              <a:ext uri="{FF2B5EF4-FFF2-40B4-BE49-F238E27FC236}">
                <a16:creationId xmlns:a16="http://schemas.microsoft.com/office/drawing/2014/main" id="{5777B2B1-317F-031E-FD23-4868C0DE9AEF}"/>
              </a:ext>
            </a:extLst>
          </p:cNvPr>
          <p:cNvSpPr>
            <a:spLocks noGrp="1"/>
          </p:cNvSpPr>
          <p:nvPr>
            <p:ph idx="1"/>
          </p:nvPr>
        </p:nvSpPr>
        <p:spPr/>
        <p:txBody>
          <a:bodyPr vert="horz" lIns="91440" tIns="45720" rIns="91440" bIns="45720" rtlCol="0" anchor="t">
            <a:noAutofit/>
          </a:bodyPr>
          <a:lstStyle/>
          <a:p>
            <a:pPr marL="0" indent="0">
              <a:buNone/>
            </a:pPr>
            <a:endParaRPr lang="en-US" sz="2000">
              <a:latin typeface="Calibri" panose="020F0502020204030204" pitchFamily="34" charset="0"/>
              <a:ea typeface="Calibri" panose="020F0502020204030204" pitchFamily="34" charset="0"/>
              <a:cs typeface="Calibri"/>
            </a:endParaRPr>
          </a:p>
          <a:p>
            <a:r>
              <a:rPr lang="en-US" sz="2000">
                <a:latin typeface="Calibri"/>
                <a:ea typeface="Calibri" panose="020F0502020204030204" pitchFamily="34" charset="0"/>
                <a:cs typeface="Calibri"/>
              </a:rPr>
              <a:t>Initially, our inputs will be taken from the user</a:t>
            </a:r>
          </a:p>
          <a:p>
            <a:r>
              <a:rPr lang="en-US" sz="2000">
                <a:latin typeface="Calibri"/>
                <a:ea typeface="Calibri" panose="020F0502020204030204" pitchFamily="34" charset="0"/>
                <a:cs typeface="Calibri"/>
              </a:rPr>
              <a:t>The first set of inputs will be dedicated to application accessibility.</a:t>
            </a:r>
            <a:endParaRPr lang="en-US" sz="2000">
              <a:latin typeface="Calibri"/>
              <a:ea typeface="Calibri" panose="020F0502020204030204" pitchFamily="34" charset="0"/>
              <a:cs typeface="Calibri" panose="020F0502020204030204" pitchFamily="34" charset="0"/>
            </a:endParaRPr>
          </a:p>
          <a:p>
            <a:r>
              <a:rPr lang="en-US" sz="2000">
                <a:latin typeface="Calibri"/>
                <a:ea typeface="Calibri" panose="020F0502020204030204" pitchFamily="34" charset="0"/>
                <a:cs typeface="Calibri"/>
              </a:rPr>
              <a:t>The second set of inputs will be dedicated to navigational procedures. </a:t>
            </a:r>
          </a:p>
          <a:p>
            <a:r>
              <a:rPr lang="en-US" sz="2000">
                <a:latin typeface="Calibri"/>
                <a:ea typeface="Calibri" panose="020F0502020204030204" pitchFamily="34" charset="0"/>
                <a:cs typeface="Calibri"/>
              </a:rPr>
              <a:t>The third set of inputs will be dedicated to selection operations. </a:t>
            </a:r>
          </a:p>
        </p:txBody>
      </p:sp>
    </p:spTree>
    <p:extLst>
      <p:ext uri="{BB962C8B-B14F-4D97-AF65-F5344CB8AC3E}">
        <p14:creationId xmlns:p14="http://schemas.microsoft.com/office/powerpoint/2010/main" val="295228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5255-3DBB-EB06-C240-4969CA829AE5}"/>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Outputs</a:t>
            </a:r>
          </a:p>
        </p:txBody>
      </p:sp>
      <p:sp>
        <p:nvSpPr>
          <p:cNvPr id="3" name="Content Placeholder 2">
            <a:extLst>
              <a:ext uri="{FF2B5EF4-FFF2-40B4-BE49-F238E27FC236}">
                <a16:creationId xmlns:a16="http://schemas.microsoft.com/office/drawing/2014/main" id="{8D815675-3C33-D490-D6B4-A81D4977932B}"/>
              </a:ext>
            </a:extLst>
          </p:cNvPr>
          <p:cNvSpPr>
            <a:spLocks noGrp="1"/>
          </p:cNvSpPr>
          <p:nvPr>
            <p:ph idx="1"/>
          </p:nvPr>
        </p:nvSpPr>
        <p:spPr/>
        <p:txBody>
          <a:bodyPr vert="horz" lIns="91440" tIns="45720" rIns="91440" bIns="45720" rtlCol="0" anchor="t">
            <a:normAutofit/>
          </a:bodyPr>
          <a:lstStyle/>
          <a:p>
            <a:pPr marL="285750" indent="-285750"/>
            <a:r>
              <a:rPr lang="en-US" sz="1800">
                <a:latin typeface="Calibri" panose="020F0502020204030204" pitchFamily="34" charset="0"/>
                <a:ea typeface="Calibri" panose="020F0502020204030204" pitchFamily="34" charset="0"/>
                <a:cs typeface="Calibri" panose="020F0502020204030204" pitchFamily="34" charset="0"/>
              </a:rPr>
              <a:t>After the accessibility input data is processed, the app will output the main home screen, or the account creation page.</a:t>
            </a:r>
          </a:p>
          <a:p>
            <a:pPr marL="285750" indent="-285750"/>
            <a:r>
              <a:rPr lang="en-US" sz="1800">
                <a:latin typeface="Calibri" panose="020F0502020204030204" pitchFamily="34" charset="0"/>
                <a:ea typeface="Calibri" panose="020F0502020204030204" pitchFamily="34" charset="0"/>
                <a:cs typeface="Calibri" panose="020F0502020204030204" pitchFamily="34" charset="0"/>
              </a:rPr>
              <a:t>The navigational inputs when processed, will direct the user within the app accordingly.</a:t>
            </a:r>
          </a:p>
          <a:p>
            <a:pPr marL="285750" indent="-285750"/>
            <a:r>
              <a:rPr lang="en-US" sz="1800">
                <a:latin typeface="Calibri" panose="020F0502020204030204" pitchFamily="34" charset="0"/>
                <a:ea typeface="Calibri" panose="020F0502020204030204" pitchFamily="34" charset="0"/>
                <a:cs typeface="Calibri" panose="020F0502020204030204" pitchFamily="34" charset="0"/>
              </a:rPr>
              <a:t>After processing the selection input, the app will generate detailed order confirmations with estimated times of arrival, payment confirmation, and information of what was ordered.</a:t>
            </a:r>
          </a:p>
          <a:p>
            <a:pPr marL="285750" indent="-285750"/>
            <a:r>
              <a:rPr lang="en-US" sz="1800">
                <a:latin typeface="Calibri" panose="020F0502020204030204" pitchFamily="34" charset="0"/>
                <a:ea typeface="Calibri" panose="020F0502020204030204" pitchFamily="34" charset="0"/>
                <a:cs typeface="Calibri" panose="020F0502020204030204" pitchFamily="34" charset="0"/>
              </a:rPr>
              <a:t>In addition, order fulfillment receipts will be followed by feedback requests for our services. </a:t>
            </a:r>
          </a:p>
          <a:p>
            <a:pPr marL="285750" indent="-285750"/>
            <a:endParaRPr lang="en-US" sz="1400"/>
          </a:p>
          <a:p>
            <a:pPr marL="285750" indent="-285750"/>
            <a:endParaRPr lang="en-US" sz="1400"/>
          </a:p>
          <a:p>
            <a:pPr marL="285750" indent="-285750"/>
            <a:endParaRPr lang="en-US" sz="1400"/>
          </a:p>
          <a:p>
            <a:pPr marL="0" indent="0">
              <a:buNone/>
            </a:pPr>
            <a:endParaRPr lang="en-US" sz="1400"/>
          </a:p>
        </p:txBody>
      </p:sp>
    </p:spTree>
    <p:extLst>
      <p:ext uri="{BB962C8B-B14F-4D97-AF65-F5344CB8AC3E}">
        <p14:creationId xmlns:p14="http://schemas.microsoft.com/office/powerpoint/2010/main" val="323898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047E-0785-7B1C-A846-94FA5636C31F}"/>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Processes</a:t>
            </a:r>
          </a:p>
        </p:txBody>
      </p:sp>
      <p:sp>
        <p:nvSpPr>
          <p:cNvPr id="3" name="Content Placeholder 2">
            <a:extLst>
              <a:ext uri="{FF2B5EF4-FFF2-40B4-BE49-F238E27FC236}">
                <a16:creationId xmlns:a16="http://schemas.microsoft.com/office/drawing/2014/main" id="{568987F0-6ED9-0CA1-472C-6CB1D1DC7533}"/>
              </a:ext>
            </a:extLst>
          </p:cNvPr>
          <p:cNvSpPr>
            <a:spLocks noGrp="1"/>
          </p:cNvSpPr>
          <p:nvPr>
            <p:ph idx="1"/>
          </p:nvPr>
        </p:nvSpPr>
        <p:spPr/>
        <p:txBody>
          <a:bodyPr vert="horz" lIns="91440" tIns="45720" rIns="91440" bIns="45720" rtlCol="0" anchor="t">
            <a:normAutofit/>
          </a:bodyPr>
          <a:lstStyle/>
          <a:p>
            <a:endParaRPr lang="en-US" sz="1800">
              <a:latin typeface="Calibri" panose="020F0502020204030204" pitchFamily="34" charset="0"/>
              <a:ea typeface="Calibri" panose="020F0502020204030204" pitchFamily="34" charset="0"/>
              <a:cs typeface="Calibri" panose="020F0502020204030204" pitchFamily="34" charset="0"/>
            </a:endParaRPr>
          </a:p>
          <a:p>
            <a:r>
              <a:rPr lang="en-US" sz="2000">
                <a:latin typeface="Calibri"/>
                <a:ea typeface="Calibri" panose="020F0502020204030204" pitchFamily="34" charset="0"/>
                <a:cs typeface="Calibri"/>
              </a:rPr>
              <a:t>The accessibility input data will be processed depending on the user status. </a:t>
            </a:r>
          </a:p>
          <a:p>
            <a:r>
              <a:rPr lang="en-US" sz="2000">
                <a:latin typeface="Calibri"/>
                <a:ea typeface="Calibri" panose="020F0502020204030204" pitchFamily="34" charset="0"/>
                <a:cs typeface="Calibri"/>
              </a:rPr>
              <a:t>The navigational inputs will be processed based what the user selected. </a:t>
            </a:r>
          </a:p>
          <a:p>
            <a:r>
              <a:rPr lang="en-US" sz="2000">
                <a:latin typeface="Calibri"/>
                <a:ea typeface="Calibri" panose="020F0502020204030204" pitchFamily="34" charset="0"/>
                <a:cs typeface="Calibri"/>
              </a:rPr>
              <a:t>The selection inputs will be processed based on the availability and price of their choices. </a:t>
            </a:r>
          </a:p>
        </p:txBody>
      </p:sp>
    </p:spTree>
    <p:extLst>
      <p:ext uri="{BB962C8B-B14F-4D97-AF65-F5344CB8AC3E}">
        <p14:creationId xmlns:p14="http://schemas.microsoft.com/office/powerpoint/2010/main" val="32034206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3339</Words>
  <Application>Microsoft Office PowerPoint</Application>
  <PresentationFormat>Widescreen</PresentationFormat>
  <Paragraphs>508</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Berlin</vt:lpstr>
      <vt:lpstr>Brockport Eats (B.P. Eats)</vt:lpstr>
      <vt:lpstr>Introduction </vt:lpstr>
      <vt:lpstr>Planning Phase - Baseline Project Plan:</vt:lpstr>
      <vt:lpstr>Analysis Phase - System Requirements:</vt:lpstr>
      <vt:lpstr>Design Phase - System Specification:</vt:lpstr>
      <vt:lpstr>Implementation Phase - New System and Maintenance Plan:</vt:lpstr>
      <vt:lpstr>Inputs</vt:lpstr>
      <vt:lpstr>Outputs</vt:lpstr>
      <vt:lpstr>Processes</vt:lpstr>
      <vt:lpstr>Feasibility Assessment</vt:lpstr>
      <vt:lpstr>Feasibility Assessment</vt:lpstr>
      <vt:lpstr>Feasibility Assessment</vt:lpstr>
      <vt:lpstr>Business Requirements</vt:lpstr>
      <vt:lpstr>User Requirements</vt:lpstr>
      <vt:lpstr>Functional Requirements</vt:lpstr>
      <vt:lpstr>Non-functional Requirements</vt:lpstr>
      <vt:lpstr>Overall Use Case Diagram</vt:lpstr>
      <vt:lpstr>User Registration</vt:lpstr>
      <vt:lpstr>User Registration: U-1</vt:lpstr>
      <vt:lpstr>Restaurant Registration</vt:lpstr>
      <vt:lpstr>Restaurant Registration: U-2</vt:lpstr>
      <vt:lpstr>Driver Registration</vt:lpstr>
      <vt:lpstr>Driver Registration: U-3</vt:lpstr>
      <vt:lpstr>Order Placement</vt:lpstr>
      <vt:lpstr>Order Placement: U-4</vt:lpstr>
      <vt:lpstr>Order Cancel</vt:lpstr>
      <vt:lpstr>Order Cancel:  U-5</vt:lpstr>
      <vt:lpstr>Order Status</vt:lpstr>
      <vt:lpstr>Order Status: U-6</vt:lpstr>
      <vt:lpstr>PowerPoint Presentation</vt:lpstr>
      <vt:lpstr>PowerPoint Presentation</vt:lpstr>
      <vt:lpstr>Process 1</vt:lpstr>
      <vt:lpstr>Process 2</vt:lpstr>
      <vt:lpstr>Process 3</vt:lpstr>
      <vt:lpstr>Process 4</vt:lpstr>
      <vt:lpstr>Process 5</vt:lpstr>
      <vt:lpstr>Process 6</vt:lpstr>
      <vt:lpstr>Structure Chart 1</vt:lpstr>
      <vt:lpstr>Structure Chart 2</vt:lpstr>
      <vt:lpstr>Structure Chart 3</vt:lpstr>
      <vt:lpstr>Structure Chart 4</vt:lpstr>
      <vt:lpstr>Structure Chart 5</vt:lpstr>
      <vt:lpstr>Structure Chart 6</vt:lpstr>
      <vt:lpstr>PowerPoint Presentation</vt:lpstr>
      <vt:lpstr>App Design</vt:lpstr>
      <vt:lpstr>PowerPoint Presentation</vt:lpstr>
      <vt:lpstr>PowerPoint Presentation</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Brockport Eats (B.P. Eats)</dc:title>
  <dc:creator>Aschby Gurpersaud</dc:creator>
  <cp:lastModifiedBy>Gurpersaud, Aschby (agurp1)</cp:lastModifiedBy>
  <cp:revision>5</cp:revision>
  <dcterms:created xsi:type="dcterms:W3CDTF">2023-09-11T16:29:22Z</dcterms:created>
  <dcterms:modified xsi:type="dcterms:W3CDTF">2024-08-09T00:16:55Z</dcterms:modified>
</cp:coreProperties>
</file>