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4" r:id="rId15"/>
    <p:sldId id="285" r:id="rId16"/>
    <p:sldId id="274" r:id="rId17"/>
    <p:sldId id="275" r:id="rId18"/>
    <p:sldId id="271" r:id="rId19"/>
    <p:sldId id="272" r:id="rId20"/>
    <p:sldId id="279" r:id="rId21"/>
    <p:sldId id="280" r:id="rId22"/>
    <p:sldId id="281" r:id="rId23"/>
    <p:sldId id="286" r:id="rId24"/>
    <p:sldId id="282" r:id="rId25"/>
    <p:sldId id="283" r:id="rId26"/>
    <p:sldId id="276" r:id="rId27"/>
    <p:sldId id="277" r:id="rId28"/>
    <p:sldId id="278" r:id="rId29"/>
    <p:sldId id="28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예원" initials="장" lastIdx="1" clrIdx="0">
    <p:extLst>
      <p:ext uri="{19B8F6BF-5375-455C-9EA6-DF929625EA0E}">
        <p15:presenceInfo xmlns:p15="http://schemas.microsoft.com/office/powerpoint/2012/main" userId="장예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6B"/>
    <a:srgbClr val="08C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4" y="72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Jitter O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Randomshadows</c:v>
                </c:pt>
                <c:pt idx="1">
                  <c:v>RCRS</c:v>
                </c:pt>
                <c:pt idx="2">
                  <c:v>ACRS</c:v>
                </c:pt>
                <c:pt idx="3">
                  <c:v>RRI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76.900000000000006</c:v>
                </c:pt>
                <c:pt idx="1">
                  <c:v>77.39</c:v>
                </c:pt>
                <c:pt idx="2">
                  <c:v>77.58</c:v>
                </c:pt>
                <c:pt idx="3">
                  <c:v>79.459999999999994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80-47FA-B0F1-4B199E3A37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Jitter X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Randomshadows</c:v>
                </c:pt>
                <c:pt idx="1">
                  <c:v>RCRS</c:v>
                </c:pt>
                <c:pt idx="2">
                  <c:v>ACRS</c:v>
                </c:pt>
                <c:pt idx="3">
                  <c:v>RRI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78.430000000000007</c:v>
                </c:pt>
                <c:pt idx="1">
                  <c:v>78.02</c:v>
                </c:pt>
                <c:pt idx="2">
                  <c:v>78.069999999999993</c:v>
                </c:pt>
                <c:pt idx="3">
                  <c:v>79.459999999999994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80-47FA-B0F1-4B199E3A37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 + Cutout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Randomshadows</c:v>
                </c:pt>
                <c:pt idx="1">
                  <c:v>RCRS</c:v>
                </c:pt>
                <c:pt idx="2">
                  <c:v>ACRS</c:v>
                </c:pt>
                <c:pt idx="3">
                  <c:v>RRI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77.959999999999994</c:v>
                </c:pt>
                <c:pt idx="1">
                  <c:v>78.56</c:v>
                </c:pt>
                <c:pt idx="2">
                  <c:v>78.569999999999993</c:v>
                </c:pt>
                <c:pt idx="3">
                  <c:v>78.17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80-47FA-B0F1-4B199E3A37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X + Cutout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Randomshadows</c:v>
                </c:pt>
                <c:pt idx="1">
                  <c:v>RCRS</c:v>
                </c:pt>
                <c:pt idx="2">
                  <c:v>ACRS</c:v>
                </c:pt>
                <c:pt idx="3">
                  <c:v>RRI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77.959999999999994</c:v>
                </c:pt>
                <c:pt idx="1">
                  <c:v>78.14</c:v>
                </c:pt>
                <c:pt idx="2">
                  <c:v>78.56</c:v>
                </c:pt>
                <c:pt idx="3">
                  <c:v>78.17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80-47FA-B0F1-4B199E3A3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3550841"/>
        <c:axId val="417612999"/>
      </c:barChart>
      <c:catAx>
        <c:axId val="533550841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7612999"/>
        <c:crosses val="autoZero"/>
        <c:auto val="1"/>
        <c:lblAlgn val="ctr"/>
        <c:lblOffset val="100"/>
        <c:tickMarkSkip val="1"/>
        <c:noMultiLvlLbl val="0"/>
      </c:catAx>
      <c:valAx>
        <c:axId val="417612999"/>
        <c:scaling>
          <c:orientation val="minMax"/>
          <c:max val="80"/>
          <c:min val="7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3550841"/>
        <c:crosses val="autoZero"/>
        <c:crossBetween val="between"/>
        <c:majorUnit val="1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overlay val="0"/>
    </c:legend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나눔스퀘어 Bold" panose="020B0600000101010101" pitchFamily="50" charset="-127"/>
          <a:ea typeface="나눔스퀘어 Bold" panose="020B0600000101010101" pitchFamily="50" charset="-127"/>
          <a:cs typeface="함초롬돋움"/>
          <a:sym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33550841"/>
        <c:axId val="417612999"/>
      </c:barChart>
      <c:catAx>
        <c:axId val="533550841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7612999"/>
        <c:crosses val="autoZero"/>
        <c:auto val="1"/>
        <c:lblAlgn val="ctr"/>
        <c:lblOffset val="100"/>
        <c:tickMarkSkip val="1"/>
        <c:noMultiLvlLbl val="0"/>
      </c:catAx>
      <c:valAx>
        <c:axId val="417612999"/>
        <c:scaling>
          <c:orientation val="minMax"/>
          <c:min val="7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3550841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/>
          <a:ea typeface="함초롬돋움"/>
          <a:cs typeface="함초롬돋움"/>
          <a:sym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Jitter 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Randomshadows</c:v>
                </c:pt>
                <c:pt idx="1">
                  <c:v>RCRS</c:v>
                </c:pt>
                <c:pt idx="2">
                  <c:v>ACRS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76.900000000000006</c:v>
                </c:pt>
                <c:pt idx="1">
                  <c:v>77.39</c:v>
                </c:pt>
                <c:pt idx="2">
                  <c:v>77.58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2-45B9-9EC6-F63E5B8618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Jitter 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Randomshadows</c:v>
                </c:pt>
                <c:pt idx="1">
                  <c:v>RCRS</c:v>
                </c:pt>
                <c:pt idx="2">
                  <c:v>ACRS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78.430000000000007</c:v>
                </c:pt>
                <c:pt idx="1">
                  <c:v>78.02</c:v>
                </c:pt>
                <c:pt idx="2">
                  <c:v>78.069999999999993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E2-45B9-9EC6-F63E5B8618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081663"/>
        <c:axId val="1267078335"/>
      </c:barChart>
      <c:catAx>
        <c:axId val="1267081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1267078335"/>
        <c:crosses val="autoZero"/>
        <c:auto val="1"/>
        <c:lblAlgn val="ctr"/>
        <c:lblOffset val="100"/>
        <c:noMultiLvlLbl val="0"/>
      </c:catAx>
      <c:valAx>
        <c:axId val="126707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1267081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Bold" panose="020B0600000101010101" pitchFamily="50" charset="-127"/>
          <a:ea typeface="나눔스퀘어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en-US"/>
              <a:t>Jitter O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Cutout 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Randomshadows</c:v>
                </c:pt>
                <c:pt idx="1">
                  <c:v>RCRS</c:v>
                </c:pt>
                <c:pt idx="2">
                  <c:v>ACRS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76.900000000000006</c:v>
                </c:pt>
                <c:pt idx="1">
                  <c:v>77.39</c:v>
                </c:pt>
                <c:pt idx="2">
                  <c:v>77.58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64-4335-977D-C16687F762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Cutout 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Randomshadows</c:v>
                </c:pt>
                <c:pt idx="1">
                  <c:v>RCRS</c:v>
                </c:pt>
                <c:pt idx="2">
                  <c:v>ACRS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77.959999999999994</c:v>
                </c:pt>
                <c:pt idx="1">
                  <c:v>78.56</c:v>
                </c:pt>
                <c:pt idx="2">
                  <c:v>78.569999999999993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64-4335-977D-C16687F76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3183711"/>
        <c:axId val="1310562991"/>
      </c:barChart>
      <c:catAx>
        <c:axId val="1313183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1310562991"/>
        <c:crosses val="autoZero"/>
        <c:auto val="1"/>
        <c:lblAlgn val="ctr"/>
        <c:lblOffset val="100"/>
        <c:noMultiLvlLbl val="0"/>
      </c:catAx>
      <c:valAx>
        <c:axId val="1310562991"/>
        <c:scaling>
          <c:orientation val="minMax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1313183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Bold" panose="020B0600000101010101" pitchFamily="50" charset="-127"/>
          <a:ea typeface="나눔스퀘어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en-US"/>
              <a:t>Jitter X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Cutout 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Randomshadows</c:v>
                </c:pt>
                <c:pt idx="1">
                  <c:v>RCRS</c:v>
                </c:pt>
                <c:pt idx="2">
                  <c:v>ACRS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78.430000000000007</c:v>
                </c:pt>
                <c:pt idx="1">
                  <c:v>78.02</c:v>
                </c:pt>
                <c:pt idx="2">
                  <c:v>78.069999999999993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AF-4B11-98A4-C33010B015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Cutout 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Randomshadows</c:v>
                </c:pt>
                <c:pt idx="1">
                  <c:v>RCRS</c:v>
                </c:pt>
                <c:pt idx="2">
                  <c:v>ACRS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77.959999999999994</c:v>
                </c:pt>
                <c:pt idx="1">
                  <c:v>78.150000000000006</c:v>
                </c:pt>
                <c:pt idx="2">
                  <c:v>78.56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AF-4B11-98A4-C33010B01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3183711"/>
        <c:axId val="1310562991"/>
      </c:barChart>
      <c:catAx>
        <c:axId val="1313183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1310562991"/>
        <c:crosses val="autoZero"/>
        <c:auto val="1"/>
        <c:lblAlgn val="ctr"/>
        <c:lblOffset val="100"/>
        <c:noMultiLvlLbl val="0"/>
      </c:catAx>
      <c:valAx>
        <c:axId val="1310562991"/>
        <c:scaling>
          <c:orientation val="minMax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1313183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Bold" panose="020B0600000101010101" pitchFamily="50" charset="-127"/>
          <a:ea typeface="나눔스퀘어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Cutout 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RRI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79.459999999999994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64-4335-977D-C16687F762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Cutout 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RRI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64-4335-977D-C16687F76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3183711"/>
        <c:axId val="1310562991"/>
      </c:barChart>
      <c:catAx>
        <c:axId val="1313183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1310562991"/>
        <c:crosses val="autoZero"/>
        <c:auto val="1"/>
        <c:lblAlgn val="ctr"/>
        <c:lblOffset val="100"/>
        <c:noMultiLvlLbl val="0"/>
      </c:catAx>
      <c:valAx>
        <c:axId val="1310562991"/>
        <c:scaling>
          <c:orientation val="minMax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1313183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Bold" panose="020B0600000101010101" pitchFamily="50" charset="-127"/>
          <a:ea typeface="나눔스퀘어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Jitter X, Cutout 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Inaugment</c:v>
                </c:pt>
                <c:pt idx="1">
                  <c:v>RRI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78.790000000000006</c:v>
                </c:pt>
                <c:pt idx="1">
                  <c:v>79.459999999999994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A-4193-8A51-1C49476BA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3183711"/>
        <c:axId val="1310562991"/>
      </c:barChart>
      <c:catAx>
        <c:axId val="1313183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1310562991"/>
        <c:crosses val="autoZero"/>
        <c:auto val="1"/>
        <c:lblAlgn val="ctr"/>
        <c:lblOffset val="100"/>
        <c:noMultiLvlLbl val="0"/>
      </c:catAx>
      <c:valAx>
        <c:axId val="1310562991"/>
        <c:scaling>
          <c:orientation val="minMax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1313183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Bold" panose="020B0600000101010101" pitchFamily="50" charset="-127"/>
          <a:ea typeface="나눔스퀘어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best accuracy</c:v>
                </c:pt>
              </c:strCache>
            </c:strRef>
          </c:tx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Randomshadows</c:v>
                </c:pt>
                <c:pt idx="1">
                  <c:v>RCRS</c:v>
                </c:pt>
                <c:pt idx="2">
                  <c:v>ACRS</c:v>
                </c:pt>
              </c:strCache>
              <c:extLst/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78.430000000000007</c:v>
                </c:pt>
                <c:pt idx="1">
                  <c:v>78.56</c:v>
                </c:pt>
                <c:pt idx="2">
                  <c:v>78.569999999999993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34B-423F-807E-4C1C508A3E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33550841"/>
        <c:axId val="417612999"/>
      </c:barChart>
      <c:catAx>
        <c:axId val="533550841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7612999"/>
        <c:crosses val="autoZero"/>
        <c:auto val="1"/>
        <c:lblAlgn val="ctr"/>
        <c:lblOffset val="100"/>
        <c:tickMarkSkip val="1"/>
        <c:noMultiLvlLbl val="0"/>
      </c:catAx>
      <c:valAx>
        <c:axId val="417612999"/>
        <c:scaling>
          <c:orientation val="minMax"/>
          <c:min val="7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3550841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나눔스퀘어 Bold" panose="020B0600000101010101" pitchFamily="50" charset="-127"/>
          <a:ea typeface="나눔스퀘어 Bold" panose="020B0600000101010101" pitchFamily="50" charset="-127"/>
          <a:cs typeface="함초롬돋움"/>
          <a:sym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best accuracy</c:v>
                </c:pt>
              </c:strCache>
            </c:strRef>
          </c:tx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Randomshadows</c:v>
                </c:pt>
                <c:pt idx="1">
                  <c:v>RCRS</c:v>
                </c:pt>
                <c:pt idx="2">
                  <c:v>ACRS</c:v>
                </c:pt>
              </c:strCache>
              <c:extLst/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78.430000000000007</c:v>
                </c:pt>
                <c:pt idx="1">
                  <c:v>78.56</c:v>
                </c:pt>
                <c:pt idx="2">
                  <c:v>78.569999999999993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34B-423F-807E-4C1C508A3E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33550841"/>
        <c:axId val="417612999"/>
      </c:barChart>
      <c:catAx>
        <c:axId val="533550841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7612999"/>
        <c:crosses val="autoZero"/>
        <c:auto val="1"/>
        <c:lblAlgn val="ctr"/>
        <c:lblOffset val="100"/>
        <c:tickMarkSkip val="1"/>
        <c:noMultiLvlLbl val="0"/>
      </c:catAx>
      <c:valAx>
        <c:axId val="417612999"/>
        <c:scaling>
          <c:orientation val="minMax"/>
          <c:min val="7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3550841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나눔스퀘어 Bold" panose="020B0600000101010101" pitchFamily="50" charset="-127"/>
          <a:ea typeface="나눔스퀘어 Bold" panose="020B0600000101010101" pitchFamily="50" charset="-127"/>
          <a:cs typeface="함초롬돋움"/>
          <a:sym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33550841"/>
        <c:axId val="417612999"/>
      </c:barChart>
      <c:catAx>
        <c:axId val="533550841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7612999"/>
        <c:crosses val="autoZero"/>
        <c:auto val="1"/>
        <c:lblAlgn val="ctr"/>
        <c:lblOffset val="100"/>
        <c:tickMarkSkip val="1"/>
        <c:noMultiLvlLbl val="0"/>
      </c:catAx>
      <c:valAx>
        <c:axId val="417612999"/>
        <c:scaling>
          <c:orientation val="minMax"/>
          <c:min val="7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3550841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/>
          <a:ea typeface="함초롬돋움"/>
          <a:cs typeface="함초롬돋움"/>
          <a:sym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2858" y="1015519"/>
            <a:ext cx="3261794" cy="1020127"/>
            <a:chOff x="4715520" y="1844862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4853667" y="2625836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5974443" y="827909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4856843" y="1895025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5202918" y="1844862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693263" y="1844862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7249523" y="2774502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803503" y="2346829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588363" y="2712589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554323" y="2430649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870574" y="2772482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7905314" y="1859025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715520" y="2177602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168502" y="1222386"/>
            <a:ext cx="1854995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실전기계학습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371271" y="2257101"/>
            <a:ext cx="7464969" cy="3283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ACRS</a:t>
            </a:r>
            <a:r>
              <a:rPr lang="ko-KR" altLang="en-US" sz="44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4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RRI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3200" b="1" i="1" kern="0" dirty="0" err="1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AverageColorRandomShadow</a:t>
            </a:r>
            <a:endParaRPr lang="en-US" altLang="ko-KR" sz="3200" b="1" i="1" kern="0" dirty="0">
              <a:solidFill>
                <a:srgbClr val="08CDD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RandomRotateInaugment</a:t>
            </a:r>
            <a:r>
              <a:rPr lang="en-US" altLang="ko-KR" sz="32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34571" y="1576916"/>
            <a:ext cx="10522858" cy="137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/>
              </a:rPr>
              <a:t>″RRI 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/>
              </a:rPr>
              <a:t> </a:t>
            </a:r>
            <a:r>
              <a:rPr lang="en-US" altLang="ko-KR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/>
              </a:rPr>
              <a:t>RandomRotateInaugment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/>
              </a:rPr>
              <a:t>″</a:t>
            </a:r>
          </a:p>
          <a:p>
            <a:pPr algn="ctr">
              <a:defRPr/>
            </a:pP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돋움"/>
            </a:endParaRPr>
          </a:p>
          <a:p>
            <a:pPr algn="ctr">
              <a:defRPr/>
            </a:pP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돋움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3797" y="2347988"/>
            <a:ext cx="100239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▷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Inaugment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방식은 유지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변형된 이미지 조각을 붙일 때 랜덤하게 회전시키는 방법</a:t>
            </a:r>
          </a:p>
          <a:p>
            <a:pPr>
              <a:defRPr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▷ 회전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180,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270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네 가지로 나누어 랜덤화 후 구현</a:t>
            </a:r>
          </a:p>
          <a:p>
            <a:pPr>
              <a:defRPr/>
            </a:pP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7192" y="5932531"/>
            <a:ext cx="7918092" cy="336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△왼쪽부터 원본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Crop, Rotate, Resize, Paste.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2281" y="4091289"/>
            <a:ext cx="8107437" cy="169923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48018E-F24F-41D3-B480-AA8B64668792}"/>
              </a:ext>
            </a:extLst>
          </p:cNvPr>
          <p:cNvSpPr/>
          <p:nvPr/>
        </p:nvSpPr>
        <p:spPr>
          <a:xfrm>
            <a:off x="940704" y="316405"/>
            <a:ext cx="2284600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제시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98FE88-7D67-4884-B543-AC6694CFFAF5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46862" y="1401719"/>
            <a:ext cx="9859663" cy="358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34970" y="1337361"/>
            <a:ext cx="107478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RRI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방법</a:t>
            </a:r>
          </a:p>
          <a:p>
            <a:pPr>
              <a:defRPr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inaugment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방법 변화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3022" y="2889511"/>
            <a:ext cx="99652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원래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inaugment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Crop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Autoaugment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 Resize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Paste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  <a:p>
            <a:pPr>
              <a:defRPr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en-US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↳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트레이닝 시간이 길고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지속적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break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발생하여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Autoaugment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 삭제</a:t>
            </a:r>
          </a:p>
          <a:p>
            <a:pPr>
              <a:defRPr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RRI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Crop →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Rotate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 Resize → Paste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2607" y="4132036"/>
            <a:ext cx="274683" cy="361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90939" y="4525127"/>
            <a:ext cx="10432145" cy="1452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II.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추가 구현 사항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돌리기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defRPr/>
            </a:pPr>
            <a:r>
              <a:rPr lang="ko-KR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☆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RandomRotate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Paste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때 랜덤하게 회전하여 돌림</a:t>
            </a:r>
          </a:p>
          <a:p>
            <a:pPr>
              <a:defRPr/>
            </a:pPr>
            <a:endParaRPr lang="ko-KR" altLang="en-US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0,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90,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180,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270</a:t>
            </a:r>
            <a:r>
              <a:rPr lang="en-US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°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 → 사진 회전 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Paste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1761" y="931052"/>
            <a:ext cx="7201095" cy="197208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B53955-FD8F-4C9E-929A-1A11E8F0E088}"/>
              </a:ext>
            </a:extLst>
          </p:cNvPr>
          <p:cNvSpPr/>
          <p:nvPr/>
        </p:nvSpPr>
        <p:spPr>
          <a:xfrm>
            <a:off x="940704" y="316405"/>
            <a:ext cx="2284600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제시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18FBB1E-99C5-4461-B007-C069F9BB7B6E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1770036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구현과 실험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5107" y="1304774"/>
            <a:ext cx="11082262" cy="360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31" name="TextBox 30"/>
          <p:cNvSpPr txBox="1"/>
          <p:nvPr/>
        </p:nvSpPr>
        <p:spPr>
          <a:xfrm>
            <a:off x="811892" y="1425726"/>
            <a:ext cx="10749644" cy="363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54869" y="1319893"/>
            <a:ext cx="11097382" cy="364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36297" y="1425726"/>
            <a:ext cx="1065893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구현</a:t>
            </a:r>
          </a:p>
          <a:p>
            <a:pPr>
              <a:defRPr/>
            </a:pP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Randomshadows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Inaugment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RCRS / ACRS / RRI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구현</a:t>
            </a: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en-US" altLang="ko-KR" sz="17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Randomshadows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기존 논문대로 구현</a:t>
            </a:r>
          </a:p>
          <a:p>
            <a:pPr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en-US" altLang="ko-KR" sz="17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Inaugment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실행 시간 문제로 </a:t>
            </a:r>
            <a:r>
              <a:rPr lang="en-US" altLang="ko-KR" sz="17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Autoaugment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제외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II.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</a:t>
            </a:r>
          </a:p>
          <a:p>
            <a:pPr>
              <a:defRPr/>
            </a:pP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각 기법을 구현했을 때 각각의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Top_1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기록</a:t>
            </a: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Cutout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등 고안한 아이디어 외 추가적인 변형을 진행하며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기록</a:t>
            </a: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Randomshadow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Inaugment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RCRS, ACRS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</a:p>
          <a:p>
            <a:pPr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Randomshadow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함수인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RandomcolorJitter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Randomgamma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추가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삭제하며 비교</a:t>
            </a:r>
          </a:p>
          <a:p>
            <a:pPr>
              <a:defRPr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☆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RandomcolorJitter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전체의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밝기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색조 임의 변경</a:t>
            </a: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☆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Randomgamma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전체의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명도 임의 변경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5546CF-D315-41D9-AC8E-7CBE471E95CD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137124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구현과 실험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1893" y="1395487"/>
            <a:ext cx="990297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I. </a:t>
            </a:r>
            <a:r>
              <a:rPr lang="en-US" altLang="ko-KR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RandomShadows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defRPr/>
            </a:pP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17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RandomColorJitter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en-US" altLang="ko-KR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RandomGamma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포함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>
              <a:defRPr/>
            </a:pPr>
            <a:endParaRPr lang="en-US" altLang="ko-KR" sz="1900" b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□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Randomshadows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76.9</a:t>
            </a:r>
          </a:p>
          <a:p>
            <a:pPr>
              <a:defRPr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□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Randomshadows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crop  :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78.47</a:t>
            </a:r>
          </a:p>
          <a:p>
            <a:pPr>
              <a:defRPr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Randomshadows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crop + cutout :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77.96</a:t>
            </a:r>
          </a:p>
          <a:p>
            <a:pPr>
              <a:defRPr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RandomColorJitter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en-US" altLang="ko-KR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RandomGamma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불포함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>
              <a:defRPr/>
            </a:pPr>
            <a:endParaRPr lang="en-US" altLang="ko-KR" b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□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Randomshadows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78.43</a:t>
            </a:r>
          </a:p>
          <a:p>
            <a:pPr>
              <a:defRPr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30344" y="1418166"/>
            <a:ext cx="50346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II. </a:t>
            </a:r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Inaugment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RandomColorJitter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en-US" altLang="ko-KR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RandomGamma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포함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en-US" altLang="ko-KR" b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Inaugment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78.84</a:t>
            </a:r>
          </a:p>
          <a:p>
            <a:pPr>
              <a:defRPr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RandomColorJitter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en-US" altLang="ko-KR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RandomGamma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불포함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>
              <a:defRPr/>
            </a:pP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Inaugment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78.79</a:t>
            </a:r>
          </a:p>
          <a:p>
            <a:pPr>
              <a:defRPr/>
            </a:pPr>
            <a:endParaRPr lang="en-US" altLang="ko-KR" sz="1600" b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68D974-02DA-4166-8134-ADEB76B28120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137124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구현과 실험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1893" y="1395487"/>
            <a:ext cx="990297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III. RCRS </a:t>
            </a:r>
          </a:p>
          <a:p>
            <a:pPr>
              <a:defRPr/>
            </a:pP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RandomColorJitter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en-US" altLang="ko-KR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RandomGamma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포함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>
              <a:defRPr/>
            </a:pPr>
            <a:endParaRPr lang="en-US" altLang="ko-KR" sz="2000" b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□</a:t>
            </a:r>
            <a:r>
              <a:rPr lang="en-US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RCRS : 77.39</a:t>
            </a:r>
          </a:p>
          <a:p>
            <a:pPr>
              <a:defRPr/>
            </a:pPr>
            <a:endPara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□</a:t>
            </a:r>
            <a:r>
              <a:rPr lang="en-US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RCRS + cutout : </a:t>
            </a:r>
            <a:r>
              <a:rPr lang="en-US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</a:t>
            </a:r>
            <a:r>
              <a:rPr lang="en-US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</a:p>
          <a:p>
            <a:pPr>
              <a:defRPr/>
            </a:pPr>
            <a:endPara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8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18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RandomColorJitter</a:t>
            </a:r>
            <a:r>
              <a:rPr lang="en-US" altLang="ko-KR" sz="18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en-US" altLang="ko-KR" sz="18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RandomGamma</a:t>
            </a:r>
            <a:r>
              <a:rPr lang="en-US" altLang="ko-KR" sz="18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불포함</a:t>
            </a:r>
            <a:r>
              <a:rPr lang="en-US" altLang="ko-KR" sz="18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>
              <a:defRPr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defRPr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□</a:t>
            </a:r>
            <a:r>
              <a:rPr lang="en-US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RCRS : 78.02</a:t>
            </a:r>
          </a:p>
          <a:p>
            <a:pPr>
              <a:defRPr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en-US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□</a:t>
            </a:r>
            <a:r>
              <a:rPr lang="en-US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RCRS + cutout : 78.14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0344" y="1418166"/>
            <a:ext cx="5296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IV. ACRS</a:t>
            </a: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</a:p>
          <a:p>
            <a:pPr>
              <a:defRPr/>
            </a:pP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RandomColorJitter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en-US" altLang="ko-KR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RandomGamma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포함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>
              <a:defRPr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ACRS : 77.58</a:t>
            </a:r>
          </a:p>
          <a:p>
            <a:pPr>
              <a:defRPr/>
            </a:pPr>
            <a:endPara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ACRS +cutout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78.57</a:t>
            </a:r>
          </a:p>
          <a:p>
            <a:pPr>
              <a:defRPr/>
            </a:pP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en-US" altLang="ko-KR" sz="18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18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RandomColorJitter</a:t>
            </a:r>
            <a:r>
              <a:rPr lang="en-US" altLang="ko-KR" sz="18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en-US" altLang="ko-KR" sz="18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RandomGamma</a:t>
            </a:r>
            <a:r>
              <a:rPr lang="en-US" altLang="ko-KR" sz="18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불포함</a:t>
            </a:r>
            <a:r>
              <a:rPr lang="en-US" altLang="ko-KR" sz="18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>
              <a:defRPr/>
            </a:pPr>
            <a:r>
              <a:rPr lang="en-US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□</a:t>
            </a:r>
            <a:r>
              <a:rPr lang="en-US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ACRS: 78.07</a:t>
            </a:r>
          </a:p>
          <a:p>
            <a:pPr>
              <a:defRPr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en-US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□</a:t>
            </a:r>
            <a:r>
              <a:rPr lang="en-US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ACRS + cutout : 78.56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68D974-02DA-4166-8134-ADEB76B28120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8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137124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구현과 실험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1893" y="1395487"/>
            <a:ext cx="580406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V. RRI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 </a:t>
            </a: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RandomColorJitter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en-US" altLang="ko-KR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RandomGamma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불포함</a:t>
            </a:r>
            <a:r>
              <a:rPr lang="en-US" altLang="ko-KR" sz="1600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0" normalizeH="0" baseline="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□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 RRI: 79.46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en-US" b="0" i="0" u="none" strike="noStrike" kern="1200" cap="none" spc="0" normalizeH="0" baseline="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□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 RRI + cutout : 78.17</a:t>
            </a: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68D974-02DA-4166-8134-ADEB76B28120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1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9945" y="688437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63963" y="2568086"/>
            <a:ext cx="107118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0" dirty="0">
                <a:effectLst/>
                <a:latin typeface="Courier New" panose="02070309020205020404" pitchFamily="49" charset="0"/>
              </a:rPr>
              <a:t>p=0.5 </a:t>
            </a:r>
          </a:p>
          <a:p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high_ratio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=(1,2) 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low_ratio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=(0.01, 0.5) </a:t>
            </a:r>
          </a:p>
          <a:p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left_low_ratio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=(0.4,0.6) 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left_high_ratio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=(0,0.2) </a:t>
            </a:r>
          </a:p>
          <a:p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right_low_ratio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=(0.4,0.6) 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right_high_ratio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 = (0,0.2)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2000" b="1" dirty="0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08364-AF10-496D-835F-EF2ADD219CAA}"/>
              </a:ext>
            </a:extLst>
          </p:cNvPr>
          <p:cNvSpPr txBox="1"/>
          <p:nvPr/>
        </p:nvSpPr>
        <p:spPr>
          <a:xfrm>
            <a:off x="812802" y="1604682"/>
            <a:ext cx="7085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RandomShadows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RCRS, ACRS </a:t>
            </a:r>
            <a:r>
              <a:rPr lang="ko-KR" altLang="en-US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하이퍼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파라미터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D7CB2-5EA7-4768-8C34-E630A9E0C24A}"/>
              </a:ext>
            </a:extLst>
          </p:cNvPr>
          <p:cNvSpPr txBox="1"/>
          <p:nvPr/>
        </p:nvSpPr>
        <p:spPr>
          <a:xfrm>
            <a:off x="940705" y="4509778"/>
            <a:ext cx="377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▷ 기존 논문과 동일하게 구현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202852-9FAC-4451-B2B3-F04EDA66F0F9}"/>
              </a:ext>
            </a:extLst>
          </p:cNvPr>
          <p:cNvSpPr/>
          <p:nvPr/>
        </p:nvSpPr>
        <p:spPr>
          <a:xfrm>
            <a:off x="940705" y="316405"/>
            <a:ext cx="2137124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구현과 실험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ED47F6-DE4F-4060-996A-27ED46FAE3E7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29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9945" y="688437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63963" y="2568086"/>
            <a:ext cx="107118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0" dirty="0">
                <a:effectLst/>
                <a:latin typeface="Courier New" panose="02070309020205020404" pitchFamily="49" charset="0"/>
              </a:rPr>
              <a:t>Num = 1 		: </a:t>
            </a:r>
            <a:r>
              <a:rPr lang="ko-KR" altLang="en-US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자르는 사진의 개수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b="0" dirty="0">
                <a:effectLst/>
                <a:latin typeface="Courier New" panose="02070309020205020404" pitchFamily="49" charset="0"/>
              </a:rPr>
              <a:t>Length = 16 	:</a:t>
            </a:r>
            <a:r>
              <a:rPr lang="en-US" altLang="ko-KR" sz="2000" dirty="0">
                <a:latin typeface="Courier New" panose="02070309020205020404" pitchFamily="49" charset="0"/>
              </a:rPr>
              <a:t> </a:t>
            </a:r>
            <a:r>
              <a:rPr lang="ko-KR" altLang="en-US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자르는 사진 가로</a:t>
            </a:r>
            <a:r>
              <a:rPr lang="en-US" altLang="ko-KR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 길이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re_length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 = 20 	:</a:t>
            </a:r>
            <a:r>
              <a:rPr lang="en-US" altLang="ko-KR" sz="2000" dirty="0">
                <a:latin typeface="Courier New" panose="02070309020205020404" pitchFamily="49" charset="0"/>
              </a:rPr>
              <a:t> </a:t>
            </a:r>
            <a:r>
              <a:rPr lang="en-US" altLang="ko-KR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resize</a:t>
            </a:r>
            <a:r>
              <a:rPr lang="ko-KR" altLang="en-US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사진 가로</a:t>
            </a:r>
            <a:r>
              <a:rPr lang="en-US" altLang="ko-KR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 길이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08364-AF10-496D-835F-EF2ADD219CAA}"/>
              </a:ext>
            </a:extLst>
          </p:cNvPr>
          <p:cNvSpPr txBox="1"/>
          <p:nvPr/>
        </p:nvSpPr>
        <p:spPr>
          <a:xfrm>
            <a:off x="812802" y="1604682"/>
            <a:ext cx="7085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RRI </a:t>
            </a:r>
            <a:r>
              <a:rPr lang="ko-KR" altLang="en-US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하이퍼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파라미터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D7CB2-5EA7-4768-8C34-E630A9E0C24A}"/>
              </a:ext>
            </a:extLst>
          </p:cNvPr>
          <p:cNvSpPr txBox="1"/>
          <p:nvPr/>
        </p:nvSpPr>
        <p:spPr>
          <a:xfrm>
            <a:off x="940704" y="4509778"/>
            <a:ext cx="558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▷ 기존 논문에서 변경하여 구현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74529A-8F64-44D3-BA1F-CDB82BCF39E0}"/>
              </a:ext>
            </a:extLst>
          </p:cNvPr>
          <p:cNvSpPr/>
          <p:nvPr/>
        </p:nvSpPr>
        <p:spPr>
          <a:xfrm>
            <a:off x="940705" y="316405"/>
            <a:ext cx="2137124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구현과 실험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F0EB81-C9B3-4E83-A6B2-66A5536A7B13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55869" y="1448223"/>
            <a:ext cx="235646" cy="35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82888"/>
              </p:ext>
            </p:extLst>
          </p:nvPr>
        </p:nvGraphicFramePr>
        <p:xfrm>
          <a:off x="826104" y="2501900"/>
          <a:ext cx="10553094" cy="2392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95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7402">
                  <a:extLst>
                    <a:ext uri="{9D8B030D-6E8A-4147-A177-3AD203B41FA5}">
                      <a16:colId xmlns:a16="http://schemas.microsoft.com/office/drawing/2014/main" val="182443185"/>
                    </a:ext>
                  </a:extLst>
                </a:gridCol>
                <a:gridCol w="1777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Randomshadow</a:t>
                      </a:r>
                      <a:endParaRPr lang="en-US" altLang="ko-KR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RCRS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ACRS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Inaugment</a:t>
                      </a:r>
                      <a:endParaRPr lang="en-US" altLang="ko-KR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Jitter 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77.39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77.58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78.84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Jitter O 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Cutout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77.96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78.56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78.57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Jitter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78.43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78.02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78.07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78.79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79.46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Jitter X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Cutout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77.96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78.14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78.56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78.17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826104" y="1919193"/>
            <a:ext cx="5185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▽구현 결과 정리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A467D3-6061-4BB6-A713-4E8C02A7B43D}"/>
              </a:ext>
            </a:extLst>
          </p:cNvPr>
          <p:cNvSpPr/>
          <p:nvPr/>
        </p:nvSpPr>
        <p:spPr>
          <a:xfrm>
            <a:off x="940705" y="316405"/>
            <a:ext cx="2137124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구현과 실험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4F1881-EC62-4650-9B49-1A1A532D7E80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55869" y="1448223"/>
            <a:ext cx="235646" cy="35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32" name="차트 31"/>
          <p:cNvGraphicFramePr/>
          <p:nvPr>
            <p:extLst>
              <p:ext uri="{D42A27DB-BD31-4B8C-83A1-F6EECF244321}">
                <p14:modId xmlns:p14="http://schemas.microsoft.com/office/powerpoint/2010/main" val="1741711833"/>
              </p:ext>
            </p:extLst>
          </p:nvPr>
        </p:nvGraphicFramePr>
        <p:xfrm>
          <a:off x="2438399" y="1371599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E7DE54-ABB5-4DCD-BBCA-B6A737EDFDEC}"/>
              </a:ext>
            </a:extLst>
          </p:cNvPr>
          <p:cNvSpPr/>
          <p:nvPr/>
        </p:nvSpPr>
        <p:spPr>
          <a:xfrm>
            <a:off x="940705" y="316405"/>
            <a:ext cx="2137124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구현과 실험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B7C17A-9916-49CE-AF0E-A1B9E00E3304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1927131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최신 기법 조사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0464" y="1244297"/>
            <a:ext cx="10885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RandomShadow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(2021)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123" y="1799548"/>
            <a:ext cx="5965679" cy="43042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69867" y="1939774"/>
            <a:ext cx="5216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▷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영역을 그림자로 가리는 방법</a:t>
            </a:r>
          </a:p>
          <a:p>
            <a:pPr>
              <a:defRPr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▷ 그림자 구역 밝기 등 추가 조절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1560042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결과 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9988" y="1416443"/>
            <a:ext cx="107118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[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결과 분석</a:t>
            </a:r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]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  <a:p>
            <a:pPr marL="514350" indent="-5143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romanUcPeriod"/>
              <a:defRPr/>
            </a:pPr>
            <a:r>
              <a:rPr lang="en-US" altLang="ko-KR" sz="20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RandomColorJitter</a:t>
            </a:r>
            <a:r>
              <a:rPr lang="en-US" altLang="ko-KR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Randomgamma</a:t>
            </a:r>
            <a:r>
              <a:rPr lang="en-US" altLang="ko-KR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유무가 </a:t>
            </a:r>
            <a:r>
              <a:rPr lang="en-US" altLang="ko-KR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Accuracy</a:t>
            </a:r>
            <a:r>
              <a:rPr lang="ko-KR" alt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에 미치는 영향</a:t>
            </a:r>
            <a:endParaRPr lang="en-US" altLang="ko-KR" sz="2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  <a:p>
            <a:pPr marL="514350" indent="-5143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romanUcPeriod"/>
              <a:defRPr/>
            </a:pPr>
            <a:endParaRPr lang="en-US" altLang="ko-KR" sz="2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  <a:p>
            <a:pPr marL="514350" indent="-5143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romanUcPeriod"/>
              <a:defRPr/>
            </a:pPr>
            <a:r>
              <a:rPr lang="en-US" altLang="ko-KR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Cutout </a:t>
            </a:r>
            <a:r>
              <a:rPr lang="ko-KR" alt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추가가 </a:t>
            </a:r>
            <a:r>
              <a:rPr lang="en-US" altLang="ko-KR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Accuracy</a:t>
            </a:r>
            <a:r>
              <a:rPr lang="ko-KR" alt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에 미치는 영향</a:t>
            </a:r>
            <a:endParaRPr lang="en-US" altLang="ko-KR" sz="2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  <a:p>
            <a:pPr marL="514350" indent="-5143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romanUcPeriod"/>
              <a:defRPr/>
            </a:pPr>
            <a:endParaRPr lang="en-US" altLang="ko-KR" sz="2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  <a:p>
            <a:pPr marL="514350" indent="-5143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romanUcPeriod"/>
              <a:defRPr/>
            </a:pPr>
            <a:r>
              <a:rPr kumimoji="0" lang="en-US" altLang="ko-KR" sz="2000" i="0" u="none" strike="noStrike" kern="1200" cap="none" spc="0" normalizeH="0" baseline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RCRS vs. ACRS</a:t>
            </a:r>
          </a:p>
          <a:p>
            <a:pPr marL="514350" indent="-5143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romanUcPeriod"/>
              <a:defRPr/>
            </a:pPr>
            <a:endParaRPr lang="en-US" altLang="ko-KR" sz="2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  <a:p>
            <a:pPr marL="514350" indent="-5143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romanUcPeriod"/>
              <a:defRPr/>
            </a:pPr>
            <a:r>
              <a:rPr lang="en-US" altLang="ko-KR" sz="20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Inaugment</a:t>
            </a:r>
            <a:r>
              <a:rPr lang="en-US" altLang="ko-KR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 vs RRI</a:t>
            </a:r>
            <a:endParaRPr kumimoji="0" lang="en-US" altLang="ko-KR" sz="2000" i="0" u="none" strike="noStrike" kern="1200" cap="none" spc="0" normalizeH="0" baseline="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24B142-94F9-47B9-970D-5584B77FE7F4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69988" y="1416443"/>
            <a:ext cx="10711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[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결과 분석</a:t>
            </a:r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]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"/>
            </a:endParaRPr>
          </a:p>
          <a:p>
            <a:pPr marL="514350" indent="-5143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romanUcPeriod"/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RandomColorJitter</a:t>
            </a:r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, </a:t>
            </a:r>
            <a:r>
              <a:rPr lang="en-US" altLang="ko-KR" sz="2000" b="1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Randomgamma</a:t>
            </a:r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유무가 </a:t>
            </a:r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Accuracy</a:t>
            </a:r>
            <a:r>
              <a:rPr lang="ko-KR" altLang="en-US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에 미치는 영향</a:t>
            </a:r>
            <a:endParaRPr lang="en-US" altLang="ko-KR" sz="2000" b="1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RandomColorJitter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 / </a:t>
            </a:r>
            <a:r>
              <a:rPr lang="en-US" altLang="ko-KR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RandomGamma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 → 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이미지 </a:t>
            </a:r>
            <a:r>
              <a:rPr lang="ko-KR" altLang="en-US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전체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대비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색조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채도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밝기</a:t>
            </a:r>
            <a:r>
              <a:rPr lang="ko-KR" altLang="en-US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만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 변화</a:t>
            </a:r>
            <a:endParaRPr lang="en-US" altLang="ko-KR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⇒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이미지의 </a:t>
            </a:r>
            <a:r>
              <a:rPr lang="ko-KR" altLang="en-US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색깔만 바꾸는 방식은 정확도를 오히려 떨어트림</a:t>
            </a:r>
            <a:endParaRPr lang="en-US" altLang="ko-KR" b="1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999991792"/>
              </p:ext>
            </p:extLst>
          </p:nvPr>
        </p:nvGraphicFramePr>
        <p:xfrm>
          <a:off x="3412245" y="3772944"/>
          <a:ext cx="5363882" cy="264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EF62DA-2E6D-4060-8E42-A3199BACD88A}"/>
              </a:ext>
            </a:extLst>
          </p:cNvPr>
          <p:cNvSpPr/>
          <p:nvPr/>
        </p:nvSpPr>
        <p:spPr>
          <a:xfrm>
            <a:off x="940705" y="316405"/>
            <a:ext cx="1560042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결과 분석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07310D-4603-4153-AD90-9C2831E25893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74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69988" y="1416443"/>
            <a:ext cx="107118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[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결과 분석</a:t>
            </a:r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]</a:t>
            </a: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II. Cutout </a:t>
            </a:r>
            <a:r>
              <a:rPr lang="ko-KR" altLang="en-US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추가가 </a:t>
            </a:r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Random Shadow</a:t>
            </a:r>
            <a:r>
              <a:rPr lang="ko-KR" altLang="en-US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의 </a:t>
            </a:r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Accuracy</a:t>
            </a:r>
            <a:r>
              <a:rPr lang="ko-KR" altLang="en-US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에 미치는 영향</a:t>
            </a:r>
            <a:endParaRPr lang="en-US" altLang="ko-KR" sz="2000" b="1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1398065388"/>
              </p:ext>
            </p:extLst>
          </p:nvPr>
        </p:nvGraphicFramePr>
        <p:xfrm>
          <a:off x="659158" y="4015780"/>
          <a:ext cx="5435028" cy="2724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1715708622"/>
              </p:ext>
            </p:extLst>
          </p:nvPr>
        </p:nvGraphicFramePr>
        <p:xfrm>
          <a:off x="6286043" y="3929637"/>
          <a:ext cx="5455459" cy="2722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4566" y="2579914"/>
            <a:ext cx="5667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Cutout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추가했을 때 대체적으로 정확도가 더 높음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완벽한 이미지 뿐 아니라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일부가 제한된 상황 학습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많은 이미지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Context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고려하여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성능 향상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/>
          </a:p>
        </p:txBody>
      </p:sp>
      <p:pic>
        <p:nvPicPr>
          <p:cNvPr id="1026" name="Picture 2" descr="14th solution - 9%">
            <a:extLst>
              <a:ext uri="{FF2B5EF4-FFF2-40B4-BE49-F238E27FC236}">
                <a16:creationId xmlns:a16="http://schemas.microsoft.com/office/drawing/2014/main" id="{D2D3E439-16C2-46CA-BCC4-7ED3C6E8B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05" y="972003"/>
            <a:ext cx="3768163" cy="121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12E748-370A-481B-A191-0C0BF5EA951A}"/>
              </a:ext>
            </a:extLst>
          </p:cNvPr>
          <p:cNvSpPr/>
          <p:nvPr/>
        </p:nvSpPr>
        <p:spPr>
          <a:xfrm>
            <a:off x="940705" y="316405"/>
            <a:ext cx="1560042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결과 분석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CD9FCB-BFB5-4696-83E5-E7453B3EA71E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69988" y="1416443"/>
            <a:ext cx="107118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[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결과 분석</a:t>
            </a:r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]</a:t>
            </a: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II. Cutout </a:t>
            </a:r>
            <a:r>
              <a:rPr lang="ko-KR" altLang="en-US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추가가 </a:t>
            </a:r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RRI</a:t>
            </a:r>
            <a:r>
              <a:rPr lang="ko-KR" altLang="en-US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의 </a:t>
            </a:r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Accuracy</a:t>
            </a:r>
            <a:r>
              <a:rPr lang="ko-KR" altLang="en-US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에 미치는 영향</a:t>
            </a:r>
            <a:endParaRPr lang="en-US" altLang="ko-KR" sz="2000" b="1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1218573437"/>
              </p:ext>
            </p:extLst>
          </p:nvPr>
        </p:nvGraphicFramePr>
        <p:xfrm>
          <a:off x="7654770" y="1087316"/>
          <a:ext cx="4016425" cy="2878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4566" y="2579914"/>
            <a:ext cx="5667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Cutout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추가했을 때 정확도가 더 낮음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사진에서 너무 많은 부분이 가려짐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성능 하락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12E748-370A-481B-A191-0C0BF5EA951A}"/>
              </a:ext>
            </a:extLst>
          </p:cNvPr>
          <p:cNvSpPr/>
          <p:nvPr/>
        </p:nvSpPr>
        <p:spPr>
          <a:xfrm>
            <a:off x="940705" y="316405"/>
            <a:ext cx="1560042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결과 분석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CD9FCB-BFB5-4696-83E5-E7453B3EA71E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38E90C-BC7A-4B85-9D37-E0A58221A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147" b="984"/>
          <a:stretch/>
        </p:blipFill>
        <p:spPr>
          <a:xfrm>
            <a:off x="3756305" y="4614588"/>
            <a:ext cx="1455926" cy="154672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8712DCC-BCBA-4DFC-9A50-98399F3B911C}"/>
              </a:ext>
            </a:extLst>
          </p:cNvPr>
          <p:cNvGrpSpPr/>
          <p:nvPr/>
        </p:nvGrpSpPr>
        <p:grpSpPr>
          <a:xfrm>
            <a:off x="6680261" y="4650517"/>
            <a:ext cx="1455926" cy="1562100"/>
            <a:chOff x="6456143" y="4660507"/>
            <a:chExt cx="1455926" cy="156210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5A51855-4BF4-44B8-9A67-5765C710E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788" r="-642"/>
            <a:stretch/>
          </p:blipFill>
          <p:spPr>
            <a:xfrm>
              <a:off x="6456143" y="4660507"/>
              <a:ext cx="1455926" cy="15621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3926D80-478D-4C4E-BB67-CA5CBFE32588}"/>
                </a:ext>
              </a:extLst>
            </p:cNvPr>
            <p:cNvSpPr/>
            <p:nvPr/>
          </p:nvSpPr>
          <p:spPr>
            <a:xfrm>
              <a:off x="6747836" y="4910423"/>
              <a:ext cx="700845" cy="683553"/>
            </a:xfrm>
            <a:prstGeom prst="rect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AE8BFB2-77DC-4DC4-BEC0-722693D97223}"/>
              </a:ext>
            </a:extLst>
          </p:cNvPr>
          <p:cNvSpPr/>
          <p:nvPr/>
        </p:nvSpPr>
        <p:spPr>
          <a:xfrm>
            <a:off x="5466916" y="5073087"/>
            <a:ext cx="996826" cy="441134"/>
          </a:xfrm>
          <a:prstGeom prst="rightArrow">
            <a:avLst/>
          </a:prstGeom>
          <a:solidFill>
            <a:srgbClr val="6B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0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69988" y="1416443"/>
            <a:ext cx="107118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[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결과 분석</a:t>
            </a:r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]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III.RCRS vs. ACRS</a:t>
            </a: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8084"/>
              </p:ext>
            </p:extLst>
          </p:nvPr>
        </p:nvGraphicFramePr>
        <p:xfrm>
          <a:off x="3153834" y="1521902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379621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611781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88559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21540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7396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Jitter</a:t>
                      </a:r>
                      <a:r>
                        <a:rPr lang="en-US" altLang="ko-KR" baseline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Jitter O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</a:t>
                      </a:r>
                      <a:r>
                        <a:rPr lang="en-US" altLang="ko-KR" baseline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Cutout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Jitter X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Jitter X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 Cutout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17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RCRS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77.39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78.56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78.02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78.14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ACRS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77.58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78.57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78.07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78.56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123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9183" y="3449290"/>
            <a:ext cx="10053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RCRS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ACRS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차이는 크지 않았음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∵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RCRS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ACRS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 다 그림자에 색을 입히는 방법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무슨 색을 입히느냐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알고리즘을 통해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어떤 색을 입히느냐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정확도와 상관관계가 미약함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FDF2ED-83A8-47CB-9873-3BFACC17E649}"/>
              </a:ext>
            </a:extLst>
          </p:cNvPr>
          <p:cNvSpPr/>
          <p:nvPr/>
        </p:nvSpPr>
        <p:spPr>
          <a:xfrm>
            <a:off x="940705" y="316405"/>
            <a:ext cx="1560042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결과 분석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02C3B4-23C6-4F5D-AD48-5A2F4CF37EF8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4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69988" y="1416443"/>
            <a:ext cx="107118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[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결과 분석</a:t>
            </a:r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]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IV. </a:t>
            </a:r>
            <a:r>
              <a:rPr kumimoji="0" lang="en-US" altLang="ko-KR" sz="2000" b="1" i="0" u="none" strike="noStrike" kern="1200" cap="none" spc="0" normalizeH="0" baseline="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Inaugment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 vs RRI</a:t>
            </a: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963" y="2830286"/>
            <a:ext cx="10107023" cy="3341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6143E1-793A-45C2-8376-23E66C766465}"/>
              </a:ext>
            </a:extLst>
          </p:cNvPr>
          <p:cNvSpPr/>
          <p:nvPr/>
        </p:nvSpPr>
        <p:spPr>
          <a:xfrm>
            <a:off x="940705" y="316405"/>
            <a:ext cx="1560042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결과 분석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0C13FC-5AAB-4409-A80E-08A6E58415AF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EE9287-4C04-4626-99E9-1395D2F9B11D}"/>
              </a:ext>
            </a:extLst>
          </p:cNvPr>
          <p:cNvSpPr txBox="1"/>
          <p:nvPr/>
        </p:nvSpPr>
        <p:spPr>
          <a:xfrm>
            <a:off x="719183" y="3449290"/>
            <a:ext cx="10053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RRI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Inaugment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더 높음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∵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paste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때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Inaugment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가능한 반면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RRI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0,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90,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180,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270</a:t>
            </a:r>
            <a:r>
              <a:rPr lang="en-US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°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RRI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더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 데이터를 얻을 수 있음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id="{23D6BFDC-8535-49A0-A9F1-85B482367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896402"/>
              </p:ext>
            </p:extLst>
          </p:nvPr>
        </p:nvGraphicFramePr>
        <p:xfrm>
          <a:off x="7707652" y="972003"/>
          <a:ext cx="4016425" cy="2878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86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63963" y="1657207"/>
            <a:ext cx="2461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RandomShadow</a:t>
            </a: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"/>
            </a:endParaRP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A2A0012D-39FA-4C10-B938-D3BD47C83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326675"/>
              </p:ext>
            </p:extLst>
          </p:nvPr>
        </p:nvGraphicFramePr>
        <p:xfrm>
          <a:off x="7077520" y="834514"/>
          <a:ext cx="4540077" cy="3059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013C03-BEB6-4A5C-B101-9818A9431042}"/>
              </a:ext>
            </a:extLst>
          </p:cNvPr>
          <p:cNvSpPr txBox="1"/>
          <p:nvPr/>
        </p:nvSpPr>
        <p:spPr>
          <a:xfrm>
            <a:off x="753781" y="2735002"/>
            <a:ext cx="621254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RandomShadow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그림자 영역이 검은색에 가까워지면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데이터가 삭제되는 문제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발생 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E50EEAD-9EEA-4F85-BFC3-994E83AC170E}"/>
              </a:ext>
            </a:extLst>
          </p:cNvPr>
          <p:cNvSpPr/>
          <p:nvPr/>
        </p:nvSpPr>
        <p:spPr>
          <a:xfrm>
            <a:off x="3209250" y="1770908"/>
            <a:ext cx="393345" cy="2134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DEEBDE2-36E7-4B6F-96C1-4B2FE182D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68447" y="4189105"/>
            <a:ext cx="4739589" cy="189270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619914-9E43-4F16-A66F-88CB24CDD73E}"/>
              </a:ext>
            </a:extLst>
          </p:cNvPr>
          <p:cNvSpPr/>
          <p:nvPr/>
        </p:nvSpPr>
        <p:spPr>
          <a:xfrm>
            <a:off x="940705" y="316405"/>
            <a:ext cx="1770036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 방법의 의의</a:t>
            </a:r>
            <a:endParaRPr lang="ko-KR" altLang="en-US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B5DB66-4CEF-46FF-82D2-C926107D7A56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A48BC-0312-44BB-833C-2DBBD3D9FF68}"/>
              </a:ext>
            </a:extLst>
          </p:cNvPr>
          <p:cNvSpPr txBox="1"/>
          <p:nvPr/>
        </p:nvSpPr>
        <p:spPr>
          <a:xfrm>
            <a:off x="3712214" y="1676907"/>
            <a:ext cx="233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RCRS, ACRS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06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A2A0012D-39FA-4C10-B938-D3BD47C83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03183"/>
              </p:ext>
            </p:extLst>
          </p:nvPr>
        </p:nvGraphicFramePr>
        <p:xfrm>
          <a:off x="7077520" y="834514"/>
          <a:ext cx="4540077" cy="3059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3B578FF-BE60-4536-9D66-85954EED41F7}"/>
              </a:ext>
            </a:extLst>
          </p:cNvPr>
          <p:cNvSpPr txBox="1"/>
          <p:nvPr/>
        </p:nvSpPr>
        <p:spPr>
          <a:xfrm>
            <a:off x="1090016" y="4120481"/>
            <a:ext cx="626183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이미지의 넓은 영역에는 밝기 조절보다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색 조절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향상에 도움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4592D50-4B2E-4517-857A-4379F461A4B2}"/>
              </a:ext>
            </a:extLst>
          </p:cNvPr>
          <p:cNvGrpSpPr/>
          <p:nvPr/>
        </p:nvGrpSpPr>
        <p:grpSpPr>
          <a:xfrm>
            <a:off x="7077520" y="4120481"/>
            <a:ext cx="4733302" cy="2267666"/>
            <a:chOff x="3582760" y="3429000"/>
            <a:chExt cx="5013022" cy="2513240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2611EB9-CA17-4BFE-B476-98DB77F4F1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96000" y="3429000"/>
              <a:ext cx="2499782" cy="249978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355D479-B4C7-4B35-BD0E-071F088F2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582760" y="3429000"/>
              <a:ext cx="2513240" cy="251324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9CDF3A6-F5FD-4F78-B8EF-1316E26786C9}"/>
              </a:ext>
            </a:extLst>
          </p:cNvPr>
          <p:cNvSpPr txBox="1"/>
          <p:nvPr/>
        </p:nvSpPr>
        <p:spPr>
          <a:xfrm>
            <a:off x="753781" y="2735002"/>
            <a:ext cx="621254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RCRS, ACRS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밝기를 낮추는 대신 색을 입히므로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데이터가 삭제되지 않음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Best accuracy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향상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365D2-BB22-4025-BE92-1940B7913701}"/>
              </a:ext>
            </a:extLst>
          </p:cNvPr>
          <p:cNvSpPr txBox="1"/>
          <p:nvPr/>
        </p:nvSpPr>
        <p:spPr>
          <a:xfrm>
            <a:off x="719183" y="4175501"/>
            <a:ext cx="35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⇒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DDFF71-DAAC-4F3F-9E14-C2E670B83E91}"/>
              </a:ext>
            </a:extLst>
          </p:cNvPr>
          <p:cNvSpPr/>
          <p:nvPr/>
        </p:nvSpPr>
        <p:spPr>
          <a:xfrm>
            <a:off x="940705" y="316405"/>
            <a:ext cx="1770036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 방법의 의의</a:t>
            </a:r>
            <a:endParaRPr lang="ko-KR" altLang="en-US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8C217D-CD93-4579-9A33-B60D00F8FA1B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3447C0-48F4-49CB-8B6F-B7C40075EABD}"/>
              </a:ext>
            </a:extLst>
          </p:cNvPr>
          <p:cNvSpPr txBox="1"/>
          <p:nvPr/>
        </p:nvSpPr>
        <p:spPr>
          <a:xfrm>
            <a:off x="863963" y="1657207"/>
            <a:ext cx="2461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RandomShadow</a:t>
            </a: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51A17221-729B-4F27-8E83-945AE73809D2}"/>
              </a:ext>
            </a:extLst>
          </p:cNvPr>
          <p:cNvSpPr/>
          <p:nvPr/>
        </p:nvSpPr>
        <p:spPr>
          <a:xfrm>
            <a:off x="3209250" y="1770908"/>
            <a:ext cx="393345" cy="2134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FCA7CB-B19B-4627-B463-91CB091AC163}"/>
              </a:ext>
            </a:extLst>
          </p:cNvPr>
          <p:cNvSpPr txBox="1"/>
          <p:nvPr/>
        </p:nvSpPr>
        <p:spPr>
          <a:xfrm>
            <a:off x="3712214" y="1676907"/>
            <a:ext cx="233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RCRS, ACRS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2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604653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A2A0012D-39FA-4C10-B938-D3BD47C833A5}"/>
              </a:ext>
            </a:extLst>
          </p:cNvPr>
          <p:cNvGraphicFramePr/>
          <p:nvPr/>
        </p:nvGraphicFramePr>
        <p:xfrm>
          <a:off x="7077520" y="834514"/>
          <a:ext cx="4540077" cy="3059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5E7B0EC-C249-40F1-B10A-425785698A59}"/>
              </a:ext>
            </a:extLst>
          </p:cNvPr>
          <p:cNvSpPr txBox="1"/>
          <p:nvPr/>
        </p:nvSpPr>
        <p:spPr>
          <a:xfrm>
            <a:off x="1430427" y="2176072"/>
            <a:ext cx="9201713" cy="92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다수의 실험을 진행하였지만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GPU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한계로 인해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실험을 여러 번 진행하지 못했음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87E6F-D60C-4B50-8762-EACF3C186275}"/>
              </a:ext>
            </a:extLst>
          </p:cNvPr>
          <p:cNvSpPr txBox="1"/>
          <p:nvPr/>
        </p:nvSpPr>
        <p:spPr>
          <a:xfrm>
            <a:off x="1143582" y="1600013"/>
            <a:ext cx="79417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I.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best accuracy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오차범위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C2F9BB-7121-4F93-BF4E-8C57C527581D}"/>
              </a:ext>
            </a:extLst>
          </p:cNvPr>
          <p:cNvSpPr txBox="1"/>
          <p:nvPr/>
        </p:nvSpPr>
        <p:spPr>
          <a:xfrm>
            <a:off x="1430428" y="4541157"/>
            <a:ext cx="1035816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Inaugment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구현했으나 실행시간이 너무 오래 걸려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내부에 있는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Autoaugment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제외함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3E216-2FB8-4A59-92ED-9C56310E44A5}"/>
              </a:ext>
            </a:extLst>
          </p:cNvPr>
          <p:cNvSpPr txBox="1"/>
          <p:nvPr/>
        </p:nvSpPr>
        <p:spPr>
          <a:xfrm>
            <a:off x="1143582" y="3864049"/>
            <a:ext cx="79417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II. </a:t>
            </a:r>
            <a:r>
              <a:rPr lang="en-US" altLang="ko-KR" sz="2000" b="1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Inaugment</a:t>
            </a:r>
            <a:r>
              <a:rPr lang="en-US" altLang="ko-KR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/>
              </a:rPr>
              <a:t>구현 문제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8F8E7-D31B-4D21-AF58-625192FB18C7}"/>
              </a:ext>
            </a:extLst>
          </p:cNvPr>
          <p:cNvSpPr txBox="1"/>
          <p:nvPr/>
        </p:nvSpPr>
        <p:spPr>
          <a:xfrm>
            <a:off x="1430427" y="5404170"/>
            <a:ext cx="840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⇒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Inaugment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best accuracy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얻지 못함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F1A117-56DC-4BA6-92ED-4976DE239145}"/>
              </a:ext>
            </a:extLst>
          </p:cNvPr>
          <p:cNvSpPr txBox="1"/>
          <p:nvPr/>
        </p:nvSpPr>
        <p:spPr>
          <a:xfrm>
            <a:off x="1484993" y="2960253"/>
            <a:ext cx="840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⇒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오차범위에 대한 충분한 고찰을 하지 못함</a:t>
            </a:r>
          </a:p>
        </p:txBody>
      </p:sp>
    </p:spTree>
    <p:extLst>
      <p:ext uri="{BB962C8B-B14F-4D97-AF65-F5344CB8AC3E}">
        <p14:creationId xmlns:p14="http://schemas.microsoft.com/office/powerpoint/2010/main" val="10566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1928733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기여내용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기여도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A2A0012D-39FA-4C10-B938-D3BD47C833A5}"/>
              </a:ext>
            </a:extLst>
          </p:cNvPr>
          <p:cNvGraphicFramePr/>
          <p:nvPr/>
        </p:nvGraphicFramePr>
        <p:xfrm>
          <a:off x="7077520" y="834514"/>
          <a:ext cx="4540077" cy="3059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1ACC73-436C-455B-A5C3-BF6E7064E656}"/>
              </a:ext>
            </a:extLst>
          </p:cNvPr>
          <p:cNvSpPr txBox="1"/>
          <p:nvPr/>
        </p:nvSpPr>
        <p:spPr>
          <a:xfrm>
            <a:off x="973818" y="1577458"/>
            <a:ext cx="4870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김병민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(33.3%)</a:t>
            </a: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논문조사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피피티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참여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데이터 취합 및 분석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발표준비 및 발표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3C881-9D00-488B-91A7-E30D5BA3FC2B}"/>
              </a:ext>
            </a:extLst>
          </p:cNvPr>
          <p:cNvSpPr txBox="1"/>
          <p:nvPr/>
        </p:nvSpPr>
        <p:spPr>
          <a:xfrm>
            <a:off x="5844406" y="1577458"/>
            <a:ext cx="5201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류지혜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(33.3%)</a:t>
            </a: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논문조사 및 구현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RandomShadows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Inaugment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Proposed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 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(RCRS, RRI)</a:t>
            </a:r>
          </a:p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Inaugment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RCRS, RRI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관련한 실험 진행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결과분석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7ADEA-DAAA-463D-92FE-00A288014987}"/>
              </a:ext>
            </a:extLst>
          </p:cNvPr>
          <p:cNvSpPr txBox="1"/>
          <p:nvPr/>
        </p:nvSpPr>
        <p:spPr>
          <a:xfrm>
            <a:off x="940705" y="4114995"/>
            <a:ext cx="5406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장예원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(33.3%)</a:t>
            </a: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논문조사 및 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SailencyMix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Proposed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 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(ACRS)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Shadows, ACRS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관련한 실험 진행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결과 분석 및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피피티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슬라이드 작성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0464" y="1244297"/>
            <a:ext cx="10885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RandomShadow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(2021)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구현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9437310" y="3429000"/>
            <a:ext cx="2062086" cy="2598420"/>
            <a:chOff x="6096000" y="3429000"/>
            <a:chExt cx="2349349" cy="2781219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096000" y="3429000"/>
              <a:ext cx="2349349" cy="225648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096001" y="5825370"/>
              <a:ext cx="2214940" cy="384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△적용 후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377134" y="955099"/>
            <a:ext cx="2055889" cy="2473901"/>
            <a:chOff x="3752850" y="3429000"/>
            <a:chExt cx="2343150" cy="2812677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52850" y="3429000"/>
              <a:ext cx="2343150" cy="2276475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881060" y="5826580"/>
              <a:ext cx="2214940" cy="415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△적용 전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81654" y="1803702"/>
            <a:ext cx="8270120" cy="366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1654" y="1818822"/>
            <a:ext cx="827012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dirty="0"/>
              <a:t>☆ </a:t>
            </a:r>
            <a:r>
              <a:rPr lang="ko-KR" altLang="en-US" sz="19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밝기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집중한 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</a:t>
            </a:r>
          </a:p>
          <a:p>
            <a:pPr>
              <a:defRPr/>
            </a:pPr>
            <a:r>
              <a:rPr lang="ko-KR" altLang="en-US" sz="1900" dirty="0"/>
              <a:t>   </a:t>
            </a:r>
            <a:endParaRPr lang="en-US" altLang="ko-KR" sz="1900" dirty="0"/>
          </a:p>
          <a:p>
            <a:pPr>
              <a:defRPr/>
            </a:pP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사진 자체의 밝기 변화</a:t>
            </a:r>
          </a:p>
          <a:p>
            <a:pPr>
              <a:defRPr/>
            </a:pP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이미지 전체의 밝기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대비 등을 랜덤하게 바꿈</a:t>
            </a:r>
          </a:p>
          <a:p>
            <a:pPr>
              <a:defRPr/>
            </a:pP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(brightness, contrast, saturation, hue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endParaRPr lang="en-US" altLang="ko-KR" sz="1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endParaRPr lang="en-US" altLang="ko-KR" sz="1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endParaRPr lang="en-US" altLang="ko-KR" sz="1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그림자 입히기</a:t>
            </a:r>
          </a:p>
          <a:p>
            <a:pPr>
              <a:defRPr/>
            </a:pP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영역 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 +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그림자 밝기도 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조정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063B4C-64DC-48D8-9863-CDEC32E66722}"/>
              </a:ext>
            </a:extLst>
          </p:cNvPr>
          <p:cNvSpPr/>
          <p:nvPr/>
        </p:nvSpPr>
        <p:spPr>
          <a:xfrm>
            <a:off x="940705" y="316405"/>
            <a:ext cx="1927131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최신 기법 조사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169FCD-8418-4B48-977E-65790F311486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8024" y="1380369"/>
            <a:ext cx="10915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Inaugment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(2021)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2356" y="1875669"/>
            <a:ext cx="9961466" cy="272803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59631" y="4918226"/>
            <a:ext cx="8905118" cy="366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▷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구역을 추출하여 확대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축소 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이미지에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붙여넣는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방법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669E10-F280-4C14-92F1-6EBCCC83BAFA}"/>
              </a:ext>
            </a:extLst>
          </p:cNvPr>
          <p:cNvSpPr/>
          <p:nvPr/>
        </p:nvSpPr>
        <p:spPr>
          <a:xfrm>
            <a:off x="940705" y="316405"/>
            <a:ext cx="1927131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최신 기법 조사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662C64-38C1-404C-87BF-CB731F876CAF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8024" y="1380369"/>
            <a:ext cx="10915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Inaugment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(2021)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2607" y="1849059"/>
            <a:ext cx="103263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Copy</a:t>
            </a: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CIFAR-100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Augment-First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전략 사용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(Augment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진행 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Resize)</a:t>
            </a: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↳ 사진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Crop → Crop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부분에 대해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Autoaugment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Resize → Paste</a:t>
            </a:r>
          </a:p>
          <a:p>
            <a:pPr>
              <a:defRPr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Resize</a:t>
            </a:r>
          </a:p>
          <a:p>
            <a:pPr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Resize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16*16 → 20*20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가장 높은 정확률을 보임</a:t>
            </a:r>
          </a:p>
          <a:p>
            <a:pPr>
              <a:defRPr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Multiple patches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잘라붙이는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횟수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작은 이미지의 경우 한 번이 제일 정확도가 높아 구현 시 이를 채택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5086" y="4689021"/>
            <a:ext cx="6981825" cy="15621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05871" y="6206973"/>
            <a:ext cx="6176630" cy="36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좌측부터 원본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crop,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autoaugment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resize, paste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결과 사진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063661-A86D-49FB-BE32-B87D06E68592}"/>
              </a:ext>
            </a:extLst>
          </p:cNvPr>
          <p:cNvSpPr/>
          <p:nvPr/>
        </p:nvSpPr>
        <p:spPr>
          <a:xfrm>
            <a:off x="940705" y="316405"/>
            <a:ext cx="1927131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최신 기법 조사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9303F9-0B7D-4B82-A2AE-F7964B3BE958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4" y="316405"/>
            <a:ext cx="1927131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제시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4571" y="1576916"/>
            <a:ext cx="2630714" cy="516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latin typeface="함초롬돋움"/>
                <a:ea typeface="함초롬돋움"/>
                <a:cs typeface="함초롬돋움"/>
              </a:rPr>
              <a:t>Brainstorming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49083" y="2352524"/>
            <a:ext cx="5693834" cy="3795889"/>
          </a:xfrm>
          <a:prstGeom prst="rect">
            <a:avLst/>
          </a:prstGeom>
        </p:spPr>
      </p:pic>
      <p:grpSp>
        <p:nvGrpSpPr>
          <p:cNvPr id="32" name="그룹 8"/>
          <p:cNvGrpSpPr/>
          <p:nvPr/>
        </p:nvGrpSpPr>
        <p:grpSpPr>
          <a:xfrm>
            <a:off x="4034592" y="2077686"/>
            <a:ext cx="4122815" cy="4122815"/>
            <a:chOff x="5682014" y="1609002"/>
            <a:chExt cx="4122815" cy="4122815"/>
          </a:xfrm>
        </p:grpSpPr>
        <p:sp>
          <p:nvSpPr>
            <p:cNvPr id="33" name="타원 9"/>
            <p:cNvSpPr/>
            <p:nvPr/>
          </p:nvSpPr>
          <p:spPr>
            <a:xfrm>
              <a:off x="5682014" y="1609002"/>
              <a:ext cx="4122815" cy="4122815"/>
            </a:xfrm>
            <a:prstGeom prst="ellipse">
              <a:avLst/>
            </a:prstGeom>
            <a:noFill/>
            <a:ln w="3175">
              <a:solidFill>
                <a:srgbClr val="442CA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10"/>
            <p:cNvSpPr/>
            <p:nvPr/>
          </p:nvSpPr>
          <p:spPr>
            <a:xfrm>
              <a:off x="6131269" y="2061545"/>
              <a:ext cx="3224307" cy="3224307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11"/>
            <p:cNvSpPr/>
            <p:nvPr/>
          </p:nvSpPr>
          <p:spPr>
            <a:xfrm>
              <a:off x="6078577" y="2008853"/>
              <a:ext cx="3329691" cy="3329691"/>
            </a:xfrm>
            <a:prstGeom prst="ellipse">
              <a:avLst/>
            </a:prstGeom>
            <a:noFill/>
            <a:ln w="9525">
              <a:solidFill>
                <a:srgbClr val="18C1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12"/>
            <p:cNvSpPr/>
            <p:nvPr/>
          </p:nvSpPr>
          <p:spPr>
            <a:xfrm>
              <a:off x="6038045" y="1968321"/>
              <a:ext cx="3410755" cy="3410755"/>
            </a:xfrm>
            <a:prstGeom prst="ellipse">
              <a:avLst/>
            </a:prstGeom>
            <a:noFill/>
            <a:ln w="15875">
              <a:solidFill>
                <a:srgbClr val="15E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도넛 13"/>
            <p:cNvSpPr/>
            <p:nvPr/>
          </p:nvSpPr>
          <p:spPr>
            <a:xfrm>
              <a:off x="5809039" y="1731523"/>
              <a:ext cx="3877774" cy="3877774"/>
            </a:xfrm>
            <a:prstGeom prst="donut">
              <a:avLst>
                <a:gd name="adj" fmla="val 3257"/>
              </a:avLst>
            </a:prstGeom>
            <a:pattFill prst="ltVert">
              <a:fgClr>
                <a:srgbClr val="553ACA"/>
              </a:fgClr>
              <a:bgClr>
                <a:srgbClr val="442CA4"/>
              </a:bgClr>
            </a:patt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타원 15"/>
          <p:cNvSpPr/>
          <p:nvPr/>
        </p:nvSpPr>
        <p:spPr>
          <a:xfrm>
            <a:off x="3733181" y="3429000"/>
            <a:ext cx="984199" cy="984199"/>
          </a:xfrm>
          <a:prstGeom prst="ellipse">
            <a:avLst/>
          </a:prstGeom>
          <a:solidFill>
            <a:srgbClr val="18C1D4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200">
                <a:solidFill>
                  <a:prstClr val="white"/>
                </a:solidFill>
              </a:rPr>
              <a:t>Inaugment</a:t>
            </a:r>
          </a:p>
        </p:txBody>
      </p:sp>
      <p:sp>
        <p:nvSpPr>
          <p:cNvPr id="41" name="타원 16"/>
          <p:cNvSpPr/>
          <p:nvPr/>
        </p:nvSpPr>
        <p:spPr>
          <a:xfrm>
            <a:off x="7562547" y="3429000"/>
            <a:ext cx="984199" cy="984199"/>
          </a:xfrm>
          <a:prstGeom prst="ellipse">
            <a:avLst/>
          </a:prstGeom>
          <a:solidFill>
            <a:srgbClr val="18C1D4">
              <a:alpha val="100000"/>
            </a:srgbClr>
          </a:solidFill>
          <a:ln w="635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Random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Shadow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0939" y="1682750"/>
            <a:ext cx="4233333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cxnSp>
        <p:nvCxnSpPr>
          <p:cNvPr id="43" name="구부러진 연결선 21"/>
          <p:cNvCxnSpPr>
            <a:stCxn id="41" idx="7"/>
            <a:endCxn id="44" idx="1"/>
          </p:cNvCxnSpPr>
          <p:nvPr/>
        </p:nvCxnSpPr>
        <p:spPr>
          <a:xfrm rot="5400000" flipH="1" flipV="1">
            <a:off x="8253390" y="2714274"/>
            <a:ext cx="1008083" cy="709637"/>
          </a:xfrm>
          <a:prstGeom prst="curvedConnector2">
            <a:avLst/>
          </a:prstGeom>
          <a:ln w="12700">
            <a:solidFill>
              <a:srgbClr val="18C1D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12250" y="2257273"/>
            <a:ext cx="226785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Shadow</a:t>
            </a:r>
            <a:r>
              <a:rPr lang="ko-KR" altLang="en-US" sz="1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색깔 바꾸기</a:t>
            </a:r>
          </a:p>
          <a:p>
            <a:pPr>
              <a:defRPr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Random?</a:t>
            </a:r>
          </a:p>
        </p:txBody>
      </p:sp>
      <p:cxnSp>
        <p:nvCxnSpPr>
          <p:cNvPr id="46" name="구부러진 연결선 20"/>
          <p:cNvCxnSpPr>
            <a:cxnSpLocks/>
            <a:stCxn id="39" idx="2"/>
            <a:endCxn id="48" idx="3"/>
          </p:cNvCxnSpPr>
          <p:nvPr/>
        </p:nvCxnSpPr>
        <p:spPr>
          <a:xfrm rot="10800000" flipV="1">
            <a:off x="2626659" y="3921100"/>
            <a:ext cx="1106522" cy="793542"/>
          </a:xfrm>
          <a:prstGeom prst="curvedConnector3">
            <a:avLst>
              <a:gd name="adj1" fmla="val 50000"/>
            </a:avLst>
          </a:prstGeom>
          <a:ln w="12700">
            <a:solidFill>
              <a:srgbClr val="18C1D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37645" y="4391476"/>
            <a:ext cx="1389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이미지 회전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→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 방식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?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955427-3677-4348-A126-DF8283BF7C6A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4" y="316405"/>
            <a:ext cx="2284600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제시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4571" y="1576916"/>
            <a:ext cx="10522858" cy="137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/>
              </a:rPr>
              <a:t>″RCRS 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/>
              </a:rPr>
              <a:t> </a:t>
            </a:r>
            <a:r>
              <a:rPr lang="en-US" altLang="ko-KR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/>
              </a:rPr>
              <a:t>RandomColorRandomShadow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/>
              </a:rPr>
              <a:t>″</a:t>
            </a:r>
          </a:p>
          <a:p>
            <a:pPr algn="ctr">
              <a:defRPr/>
            </a:pP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돋움"/>
            </a:endParaRPr>
          </a:p>
          <a:p>
            <a:pPr algn="ctr">
              <a:defRPr/>
            </a:pP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돋움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3797" y="2347988"/>
            <a:ext cx="100239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▷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Shadow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방식은 유지하되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색을 회색이 아닌 다른 색을 입힘</a:t>
            </a:r>
          </a:p>
          <a:p>
            <a:pPr>
              <a:defRPr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▷ 색 결정 방식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3A3C8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 색</a:t>
            </a:r>
          </a:p>
          <a:p>
            <a:pPr>
              <a:defRPr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45379" y="3529315"/>
            <a:ext cx="2817434" cy="271393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905375" y="6241449"/>
            <a:ext cx="2419865" cy="36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△구현 결과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2758DC-3711-4EBF-A44D-E1C2E6006826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34571" y="1576916"/>
            <a:ext cx="10522858" cy="137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/>
              </a:rPr>
              <a:t>″ACRS 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/>
              </a:rPr>
              <a:t> </a:t>
            </a:r>
            <a:r>
              <a:rPr lang="en-US" altLang="ko-KR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/>
              </a:rPr>
              <a:t>AverageColorRandomShadow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/>
              </a:rPr>
              <a:t>″</a:t>
            </a:r>
          </a:p>
          <a:p>
            <a:pPr algn="ctr">
              <a:defRPr/>
            </a:pP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돋움"/>
            </a:endParaRPr>
          </a:p>
          <a:p>
            <a:pPr algn="ctr">
              <a:defRPr/>
            </a:pP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돋움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3797" y="2347988"/>
            <a:ext cx="10023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▷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Shadow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방식은 유지하되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색을 회색이 아닌 다른 색을 입힘</a:t>
            </a:r>
          </a:p>
          <a:p>
            <a:pPr>
              <a:defRPr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▷ 색 결정 방식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3A3C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 색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28144" y="5917412"/>
            <a:ext cx="2535711" cy="338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△ 변환 예시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3582760" y="3429000"/>
            <a:ext cx="5013022" cy="2513240"/>
            <a:chOff x="3582760" y="3429000"/>
            <a:chExt cx="5013022" cy="251324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096000" y="3429000"/>
              <a:ext cx="2499782" cy="2499782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82760" y="3429000"/>
              <a:ext cx="2513240" cy="2513240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16ADFE-CC9D-4666-B06B-55DCB2A45B7C}"/>
              </a:ext>
            </a:extLst>
          </p:cNvPr>
          <p:cNvSpPr/>
          <p:nvPr/>
        </p:nvSpPr>
        <p:spPr>
          <a:xfrm>
            <a:off x="940704" y="316405"/>
            <a:ext cx="2284600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제시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E2AA40-93DD-47D2-B18A-4ECD0B03AF7A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46862" y="1401719"/>
            <a:ext cx="9859663" cy="358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70340" y="1301621"/>
            <a:ext cx="107478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ACRS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방법</a:t>
            </a:r>
          </a:p>
          <a:p>
            <a:pPr>
              <a:defRPr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색의 평균 구하기</a:t>
            </a:r>
          </a:p>
          <a:p>
            <a:pPr>
              <a:defRPr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1678" y="2276475"/>
            <a:ext cx="4739589" cy="18927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38079" y="2282407"/>
            <a:ext cx="54446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Randomshadow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임의적으로 그림자 설정</a:t>
            </a:r>
          </a:p>
          <a:p>
            <a:pPr>
              <a:defRPr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해당 구역에 포함된 픽셀의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RGB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 모두 더함</a:t>
            </a:r>
          </a:p>
          <a:p>
            <a:pPr>
              <a:defRPr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픽셀 수로 나누어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RGB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 특정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해당 색깔 대입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2607" y="4132036"/>
            <a:ext cx="274683" cy="361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6096000" y="4152959"/>
            <a:ext cx="5117799" cy="2437130"/>
            <a:chOff x="6096000" y="4152958"/>
            <a:chExt cx="5117799" cy="2437130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96000" y="4152958"/>
              <a:ext cx="2408464" cy="2400694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471052" y="4173587"/>
              <a:ext cx="2401207" cy="24165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0744685" y="4207631"/>
              <a:ext cx="469114" cy="226785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D6A729-E39F-4042-8000-E6AAB4903578}"/>
              </a:ext>
            </a:extLst>
          </p:cNvPr>
          <p:cNvSpPr/>
          <p:nvPr/>
        </p:nvSpPr>
        <p:spPr>
          <a:xfrm>
            <a:off x="940704" y="316405"/>
            <a:ext cx="2284600" cy="46788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제시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C64B4B-28D7-41D7-A453-C3778B168228}"/>
              </a:ext>
            </a:extLst>
          </p:cNvPr>
          <p:cNvSpPr/>
          <p:nvPr/>
        </p:nvSpPr>
        <p:spPr>
          <a:xfrm>
            <a:off x="3914229" y="30503"/>
            <a:ext cx="7464969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PRESENTATION 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1491</Words>
  <Application>Microsoft Office PowerPoint</Application>
  <PresentationFormat>와이드스크린</PresentationFormat>
  <Paragraphs>355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나눔스퀘어 Bold</vt:lpstr>
      <vt:lpstr>나눔스퀘어 ExtraBold</vt:lpstr>
      <vt:lpstr>맑은 고딕</vt:lpstr>
      <vt:lpstr>함초롬돋움</vt:lpstr>
      <vt:lpstr>Arial</vt:lpstr>
      <vt:lpstr>Courier New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장예원</cp:lastModifiedBy>
  <cp:revision>140</cp:revision>
  <dcterms:created xsi:type="dcterms:W3CDTF">2021-03-07T02:55:27Z</dcterms:created>
  <dcterms:modified xsi:type="dcterms:W3CDTF">2021-05-13T22:57:24Z</dcterms:modified>
  <cp:version/>
</cp:coreProperties>
</file>