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</p:sldMasterIdLst>
  <p:notesMasterIdLst>
    <p:notesMasterId r:id="rId14"/>
  </p:notesMasterIdLst>
  <p:handoutMasterIdLst>
    <p:handoutMasterId r:id="rId15"/>
  </p:handoutMasterIdLst>
  <p:sldIdLst>
    <p:sldId id="257" r:id="rId4"/>
    <p:sldId id="258" r:id="rId5"/>
    <p:sldId id="259" r:id="rId6"/>
    <p:sldId id="266" r:id="rId7"/>
    <p:sldId id="260" r:id="rId8"/>
    <p:sldId id="264" r:id="rId9"/>
    <p:sldId id="261" r:id="rId10"/>
    <p:sldId id="262" r:id="rId11"/>
    <p:sldId id="263" r:id="rId12"/>
    <p:sldId id="265" r:id="rId13"/>
  </p:sldIdLst>
  <p:sldSz cx="12192000" cy="6858000"/>
  <p:notesSz cx="6858000" cy="9144000"/>
  <p:embeddedFontLst>
    <p:embeddedFont>
      <p:font typeface="微软雅黑" panose="020B0503020204020204" charset="-122"/>
      <p:regular r:id="rId20"/>
    </p:embeddedFont>
    <p:embeddedFont>
      <p:font typeface="长歌与浮生" panose="02000503000000000000" charset="-122"/>
      <p:regular r:id="rId21"/>
    </p:embeddedFont>
    <p:embeddedFont>
      <p:font typeface="汉仪乐喵体W" panose="00020600040101010101" charset="-122"/>
      <p:regular r:id="rId22"/>
    </p:embeddedFont>
    <p:embeddedFont>
      <p:font typeface="汉仪尚巍手书W" panose="00020600040101010101" charset="-122"/>
      <p:regular r:id="rId23"/>
    </p:embeddedFont>
    <p:embeddedFont>
      <p:font typeface="Calibri" panose="020F0502020204030204" charset="0"/>
      <p:regular r:id="rId24"/>
      <p:bold r:id="rId25"/>
      <p:italic r:id="rId26"/>
      <p:boldItalic r:id="rId27"/>
    </p:embeddedFont>
    <p:embeddedFont>
      <p:font typeface="汉仪旗黑-75S" panose="00020600040101010101" charset="-122"/>
      <p:bold r:id="rId28"/>
    </p:embeddedFont>
  </p:embeddedFontLst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gs" Target="tags/tag174.xml"/><Relationship Id="rId28" Type="http://schemas.openxmlformats.org/officeDocument/2006/relationships/font" Target="fonts/font9.fntdata"/><Relationship Id="rId27" Type="http://schemas.openxmlformats.org/officeDocument/2006/relationships/font" Target="fonts/font8.fntdata"/><Relationship Id="rId26" Type="http://schemas.openxmlformats.org/officeDocument/2006/relationships/font" Target="fonts/font7.fntdata"/><Relationship Id="rId25" Type="http://schemas.openxmlformats.org/officeDocument/2006/relationships/font" Target="fonts/font6.fntdata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5" Type="http://schemas.openxmlformats.org/officeDocument/2006/relationships/tags" Target="../tags/tag32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tags" Target="../tags/tag127.xml"/><Relationship Id="rId7" Type="http://schemas.openxmlformats.org/officeDocument/2006/relationships/tags" Target="../tags/tag126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1" Type="http://schemas.openxmlformats.org/officeDocument/2006/relationships/tags" Target="../tags/tag130.xml"/><Relationship Id="rId10" Type="http://schemas.openxmlformats.org/officeDocument/2006/relationships/tags" Target="../tags/tag129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3" Type="http://schemas.openxmlformats.org/officeDocument/2006/relationships/tags" Target="../tags/tag142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tags" Target="../tags/tag148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3" Type="http://schemas.openxmlformats.org/officeDocument/2006/relationships/tags" Target="../tags/tag154.xml"/><Relationship Id="rId12" Type="http://schemas.openxmlformats.org/officeDocument/2006/relationships/tags" Target="../tags/tag153.xml"/><Relationship Id="rId11" Type="http://schemas.openxmlformats.org/officeDocument/2006/relationships/tags" Target="../tags/tag152.xml"/><Relationship Id="rId10" Type="http://schemas.openxmlformats.org/officeDocument/2006/relationships/tags" Target="../tags/tag15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-127311" y="5"/>
            <a:ext cx="12429370" cy="2108195"/>
            <a:chOff x="-127311" y="5"/>
            <a:chExt cx="12429370" cy="2108195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 rot="4971377">
              <a:off x="5633770" y="-4560088"/>
              <a:ext cx="907207" cy="12429370"/>
            </a:xfrm>
            <a:custGeom>
              <a:avLst/>
              <a:gdLst>
                <a:gd name="connsiteX0" fmla="*/ 0 w 1132861"/>
                <a:gd name="connsiteY0" fmla="*/ 0 h 12429370"/>
                <a:gd name="connsiteX1" fmla="*/ 421422 w 1132861"/>
                <a:gd name="connsiteY1" fmla="*/ 52817 h 12429370"/>
                <a:gd name="connsiteX2" fmla="*/ 1132861 w 1132861"/>
                <a:gd name="connsiteY2" fmla="*/ 12429370 h 12429370"/>
                <a:gd name="connsiteX3" fmla="*/ 0 w 1132861"/>
                <a:gd name="connsiteY3" fmla="*/ 12287388 h 1242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61" h="12429370">
                  <a:moveTo>
                    <a:pt x="0" y="0"/>
                  </a:moveTo>
                  <a:lnTo>
                    <a:pt x="421422" y="52817"/>
                  </a:lnTo>
                  <a:lnTo>
                    <a:pt x="1132861" y="12429370"/>
                  </a:lnTo>
                  <a:lnTo>
                    <a:pt x="0" y="1228738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 rot="5400000">
              <a:off x="5215200" y="-5215203"/>
              <a:ext cx="1761592" cy="12192007"/>
            </a:xfrm>
            <a:custGeom>
              <a:avLst/>
              <a:gdLst>
                <a:gd name="connsiteX0" fmla="*/ 0 w 1930397"/>
                <a:gd name="connsiteY0" fmla="*/ 12192007 h 12192007"/>
                <a:gd name="connsiteX1" fmla="*/ 0 w 1930397"/>
                <a:gd name="connsiteY1" fmla="*/ 0 h 12192007"/>
                <a:gd name="connsiteX2" fmla="*/ 758239 w 1930397"/>
                <a:gd name="connsiteY2" fmla="*/ 0 h 12192007"/>
                <a:gd name="connsiteX3" fmla="*/ 1930397 w 1930397"/>
                <a:gd name="connsiteY3" fmla="*/ 12192007 h 1219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0397" h="12192007">
                  <a:moveTo>
                    <a:pt x="0" y="12192007"/>
                  </a:moveTo>
                  <a:lnTo>
                    <a:pt x="0" y="0"/>
                  </a:lnTo>
                  <a:lnTo>
                    <a:pt x="758239" y="0"/>
                  </a:lnTo>
                  <a:lnTo>
                    <a:pt x="1930397" y="121920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 rot="5107084">
              <a:off x="4552342" y="-3275210"/>
              <a:ext cx="536239" cy="9742831"/>
            </a:xfrm>
            <a:custGeom>
              <a:avLst/>
              <a:gdLst>
                <a:gd name="connsiteX0" fmla="*/ 0 w 587624"/>
                <a:gd name="connsiteY0" fmla="*/ 0 h 9742831"/>
                <a:gd name="connsiteX1" fmla="*/ 587624 w 587624"/>
                <a:gd name="connsiteY1" fmla="*/ 9742831 h 9742831"/>
                <a:gd name="connsiteX2" fmla="*/ 0 w 587624"/>
                <a:gd name="connsiteY2" fmla="*/ 9685968 h 9742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7624" h="9742831">
                  <a:moveTo>
                    <a:pt x="0" y="0"/>
                  </a:moveTo>
                  <a:lnTo>
                    <a:pt x="587624" y="9742831"/>
                  </a:lnTo>
                  <a:lnTo>
                    <a:pt x="0" y="968596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15897560">
              <a:off x="9001004" y="-1390393"/>
              <a:ext cx="846410" cy="5663579"/>
            </a:xfrm>
            <a:custGeom>
              <a:avLst/>
              <a:gdLst>
                <a:gd name="connsiteX0" fmla="*/ 927517 w 927517"/>
                <a:gd name="connsiteY0" fmla="*/ 5663579 h 5663579"/>
                <a:gd name="connsiteX1" fmla="*/ 0 w 927517"/>
                <a:gd name="connsiteY1" fmla="*/ 5577535 h 5663579"/>
                <a:gd name="connsiteX2" fmla="*/ 419317 w 927517"/>
                <a:gd name="connsiteY2" fmla="*/ 0 h 566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7517" h="5663579">
                  <a:moveTo>
                    <a:pt x="927517" y="5663579"/>
                  </a:moveTo>
                  <a:lnTo>
                    <a:pt x="0" y="5577535"/>
                  </a:lnTo>
                  <a:lnTo>
                    <a:pt x="419317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12" name="等腰三角形 11"/>
          <p:cNvSpPr/>
          <p:nvPr userDrawn="1">
            <p:custDataLst>
              <p:tags r:id="rId7"/>
            </p:custDataLst>
          </p:nvPr>
        </p:nvSpPr>
        <p:spPr>
          <a:xfrm rot="16200000">
            <a:off x="7826138" y="2492134"/>
            <a:ext cx="997432" cy="773430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2730319" y="2702794"/>
            <a:ext cx="7117545" cy="1118535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75S" panose="00020600040101010101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2730319" y="3886684"/>
            <a:ext cx="7117545" cy="676319"/>
          </a:xfrm>
        </p:spPr>
        <p:txBody>
          <a:bodyPr lIns="90000" tIns="46800" rIns="90000" bIns="46800" anchor="t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3630542" y="4681986"/>
            <a:ext cx="2523129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  <p:custDataLst>
              <p:tags r:id="rId14"/>
            </p:custDataLst>
          </p:nvPr>
        </p:nvSpPr>
        <p:spPr>
          <a:xfrm>
            <a:off x="6402188" y="4681986"/>
            <a:ext cx="2523127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4001597" y="5613400"/>
            <a:ext cx="8190403" cy="1244600"/>
            <a:chOff x="4001597" y="5613400"/>
            <a:chExt cx="8190403" cy="1244600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" name="等腰三角形 8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>
            <p:custDataLst>
              <p:tags r:id="rId5"/>
            </p:custDataLst>
          </p:nvPr>
        </p:nvGrpSpPr>
        <p:grpSpPr>
          <a:xfrm>
            <a:off x="5187002" y="2377388"/>
            <a:ext cx="570170" cy="707886"/>
            <a:chOff x="10608342" y="5053054"/>
            <a:chExt cx="1583658" cy="1966165"/>
          </a:xfrm>
        </p:grpSpPr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>
              <p:custDataLst>
                <p:tags r:id="rId7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 userDrawn="1">
            <p:custDataLst>
              <p:tags r:id="rId8"/>
            </p:custDataLst>
          </p:nvPr>
        </p:nvGrpSpPr>
        <p:grpSpPr>
          <a:xfrm rot="10800000">
            <a:off x="-1" y="0"/>
            <a:ext cx="12192000" cy="1244600"/>
            <a:chOff x="4001597" y="5613400"/>
            <a:chExt cx="8190403" cy="1244600"/>
          </a:xfrm>
        </p:grpSpPr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>
              <p:custDataLst>
                <p:tags r:id="rId10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3500907" y="3090044"/>
            <a:ext cx="5190185" cy="740727"/>
          </a:xfrm>
        </p:spPr>
        <p:txBody>
          <a:bodyPr lIns="90170" tIns="46990" rIns="90170" bIns="0" anchor="b" anchorCtr="0">
            <a:normAutofit/>
          </a:bodyPr>
          <a:lstStyle>
            <a:lvl1pPr algn="ctr">
              <a:defRPr sz="400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75S" panose="0002060004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3500907" y="3883113"/>
            <a:ext cx="5190185" cy="1477027"/>
          </a:xfrm>
        </p:spPr>
        <p:txBody>
          <a:bodyPr lIns="90170" tIns="0" rIns="90170" bIns="4699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75S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0608342" y="5053054"/>
            <a:ext cx="1583658" cy="1966165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3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>
              <p:custDataLst>
                <p:tags r:id="rId4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588374" y="2588654"/>
            <a:ext cx="5015250" cy="1519707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75S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6"/>
            </p:custDataLst>
          </p:nvPr>
        </p:nvGrpSpPr>
        <p:grpSpPr>
          <a:xfrm flipH="1">
            <a:off x="8603626" y="3112882"/>
            <a:ext cx="436739" cy="542227"/>
            <a:chOff x="10608342" y="5053054"/>
            <a:chExt cx="1583658" cy="1966165"/>
          </a:xfrm>
        </p:grpSpPr>
        <p:sp>
          <p:nvSpPr>
            <p:cNvPr id="7" name="任意多边形: 形状 6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" name="等腰三角形 7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55000" lnSpcReduction="20000"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" name="组合 8"/>
          <p:cNvGrpSpPr/>
          <p:nvPr userDrawn="1">
            <p:custDataLst>
              <p:tags r:id="rId9"/>
            </p:custDataLst>
          </p:nvPr>
        </p:nvGrpSpPr>
        <p:grpSpPr>
          <a:xfrm>
            <a:off x="3151635" y="3119499"/>
            <a:ext cx="436739" cy="542227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10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等腰三角形 10"/>
            <p:cNvSpPr/>
            <p:nvPr>
              <p:custDataLst>
                <p:tags r:id="rId11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55000" lnSpcReduction="20000"/>
            </a:bodyPr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838200" y="794326"/>
            <a:ext cx="10515600" cy="540484"/>
          </a:xfrm>
        </p:spPr>
        <p:txBody>
          <a:bodyPr>
            <a:normAutofit/>
          </a:bodyPr>
          <a:lstStyle>
            <a:lvl1pPr>
              <a:defRPr sz="2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 rot="16200000">
            <a:off x="11009630" y="351790"/>
            <a:ext cx="737870" cy="916305"/>
            <a:chOff x="10608342" y="5053054"/>
            <a:chExt cx="1583658" cy="1966165"/>
          </a:xfrm>
        </p:grpSpPr>
        <p:sp>
          <p:nvSpPr>
            <p:cNvPr id="12" name="任意多边形: 形状 11"/>
            <p:cNvSpPr/>
            <p:nvPr>
              <p:custDataLst>
                <p:tags r:id="rId4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3" name="等腰三角形 12"/>
            <p:cNvSpPr/>
            <p:nvPr>
              <p:custDataLst>
                <p:tags r:id="rId5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grpSp>
        <p:nvGrpSpPr>
          <p:cNvPr id="14" name="组合 13"/>
          <p:cNvGrpSpPr/>
          <p:nvPr userDrawn="1">
            <p:custDataLst>
              <p:tags r:id="rId6"/>
            </p:custDataLst>
          </p:nvPr>
        </p:nvGrpSpPr>
        <p:grpSpPr>
          <a:xfrm rot="5400000">
            <a:off x="443865" y="5584825"/>
            <a:ext cx="737870" cy="916305"/>
            <a:chOff x="10608342" y="5053054"/>
            <a:chExt cx="1583658" cy="1966165"/>
          </a:xfrm>
        </p:grpSpPr>
        <p:sp>
          <p:nvSpPr>
            <p:cNvPr id="16" name="任意多边形: 形状 15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 marL="0" indent="0"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  <p:grpSp>
        <p:nvGrpSpPr>
          <p:cNvPr id="11" name="组合 10"/>
          <p:cNvGrpSpPr/>
          <p:nvPr userDrawn="1">
            <p:custDataLst>
              <p:tags r:id="rId9"/>
            </p:custDataLst>
          </p:nvPr>
        </p:nvGrpSpPr>
        <p:grpSpPr>
          <a:xfrm>
            <a:off x="-1" y="0"/>
            <a:ext cx="4823460" cy="769938"/>
            <a:chOff x="-1" y="0"/>
            <a:chExt cx="4823460" cy="769938"/>
          </a:xfrm>
        </p:grpSpPr>
        <p:sp>
          <p:nvSpPr>
            <p:cNvPr id="12" name="任意多边形: 形状 11"/>
            <p:cNvSpPr/>
            <p:nvPr>
              <p:custDataLst>
                <p:tags r:id="rId10"/>
              </p:custDataLst>
            </p:nvPr>
          </p:nvSpPr>
          <p:spPr>
            <a:xfrm rot="10800000">
              <a:off x="0" y="0"/>
              <a:ext cx="4823459" cy="769938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14" name="等腰三角形 13"/>
            <p:cNvSpPr/>
            <p:nvPr>
              <p:custDataLst>
                <p:tags r:id="rId11"/>
              </p:custDataLst>
            </p:nvPr>
          </p:nvSpPr>
          <p:spPr>
            <a:xfrm rot="10800000">
              <a:off x="-1" y="0"/>
              <a:ext cx="3754576" cy="562171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grpSp>
        <p:nvGrpSpPr>
          <p:cNvPr id="12" name="组合 11"/>
          <p:cNvGrpSpPr/>
          <p:nvPr userDrawn="1">
            <p:custDataLst>
              <p:tags r:id="rId9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10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11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13" name="矩形 12"/>
          <p:cNvSpPr/>
          <p:nvPr userDrawn="1">
            <p:custDataLst>
              <p:tags r:id="rId5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04520" y="669290"/>
            <a:ext cx="10976610" cy="565150"/>
          </a:xfrm>
        </p:spPr>
        <p:txBody>
          <a:bodyPr anchor="ctr"/>
          <a:lstStyle>
            <a:lvl1pPr algn="ctr">
              <a:lnSpc>
                <a:spcPct val="100000"/>
              </a:lnSpc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17" name="任意多边形: 形状 16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等腰三角形 17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solidFill>
                <a:schemeClr val="bg1"/>
              </a:solidFill>
              <a:latin typeface="Comic Sans MS" panose="030F0702030302020204" charset="0"/>
              <a:ea typeface="微软雅黑" panose="020B0503020204020204" charset="-122"/>
              <a:cs typeface="Comic Sans MS" panose="030F0702030302020204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5" name="组合 14"/>
          <p:cNvGrpSpPr/>
          <p:nvPr userDrawn="1">
            <p:custDataLst>
              <p:tags r:id="rId3"/>
            </p:custDataLst>
          </p:nvPr>
        </p:nvGrpSpPr>
        <p:grpSpPr>
          <a:xfrm rot="10800000">
            <a:off x="0" y="0"/>
            <a:ext cx="5457825" cy="1529715"/>
            <a:chOff x="4001597" y="5613400"/>
            <a:chExt cx="8190403" cy="1244600"/>
          </a:xfrm>
        </p:grpSpPr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5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 userDrawn="1">
            <p:custDataLst>
              <p:tags r:id="rId6"/>
            </p:custDataLst>
          </p:nvPr>
        </p:nvGrpSpPr>
        <p:grpSpPr>
          <a:xfrm>
            <a:off x="6734175" y="5323840"/>
            <a:ext cx="5457825" cy="1529715"/>
            <a:chOff x="4001597" y="5613400"/>
            <a:chExt cx="8190403" cy="1244600"/>
          </a:xfrm>
        </p:grpSpPr>
        <p:sp>
          <p:nvSpPr>
            <p:cNvPr id="19" name="任意多边形: 形状 18"/>
            <p:cNvSpPr/>
            <p:nvPr>
              <p:custDataLst>
                <p:tags r:id="rId7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20" name="等腰三角形 19"/>
            <p:cNvSpPr/>
            <p:nvPr>
              <p:custDataLst>
                <p:tags r:id="rId8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60.xml"/><Relationship Id="rId23" Type="http://schemas.openxmlformats.org/officeDocument/2006/relationships/tags" Target="../tags/tag159.xml"/><Relationship Id="rId22" Type="http://schemas.openxmlformats.org/officeDocument/2006/relationships/tags" Target="../tags/tag158.xml"/><Relationship Id="rId21" Type="http://schemas.openxmlformats.org/officeDocument/2006/relationships/tags" Target="../tags/tag157.xml"/><Relationship Id="rId20" Type="http://schemas.openxmlformats.org/officeDocument/2006/relationships/tags" Target="../tags/tag156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55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63.xml"/><Relationship Id="rId3" Type="http://schemas.openxmlformats.org/officeDocument/2006/relationships/image" Target="../media/image1.png"/><Relationship Id="rId2" Type="http://schemas.openxmlformats.org/officeDocument/2006/relationships/tags" Target="../tags/tag162.xml"/><Relationship Id="rId1" Type="http://schemas.openxmlformats.org/officeDocument/2006/relationships/tags" Target="../tags/tag16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7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6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67.xml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68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69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70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7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7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900">
                <a:solidFill>
                  <a:schemeClr val="accent1"/>
                </a:solidFill>
              </a:rPr>
              <a:t>元组</a:t>
            </a:r>
            <a:endParaRPr lang="zh-CN" altLang="en-US" sz="5900">
              <a:solidFill>
                <a:schemeClr val="accent1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altLang="zh-CN" sz="2000">
                <a:solidFill>
                  <a:schemeClr val="dk1">
                    <a:lumMod val="85000"/>
                    <a:lumOff val="15000"/>
                  </a:schemeClr>
                </a:solidFill>
              </a:rPr>
              <a:t>Domy</a:t>
            </a:r>
            <a:endParaRPr lang="en-US" altLang="zh-CN" sz="200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图片 6" descr="图片1"/>
          <p:cNvPicPr>
            <a:picLocks noChangeAspect="1"/>
          </p:cNvPicPr>
          <p:nvPr/>
        </p:nvPicPr>
        <p:blipFill>
          <a:blip r:embed="rId3"/>
          <a:srcRect r="41278" b="54611"/>
          <a:stretch>
            <a:fillRect/>
          </a:stretch>
        </p:blipFill>
        <p:spPr>
          <a:xfrm>
            <a:off x="9716135" y="257175"/>
            <a:ext cx="2038985" cy="887095"/>
          </a:xfrm>
          <a:prstGeom prst="ellipse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图片1"/>
          <p:cNvPicPr>
            <a:picLocks noChangeAspect="1"/>
          </p:cNvPicPr>
          <p:nvPr/>
        </p:nvPicPr>
        <p:blipFill>
          <a:blip r:embed="rId1"/>
          <a:srcRect r="41278" b="54611"/>
          <a:stretch>
            <a:fillRect/>
          </a:stretch>
        </p:blipFill>
        <p:spPr>
          <a:xfrm>
            <a:off x="9716135" y="257175"/>
            <a:ext cx="2038985" cy="887095"/>
          </a:xfrm>
          <a:prstGeom prst="ellipse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486785" y="2644775"/>
            <a:ext cx="52184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600">
                <a:latin typeface="汉仪乐喵体W" panose="00020600040101010101" charset="-122"/>
                <a:ea typeface="汉仪乐喵体W" panose="00020600040101010101" charset="-122"/>
              </a:rPr>
              <a:t>今日完</a:t>
            </a:r>
            <a:r>
              <a:rPr lang="en-US" altLang="zh-CN" sz="9600">
                <a:latin typeface="汉仪乐喵体W" panose="00020600040101010101" charset="-122"/>
                <a:ea typeface="汉仪乐喵体W" panose="00020600040101010101" charset="-122"/>
              </a:rPr>
              <a:t>~~</a:t>
            </a:r>
            <a:endParaRPr lang="en-US" altLang="zh-CN" sz="9600">
              <a:latin typeface="汉仪乐喵体W" panose="00020600040101010101" charset="-122"/>
              <a:ea typeface="汉仪乐喵体W" panose="0002060004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图片1"/>
          <p:cNvPicPr>
            <a:picLocks noChangeAspect="1"/>
          </p:cNvPicPr>
          <p:nvPr/>
        </p:nvPicPr>
        <p:blipFill>
          <a:blip r:embed="rId1"/>
          <a:srcRect r="41278" b="54611"/>
          <a:stretch>
            <a:fillRect/>
          </a:stretch>
        </p:blipFill>
        <p:spPr>
          <a:xfrm>
            <a:off x="9716135" y="257175"/>
            <a:ext cx="2038985" cy="887095"/>
          </a:xfrm>
          <a:prstGeom prst="ellipse">
            <a:avLst/>
          </a:prstGeom>
        </p:spPr>
      </p:pic>
      <p:sp>
        <p:nvSpPr>
          <p:cNvPr id="6" name="文本框 5" descr="7b0a20202020227461726765744964223a202270726f636573734f6e6c696e65466f6e7473220a7d0a"/>
          <p:cNvSpPr txBox="1"/>
          <p:nvPr/>
        </p:nvSpPr>
        <p:spPr>
          <a:xfrm>
            <a:off x="1094105" y="1462405"/>
            <a:ext cx="385445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>
                <a:latin typeface="长歌与浮生" panose="02000503000000000000" charset="-122"/>
                <a:ea typeface="长歌与浮生" panose="02000503000000000000" charset="-122"/>
                <a:cs typeface="长歌与浮生" panose="02000503000000000000" charset="-122"/>
              </a:rPr>
              <a:t>元祖</a:t>
            </a:r>
            <a:endParaRPr lang="zh-CN" altLang="en-US" sz="3200">
              <a:latin typeface="长歌与浮生" panose="02000503000000000000" charset="-122"/>
              <a:ea typeface="长歌与浮生" panose="02000503000000000000" charset="-122"/>
              <a:cs typeface="长歌与浮生" panose="02000503000000000000" charset="-122"/>
            </a:endParaRPr>
          </a:p>
          <a:p>
            <a:r>
              <a:rPr lang="zh-CN" altLang="en-US" sz="3200">
                <a:latin typeface="长歌与浮生" panose="02000503000000000000" charset="-122"/>
                <a:ea typeface="长歌与浮生" panose="02000503000000000000" charset="-122"/>
                <a:cs typeface="长歌与浮生" panose="02000503000000000000" charset="-122"/>
              </a:rPr>
              <a:t>不可变类型                            </a:t>
            </a:r>
            <a:endParaRPr lang="zh-CN" altLang="en-US" sz="3200">
              <a:latin typeface="长歌与浮生" panose="02000503000000000000" charset="-122"/>
              <a:ea typeface="长歌与浮生" panose="02000503000000000000" charset="-122"/>
              <a:cs typeface="长歌与浮生" panose="02000503000000000000" charset="-122"/>
            </a:endParaRPr>
          </a:p>
          <a:p>
            <a:r>
              <a:rPr lang="zh-CN" altLang="en-US" sz="3200">
                <a:latin typeface="长歌与浮生" panose="02000503000000000000" charset="-122"/>
                <a:ea typeface="长歌与浮生" panose="02000503000000000000" charset="-122"/>
                <a:cs typeface="长歌与浮生" panose="02000503000000000000" charset="-122"/>
              </a:rPr>
              <a:t>（不能增删改查，排序和复制等）</a:t>
            </a:r>
            <a:endParaRPr lang="zh-CN" altLang="en-US" sz="3200">
              <a:latin typeface="长歌与浮生" panose="02000503000000000000" charset="-122"/>
              <a:ea typeface="长歌与浮生" panose="02000503000000000000" charset="-122"/>
              <a:cs typeface="长歌与浮生" panose="02000503000000000000" charset="-122"/>
            </a:endParaRPr>
          </a:p>
          <a:p>
            <a:r>
              <a:rPr lang="zh-CN" altLang="en-US" sz="3200">
                <a:latin typeface="长歌与浮生" panose="02000503000000000000" charset="-122"/>
                <a:ea typeface="长歌与浮生" panose="02000503000000000000" charset="-122"/>
                <a:cs typeface="长歌与浮生" panose="02000503000000000000" charset="-122"/>
              </a:rPr>
              <a:t>内存占用少</a:t>
            </a:r>
            <a:endParaRPr lang="zh-CN" altLang="en-US" sz="3200">
              <a:latin typeface="长歌与浮生" panose="02000503000000000000" charset="-122"/>
              <a:ea typeface="长歌与浮生" panose="02000503000000000000" charset="-122"/>
              <a:cs typeface="长歌与浮生" panose="02000503000000000000" charset="-122"/>
            </a:endParaRPr>
          </a:p>
          <a:p>
            <a:r>
              <a:rPr lang="zh-CN" altLang="en-US" sz="3200">
                <a:latin typeface="长歌与浮生" panose="02000503000000000000" charset="-122"/>
                <a:ea typeface="长歌与浮生" panose="02000503000000000000" charset="-122"/>
                <a:cs typeface="长歌与浮生" panose="02000503000000000000" charset="-122"/>
              </a:rPr>
              <a:t>（sizeof）</a:t>
            </a:r>
            <a:endParaRPr lang="zh-CN" altLang="en-US" sz="3200">
              <a:latin typeface="长歌与浮生" panose="02000503000000000000" charset="-122"/>
              <a:ea typeface="长歌与浮生" panose="02000503000000000000" charset="-122"/>
              <a:cs typeface="长歌与浮生" panose="02000503000000000000" charset="-122"/>
            </a:endParaRPr>
          </a:p>
          <a:p>
            <a:r>
              <a:rPr lang="zh-CN" altLang="en-US" sz="3200">
                <a:latin typeface="长歌与浮生" panose="02000503000000000000" charset="-122"/>
                <a:ea typeface="长歌与浮生" panose="02000503000000000000" charset="-122"/>
                <a:cs typeface="长歌与浮生" panose="02000503000000000000" charset="-122"/>
              </a:rPr>
              <a:t>运行效率高（1亿次创建（1,2,3,4,5）花费1.55秒（四舍五入））（timeit）</a:t>
            </a:r>
            <a:endParaRPr lang="zh-CN" altLang="en-US">
              <a:latin typeface="长歌与浮生" panose="02000503000000000000" charset="-122"/>
              <a:ea typeface="长歌与浮生" panose="02000503000000000000" charset="-122"/>
              <a:cs typeface="长歌与浮生" panose="02000503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43705" y="560705"/>
            <a:ext cx="37045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汉仪乐喵体W" panose="00020600040101010101" charset="-122"/>
                <a:ea typeface="汉仪乐喵体W" panose="00020600040101010101" charset="-122"/>
              </a:rPr>
              <a:t>元组与列表的区别</a:t>
            </a:r>
            <a:endParaRPr lang="zh-CN" altLang="en-US" sz="3200">
              <a:latin typeface="汉仪乐喵体W" panose="00020600040101010101" charset="-122"/>
              <a:ea typeface="汉仪乐喵体W" panose="00020600040101010101" charset="-122"/>
            </a:endParaRPr>
          </a:p>
        </p:txBody>
      </p:sp>
      <p:sp>
        <p:nvSpPr>
          <p:cNvPr id="9" name="文本框 8" descr="7b0a20202020227461726765744964223a202270726f636573734f6e6c696e65466f6e7473220a7d0a"/>
          <p:cNvSpPr txBox="1"/>
          <p:nvPr/>
        </p:nvSpPr>
        <p:spPr>
          <a:xfrm>
            <a:off x="6124575" y="1363345"/>
            <a:ext cx="465455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>
                <a:latin typeface="长歌与浮生" panose="02000503000000000000" charset="-122"/>
                <a:ea typeface="长歌与浮生" panose="02000503000000000000" charset="-122"/>
                <a:cs typeface="长歌与浮生" panose="02000503000000000000" charset="-122"/>
              </a:rPr>
              <a:t>列表</a:t>
            </a:r>
            <a:endParaRPr lang="zh-CN" altLang="en-US" sz="3200">
              <a:latin typeface="长歌与浮生" panose="02000503000000000000" charset="-122"/>
              <a:ea typeface="长歌与浮生" panose="02000503000000000000" charset="-122"/>
              <a:cs typeface="长歌与浮生" panose="02000503000000000000" charset="-122"/>
            </a:endParaRPr>
          </a:p>
          <a:p>
            <a:r>
              <a:rPr lang="zh-CN" altLang="en-US" sz="3200">
                <a:latin typeface="长歌与浮生" panose="02000503000000000000" charset="-122"/>
                <a:ea typeface="长歌与浮生" panose="02000503000000000000" charset="-122"/>
                <a:cs typeface="长歌与浮生" panose="02000503000000000000" charset="-122"/>
              </a:rPr>
              <a:t>可变类型</a:t>
            </a:r>
            <a:endParaRPr lang="zh-CN" altLang="en-US" sz="3200">
              <a:latin typeface="长歌与浮生" panose="02000503000000000000" charset="-122"/>
              <a:ea typeface="长歌与浮生" panose="02000503000000000000" charset="-122"/>
              <a:cs typeface="长歌与浮生" panose="02000503000000000000" charset="-122"/>
            </a:endParaRPr>
          </a:p>
          <a:p>
            <a:r>
              <a:rPr lang="zh-CN" altLang="en-US" sz="3200">
                <a:latin typeface="长歌与浮生" panose="02000503000000000000" charset="-122"/>
                <a:ea typeface="长歌与浮生" panose="02000503000000000000" charset="-122"/>
                <a:cs typeface="长歌与浮生" panose="02000503000000000000" charset="-122"/>
              </a:rPr>
              <a:t>（可以增删改查，排序和复制等）</a:t>
            </a:r>
            <a:endParaRPr lang="zh-CN" altLang="en-US" sz="3200">
              <a:latin typeface="长歌与浮生" panose="02000503000000000000" charset="-122"/>
              <a:ea typeface="长歌与浮生" panose="02000503000000000000" charset="-122"/>
              <a:cs typeface="长歌与浮生" panose="02000503000000000000" charset="-122"/>
            </a:endParaRPr>
          </a:p>
          <a:p>
            <a:r>
              <a:rPr lang="zh-CN" altLang="en-US" sz="3200">
                <a:latin typeface="长歌与浮生" panose="02000503000000000000" charset="-122"/>
                <a:ea typeface="长歌与浮生" panose="02000503000000000000" charset="-122"/>
                <a:cs typeface="长歌与浮生" panose="02000503000000000000" charset="-122"/>
              </a:rPr>
              <a:t>内存占用多</a:t>
            </a:r>
            <a:endParaRPr lang="zh-CN" altLang="en-US" sz="3200">
              <a:latin typeface="长歌与浮生" panose="02000503000000000000" charset="-122"/>
              <a:ea typeface="长歌与浮生" panose="02000503000000000000" charset="-122"/>
              <a:cs typeface="长歌与浮生" panose="02000503000000000000" charset="-122"/>
            </a:endParaRPr>
          </a:p>
          <a:p>
            <a:r>
              <a:rPr lang="zh-CN" altLang="en-US" sz="3200">
                <a:latin typeface="长歌与浮生" panose="02000503000000000000" charset="-122"/>
                <a:ea typeface="长歌与浮生" panose="02000503000000000000" charset="-122"/>
                <a:cs typeface="长歌与浮生" panose="02000503000000000000" charset="-122"/>
              </a:rPr>
              <a:t>（sizeof）</a:t>
            </a:r>
            <a:endParaRPr lang="zh-CN" altLang="en-US" sz="3200">
              <a:latin typeface="长歌与浮生" panose="02000503000000000000" charset="-122"/>
              <a:ea typeface="长歌与浮生" panose="02000503000000000000" charset="-122"/>
              <a:cs typeface="长歌与浮生" panose="02000503000000000000" charset="-122"/>
            </a:endParaRPr>
          </a:p>
          <a:p>
            <a:r>
              <a:rPr lang="zh-CN" altLang="en-US" sz="3200">
                <a:latin typeface="长歌与浮生" panose="02000503000000000000" charset="-122"/>
                <a:ea typeface="长歌与浮生" panose="02000503000000000000" charset="-122"/>
                <a:cs typeface="长歌与浮生" panose="02000503000000000000" charset="-122"/>
              </a:rPr>
              <a:t>运行效率低（1亿次创建[1,2,3,4,5]花费7.15秒（四舍五入））</a:t>
            </a:r>
            <a:endParaRPr lang="zh-CN" altLang="en-US" sz="3200">
              <a:latin typeface="长歌与浮生" panose="02000503000000000000" charset="-122"/>
              <a:ea typeface="长歌与浮生" panose="02000503000000000000" charset="-122"/>
              <a:cs typeface="长歌与浮生" panose="02000503000000000000" charset="-122"/>
            </a:endParaRPr>
          </a:p>
          <a:p>
            <a:r>
              <a:rPr lang="zh-CN" altLang="en-US" sz="3200">
                <a:latin typeface="长歌与浮生" panose="02000503000000000000" charset="-122"/>
                <a:ea typeface="长歌与浮生" panose="02000503000000000000" charset="-122"/>
                <a:cs typeface="长歌与浮生" panose="02000503000000000000" charset="-122"/>
              </a:rPr>
              <a:t>（timeit）</a:t>
            </a:r>
            <a:endParaRPr lang="zh-CN" altLang="en-US" sz="3200">
              <a:latin typeface="长歌与浮生" panose="02000503000000000000" charset="-122"/>
              <a:ea typeface="长歌与浮生" panose="02000503000000000000" charset="-122"/>
              <a:cs typeface="长歌与浮生" panose="02000503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42535" y="1363345"/>
            <a:ext cx="1372870" cy="8604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5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VS</a:t>
            </a:r>
            <a:endParaRPr lang="en-US" altLang="zh-CN" sz="5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31530" y="5542915"/>
            <a:ext cx="3439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结论：各有利弊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图片1"/>
          <p:cNvPicPr>
            <a:picLocks noChangeAspect="1"/>
          </p:cNvPicPr>
          <p:nvPr/>
        </p:nvPicPr>
        <p:blipFill>
          <a:blip r:embed="rId1"/>
          <a:srcRect r="41278" b="54611"/>
          <a:stretch>
            <a:fillRect/>
          </a:stretch>
        </p:blipFill>
        <p:spPr>
          <a:xfrm>
            <a:off x="9716135" y="257175"/>
            <a:ext cx="2038985" cy="887095"/>
          </a:xfrm>
          <a:prstGeom prst="ellipse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259580" y="603250"/>
            <a:ext cx="3672205" cy="86042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50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需要学的</a:t>
            </a:r>
            <a:endParaRPr lang="zh-CN" altLang="en-US" sz="50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1829435" y="2295525"/>
          <a:ext cx="8532495" cy="3260725"/>
        </p:xfrm>
        <a:graphic>
          <a:graphicData uri="http://schemas.openxmlformats.org/drawingml/2006/table">
            <a:tbl>
              <a:tblPr firstRow="1" bandRow="1"/>
              <a:tblGrid>
                <a:gridCol w="2844165"/>
                <a:gridCol w="2844165"/>
                <a:gridCol w="2844165"/>
              </a:tblGrid>
              <a:tr h="6521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>
                          <a:solidFill>
                            <a:srgbClr val="FF6238"/>
                          </a:solidFill>
                        </a:rPr>
                        <a:t>查询--&gt;</a:t>
                      </a:r>
                      <a:endParaRPr lang="zh-CN" altLang="en-US" sz="3200">
                        <a:solidFill>
                          <a:srgbClr val="FF6238"/>
                        </a:solidFill>
                      </a:endParaRPr>
                    </a:p>
                  </a:txBody>
                  <a:tcPr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  <a:lnT w="9525">
                      <a:solidFill>
                        <a:srgbClr val="FF6238"/>
                      </a:solidFill>
                      <a:prstDash val="sysDash"/>
                    </a:lnT>
                    <a:lnB w="9525">
                      <a:solidFill>
                        <a:srgbClr val="FF623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>
                          <a:solidFill>
                            <a:schemeClr val="tx1"/>
                          </a:solidFill>
                        </a:rPr>
                        <a:t>index（索引）</a:t>
                      </a:r>
                      <a:endParaRPr lang="zh-CN" altLang="en-US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  <a:lnT w="9525">
                      <a:solidFill>
                        <a:srgbClr val="FF6238"/>
                      </a:solidFill>
                      <a:prstDash val="sysDash"/>
                    </a:lnT>
                    <a:lnB w="9525">
                      <a:solidFill>
                        <a:srgbClr val="FF623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zh-CN" altLang="en-US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  <a:lnT w="9525">
                      <a:solidFill>
                        <a:srgbClr val="FF6238"/>
                      </a:solidFill>
                      <a:prstDash val="sysDash"/>
                    </a:lnT>
                    <a:lnB w="9525">
                      <a:solidFill>
                        <a:srgbClr val="FF623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652145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>
                          <a:solidFill>
                            <a:srgbClr val="404040"/>
                          </a:solidFill>
                          <a:sym typeface="+mn-ea"/>
                        </a:rPr>
                        <a:t>下面是需要学的：</a:t>
                      </a:r>
                      <a:endParaRPr lang="zh-CN" altLang="en-US" sz="32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  <a:lnT w="9525">
                      <a:solidFill>
                        <a:srgbClr val="FF6238"/>
                      </a:solidFill>
                      <a:prstDash val="sysDash"/>
                    </a:lnT>
                    <a:lnB w="9525">
                      <a:solidFill>
                        <a:srgbClr val="FF623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hMerge="1">
                  <a:tcPr>
                    <a:lnT w="9525">
                      <a:solidFill>
                        <a:srgbClr val="FF6238"/>
                      </a:solidFill>
                      <a:prstDash val="sysDash"/>
                    </a:lnT>
                    <a:lnB w="9525">
                      <a:solidFill>
                        <a:srgbClr val="FF6238"/>
                      </a:solidFill>
                      <a:prstDash val="sysDash"/>
                    </a:lnB>
                  </a:tcPr>
                </a:tc>
                <a:tc hMerge="1">
                  <a:tcPr>
                    <a:lnR w="9525">
                      <a:solidFill>
                        <a:srgbClr val="FF6238"/>
                      </a:solidFill>
                      <a:prstDash val="sysDash"/>
                    </a:lnR>
                    <a:lnT w="9525">
                      <a:solidFill>
                        <a:srgbClr val="FF6238"/>
                      </a:solidFill>
                      <a:prstDash val="sysDash"/>
                    </a:lnT>
                    <a:lnB w="9525">
                      <a:solidFill>
                        <a:srgbClr val="FF6238"/>
                      </a:solidFill>
                      <a:prstDash val="sysDash"/>
                    </a:lnB>
                  </a:tcPr>
                </a:tc>
              </a:tr>
              <a:tr h="6521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>
                          <a:solidFill>
                            <a:srgbClr val="FF6238"/>
                          </a:solidFill>
                        </a:rPr>
                        <a:t>通用--&gt;</a:t>
                      </a:r>
                      <a:endParaRPr lang="zh-CN" altLang="en-US" sz="3200">
                        <a:solidFill>
                          <a:srgbClr val="FF6238"/>
                        </a:solidFill>
                      </a:endParaRPr>
                    </a:p>
                  </a:txBody>
                  <a:tcPr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  <a:lnT w="9525">
                      <a:solidFill>
                        <a:srgbClr val="FF6238"/>
                      </a:solidFill>
                      <a:prstDash val="sysDash"/>
                    </a:lnT>
                    <a:lnB w="9525">
                      <a:solidFill>
                        <a:srgbClr val="FF623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>
                          <a:solidFill>
                            <a:srgbClr val="404040"/>
                          </a:solidFill>
                        </a:rPr>
                        <a:t>in</a:t>
                      </a:r>
                      <a:endParaRPr lang="zh-CN" altLang="en-US" sz="320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  <a:lnT w="9525">
                      <a:solidFill>
                        <a:srgbClr val="FF6238"/>
                      </a:solidFill>
                      <a:prstDash val="sysDash"/>
                    </a:lnT>
                    <a:lnB w="9525">
                      <a:solidFill>
                        <a:srgbClr val="FF623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>
                          <a:solidFill>
                            <a:srgbClr val="404040"/>
                          </a:solidFill>
                        </a:rPr>
                        <a:t>not in</a:t>
                      </a:r>
                      <a:endParaRPr lang="zh-CN" altLang="en-US" sz="320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  <a:lnT w="9525">
                      <a:solidFill>
                        <a:srgbClr val="FF6238"/>
                      </a:solidFill>
                      <a:prstDash val="sysDash"/>
                    </a:lnT>
                    <a:lnB w="9525">
                      <a:solidFill>
                        <a:srgbClr val="FF623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6521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>
                          <a:solidFill>
                            <a:srgbClr val="FF6238"/>
                          </a:solidFill>
                        </a:rPr>
                        <a:t>创建--&gt;</a:t>
                      </a:r>
                      <a:endParaRPr lang="zh-CN" altLang="en-US" sz="3200">
                        <a:solidFill>
                          <a:srgbClr val="FF6238"/>
                        </a:solidFill>
                      </a:endParaRPr>
                    </a:p>
                  </a:txBody>
                  <a:tcPr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  <a:lnT w="9525">
                      <a:solidFill>
                        <a:srgbClr val="FF6238"/>
                      </a:solidFill>
                      <a:prstDash val="sysDash"/>
                    </a:lnT>
                    <a:lnB w="9525">
                      <a:solidFill>
                        <a:srgbClr val="FF623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>
                          <a:solidFill>
                            <a:srgbClr val="404040"/>
                          </a:solidFill>
                        </a:rPr>
                        <a:t>直接赋值</a:t>
                      </a:r>
                      <a:endParaRPr lang="zh-CN" altLang="en-US" sz="320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  <a:lnT w="9525">
                      <a:solidFill>
                        <a:srgbClr val="FF6238"/>
                      </a:solidFill>
                      <a:prstDash val="sysDash"/>
                    </a:lnT>
                    <a:lnB w="9525">
                      <a:solidFill>
                        <a:srgbClr val="FF623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>
                          <a:solidFill>
                            <a:srgbClr val="404040"/>
                          </a:solidFill>
                        </a:rPr>
                        <a:t>tuple</a:t>
                      </a:r>
                      <a:endParaRPr lang="zh-CN" altLang="en-US" sz="320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  <a:lnT w="9525">
                      <a:solidFill>
                        <a:srgbClr val="FF6238"/>
                      </a:solidFill>
                      <a:prstDash val="sysDash"/>
                    </a:lnT>
                    <a:lnB w="9525">
                      <a:solidFill>
                        <a:srgbClr val="FF623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6521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>
                          <a:solidFill>
                            <a:schemeClr val="tx1"/>
                          </a:solidFill>
                        </a:rPr>
                        <a:t>索引</a:t>
                      </a:r>
                      <a:endParaRPr lang="zh-CN" altLang="en-US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  <a:lnT w="9525">
                      <a:solidFill>
                        <a:srgbClr val="FF6238"/>
                      </a:solidFill>
                      <a:prstDash val="sysDash"/>
                    </a:lnT>
                    <a:lnB w="9525">
                      <a:solidFill>
                        <a:srgbClr val="FF623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>
                          <a:solidFill>
                            <a:srgbClr val="404040"/>
                          </a:solidFill>
                        </a:rPr>
                        <a:t>切片</a:t>
                      </a:r>
                      <a:endParaRPr lang="zh-CN" altLang="en-US" sz="320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  <a:lnT w="9525">
                      <a:solidFill>
                        <a:srgbClr val="FF6238"/>
                      </a:solidFill>
                      <a:prstDash val="sysDash"/>
                    </a:lnT>
                    <a:lnB w="9525">
                      <a:solidFill>
                        <a:srgbClr val="FF623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200">
                          <a:solidFill>
                            <a:srgbClr val="404040"/>
                          </a:solidFill>
                        </a:rPr>
                        <a:t>遍历</a:t>
                      </a:r>
                      <a:endParaRPr lang="zh-CN" altLang="en-US" sz="3200">
                        <a:solidFill>
                          <a:srgbClr val="404040"/>
                        </a:solidFill>
                      </a:endParaRPr>
                    </a:p>
                  </a:txBody>
                  <a:tcPr>
                    <a:lnL w="9525">
                      <a:solidFill>
                        <a:srgbClr val="FF6238"/>
                      </a:solidFill>
                      <a:prstDash val="sysDash"/>
                    </a:lnL>
                    <a:lnR w="9525">
                      <a:solidFill>
                        <a:srgbClr val="FF6238"/>
                      </a:solidFill>
                      <a:prstDash val="sysDash"/>
                    </a:lnR>
                    <a:lnT w="9525">
                      <a:solidFill>
                        <a:srgbClr val="FF6238"/>
                      </a:solidFill>
                      <a:prstDash val="sysDash"/>
                    </a:lnT>
                    <a:lnB w="9525">
                      <a:solidFill>
                        <a:srgbClr val="FF6238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7494905" cy="34899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515" y="3489960"/>
            <a:ext cx="8452485" cy="3368040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656590" y="3931920"/>
            <a:ext cx="2381250" cy="2134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36015" y="4584065"/>
            <a:ext cx="14230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>
                <a:solidFill>
                  <a:schemeClr val="bg1"/>
                </a:solidFill>
                <a:latin typeface="汉仪乐喵体W" panose="00020600040101010101" charset="-122"/>
                <a:ea typeface="汉仪乐喵体W" panose="00020600040101010101" charset="-122"/>
              </a:rPr>
              <a:t>图片</a:t>
            </a:r>
            <a:endParaRPr lang="zh-CN" altLang="en-US" sz="4800">
              <a:solidFill>
                <a:schemeClr val="bg1"/>
              </a:solidFill>
              <a:latin typeface="汉仪乐喵体W" panose="00020600040101010101" charset="-122"/>
              <a:ea typeface="汉仪乐喵体W" panose="00020600040101010101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494905" y="0"/>
            <a:ext cx="4697095" cy="18281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3" name="图片 12" descr="图片1"/>
          <p:cNvPicPr>
            <a:picLocks noChangeAspect="1"/>
          </p:cNvPicPr>
          <p:nvPr/>
        </p:nvPicPr>
        <p:blipFill>
          <a:blip r:embed="rId3"/>
          <a:srcRect r="41278" b="54611"/>
          <a:stretch>
            <a:fillRect/>
          </a:stretch>
        </p:blipFill>
        <p:spPr>
          <a:xfrm>
            <a:off x="7760335" y="346075"/>
            <a:ext cx="3728085" cy="1621790"/>
          </a:xfrm>
          <a:prstGeom prst="ellipse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图片1"/>
          <p:cNvPicPr>
            <a:picLocks noChangeAspect="1"/>
          </p:cNvPicPr>
          <p:nvPr/>
        </p:nvPicPr>
        <p:blipFill>
          <a:blip r:embed="rId1"/>
          <a:srcRect r="41278" b="54611"/>
          <a:stretch>
            <a:fillRect/>
          </a:stretch>
        </p:blipFill>
        <p:spPr>
          <a:xfrm>
            <a:off x="9716135" y="257175"/>
            <a:ext cx="2038985" cy="887095"/>
          </a:xfrm>
          <a:prstGeom prst="ellipse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259580" y="603250"/>
            <a:ext cx="3672205" cy="86042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50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创建</a:t>
            </a:r>
            <a:endParaRPr lang="zh-CN" altLang="en-US" sz="50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" name="文本框 1" descr="7b0a20202020227461726765744964223a202270726f636573734f6e6c696e65466f6e7473220a7d0a"/>
          <p:cNvSpPr txBox="1"/>
          <p:nvPr/>
        </p:nvSpPr>
        <p:spPr>
          <a:xfrm>
            <a:off x="1149350" y="1451610"/>
            <a:ext cx="966089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latin typeface="长歌与浮生" panose="02000503000000000000" charset="-122"/>
                <a:ea typeface="长歌与浮生" panose="02000503000000000000" charset="-122"/>
                <a:cs typeface="长歌与浮生" panose="02000503000000000000" charset="-122"/>
                <a:sym typeface="汉仪尚巍手书W" panose="00020600040101010101" charset="-122"/>
              </a:rPr>
              <a:t>第一种方法：直接赋值</a:t>
            </a:r>
            <a:endParaRPr lang="zh-CN" altLang="en-US" sz="2800">
              <a:latin typeface="长歌与浮生" panose="02000503000000000000" charset="-122"/>
              <a:ea typeface="长歌与浮生" panose="02000503000000000000" charset="-122"/>
              <a:cs typeface="长歌与浮生" panose="02000503000000000000" charset="-122"/>
              <a:sym typeface="汉仪尚巍手书W" panose="00020600040101010101" charset="-122"/>
            </a:endParaRPr>
          </a:p>
          <a:p>
            <a:r>
              <a:rPr lang="zh-CN" altLang="en-US" sz="2800">
                <a:latin typeface="长歌与浮生" panose="02000503000000000000" charset="-122"/>
                <a:ea typeface="长歌与浮生" panose="02000503000000000000" charset="-122"/>
                <a:cs typeface="长歌与浮生" panose="02000503000000000000" charset="-122"/>
                <a:sym typeface="汉仪尚巍手书W" panose="00020600040101010101" charset="-122"/>
              </a:rPr>
              <a:t>tuplename = (元素1，元素2，元素n......)</a:t>
            </a:r>
            <a:endParaRPr lang="zh-CN" altLang="en-US" sz="2800">
              <a:latin typeface="长歌与浮生" panose="02000503000000000000" charset="-122"/>
              <a:ea typeface="长歌与浮生" panose="02000503000000000000" charset="-122"/>
              <a:cs typeface="长歌与浮生" panose="02000503000000000000" charset="-122"/>
              <a:sym typeface="汉仪尚巍手书W" panose="00020600040101010101" charset="-122"/>
            </a:endParaRPr>
          </a:p>
          <a:p>
            <a:r>
              <a:rPr lang="zh-CN" altLang="en-US" sz="2800">
                <a:latin typeface="长歌与浮生" panose="02000503000000000000" charset="-122"/>
                <a:ea typeface="长歌与浮生" panose="02000503000000000000" charset="-122"/>
                <a:cs typeface="长歌与浮生" panose="02000503000000000000" charset="-122"/>
                <a:sym typeface="汉仪尚巍手书W" panose="00020600040101010101" charset="-122"/>
              </a:rPr>
              <a:t>tuplename:要创建的元组名称</a:t>
            </a:r>
            <a:endParaRPr lang="zh-CN" altLang="en-US" sz="2800">
              <a:latin typeface="长歌与浮生" panose="02000503000000000000" charset="-122"/>
              <a:ea typeface="长歌与浮生" panose="02000503000000000000" charset="-122"/>
              <a:cs typeface="长歌与浮生" panose="02000503000000000000" charset="-122"/>
              <a:sym typeface="汉仪尚巍手书W" panose="00020600040101010101" charset="-122"/>
            </a:endParaRPr>
          </a:p>
          <a:p>
            <a:pPr algn="ctr"/>
            <a:r>
              <a:rPr lang="zh-CN" altLang="en-US" sz="2800">
                <a:latin typeface="长歌与浮生" panose="02000503000000000000" charset="-122"/>
                <a:ea typeface="长歌与浮生" panose="02000503000000000000" charset="-122"/>
                <a:cs typeface="长歌与浮生" panose="02000503000000000000" charset="-122"/>
                <a:sym typeface="汉仪尚巍手书W" panose="00020600040101010101" charset="-122"/>
              </a:rPr>
              <a:t>注意事项</a:t>
            </a:r>
            <a:endParaRPr lang="zh-CN" altLang="en-US" sz="2800">
              <a:latin typeface="长歌与浮生" panose="02000503000000000000" charset="-122"/>
              <a:ea typeface="长歌与浮生" panose="02000503000000000000" charset="-122"/>
              <a:cs typeface="长歌与浮生" panose="02000503000000000000" charset="-122"/>
              <a:sym typeface="汉仪尚巍手书W" panose="00020600040101010101" charset="-122"/>
            </a:endParaRPr>
          </a:p>
          <a:p>
            <a:r>
              <a:rPr lang="zh-CN" altLang="en-US" sz="2800">
                <a:latin typeface="长歌与浮生" panose="02000503000000000000" charset="-122"/>
                <a:ea typeface="长歌与浮生" panose="02000503000000000000" charset="-122"/>
                <a:cs typeface="长歌与浮生" panose="02000503000000000000" charset="-122"/>
                <a:sym typeface="汉仪尚巍手书W" panose="00020600040101010101" charset="-122"/>
              </a:rPr>
              <a:t>如果为1个元素，要在元素后加一个逗号，，否则不是元组</a:t>
            </a:r>
            <a:endParaRPr lang="zh-CN" altLang="en-US" sz="2800">
              <a:latin typeface="长歌与浮生" panose="02000503000000000000" charset="-122"/>
              <a:ea typeface="长歌与浮生" panose="02000503000000000000" charset="-122"/>
              <a:cs typeface="长歌与浮生" panose="02000503000000000000" charset="-122"/>
              <a:sym typeface="汉仪尚巍手书W" panose="00020600040101010101" charset="-122"/>
            </a:endParaRPr>
          </a:p>
          <a:p>
            <a:pPr algn="ctr"/>
            <a:r>
              <a:rPr lang="zh-CN" altLang="en-US" sz="2800">
                <a:latin typeface="长歌与浮生" panose="02000503000000000000" charset="-122"/>
                <a:ea typeface="长歌与浮生" panose="02000503000000000000" charset="-122"/>
                <a:cs typeface="长歌与浮生" panose="02000503000000000000" charset="-122"/>
                <a:sym typeface="汉仪尚巍手书W" panose="00020600040101010101" charset="-122"/>
              </a:rPr>
              <a:t>第二种方法：tuple方法创建空元组</a:t>
            </a:r>
            <a:endParaRPr lang="zh-CN" altLang="en-US" sz="2800">
              <a:latin typeface="长歌与浮生" panose="02000503000000000000" charset="-122"/>
              <a:ea typeface="长歌与浮生" panose="02000503000000000000" charset="-122"/>
              <a:cs typeface="长歌与浮生" panose="02000503000000000000" charset="-122"/>
              <a:sym typeface="汉仪尚巍手书W" panose="00020600040101010101" charset="-122"/>
            </a:endParaRPr>
          </a:p>
          <a:p>
            <a:r>
              <a:rPr lang="zh-CN" altLang="en-US" sz="2800">
                <a:latin typeface="长歌与浮生" panose="02000503000000000000" charset="-122"/>
                <a:ea typeface="长歌与浮生" panose="02000503000000000000" charset="-122"/>
                <a:cs typeface="长歌与浮生" panose="02000503000000000000" charset="-122"/>
                <a:sym typeface="汉仪尚巍手书W" panose="00020600040101010101" charset="-122"/>
              </a:rPr>
              <a:t>tuplename = tuple(*字符串等)</a:t>
            </a:r>
            <a:endParaRPr lang="zh-CN" altLang="en-US" sz="2800">
              <a:latin typeface="长歌与浮生" panose="02000503000000000000" charset="-122"/>
              <a:ea typeface="长歌与浮生" panose="02000503000000000000" charset="-122"/>
              <a:cs typeface="长歌与浮生" panose="02000503000000000000" charset="-122"/>
              <a:sym typeface="汉仪尚巍手书W" panose="00020600040101010101" charset="-122"/>
            </a:endParaRPr>
          </a:p>
          <a:p>
            <a:r>
              <a:rPr lang="zh-CN" altLang="en-US" sz="2800">
                <a:latin typeface="长歌与浮生" panose="02000503000000000000" charset="-122"/>
                <a:ea typeface="长歌与浮生" panose="02000503000000000000" charset="-122"/>
                <a:cs typeface="长歌与浮生" panose="02000503000000000000" charset="-122"/>
                <a:sym typeface="汉仪尚巍手书W" panose="00020600040101010101" charset="-122"/>
              </a:rPr>
              <a:t>tuplename:要创建的元组名称</a:t>
            </a:r>
            <a:endParaRPr lang="zh-CN" altLang="en-US" sz="2800">
              <a:latin typeface="长歌与浮生" panose="02000503000000000000" charset="-122"/>
              <a:ea typeface="长歌与浮生" panose="02000503000000000000" charset="-122"/>
              <a:cs typeface="长歌与浮生" panose="02000503000000000000" charset="-122"/>
              <a:sym typeface="汉仪尚巍手书W" panose="00020600040101010101" charset="-122"/>
            </a:endParaRPr>
          </a:p>
          <a:p>
            <a:r>
              <a:rPr lang="zh-CN" altLang="en-US" sz="2800">
                <a:latin typeface="长歌与浮生" panose="02000503000000000000" charset="-122"/>
                <a:ea typeface="长歌与浮生" panose="02000503000000000000" charset="-122"/>
                <a:cs typeface="长歌与浮生" panose="02000503000000000000" charset="-122"/>
                <a:sym typeface="汉仪尚巍手书W" panose="00020600040101010101" charset="-122"/>
              </a:rPr>
              <a:t>*字符串：一个字符是一个元素（可选）</a:t>
            </a:r>
            <a:endParaRPr lang="zh-CN" altLang="en-US" sz="2800">
              <a:latin typeface="长歌与浮生" panose="02000503000000000000" charset="-122"/>
              <a:ea typeface="长歌与浮生" panose="02000503000000000000" charset="-122"/>
              <a:cs typeface="长歌与浮生" panose="02000503000000000000" charset="-122"/>
              <a:sym typeface="汉仪尚巍手书W" panose="00020600040101010101" charset="-122"/>
            </a:endParaRPr>
          </a:p>
          <a:p>
            <a:pPr algn="ctr"/>
            <a:r>
              <a:rPr lang="zh-CN" altLang="en-US" sz="2800">
                <a:latin typeface="长歌与浮生" panose="02000503000000000000" charset="-122"/>
                <a:ea typeface="长歌与浮生" panose="02000503000000000000" charset="-122"/>
                <a:cs typeface="长歌与浮生" panose="02000503000000000000" charset="-122"/>
                <a:sym typeface="汉仪尚巍手书W" panose="00020600040101010101" charset="-122"/>
              </a:rPr>
              <a:t>注意事项</a:t>
            </a:r>
            <a:endParaRPr lang="zh-CN" altLang="en-US" sz="2800">
              <a:latin typeface="长歌与浮生" panose="02000503000000000000" charset="-122"/>
              <a:ea typeface="长歌与浮生" panose="02000503000000000000" charset="-122"/>
              <a:cs typeface="长歌与浮生" panose="02000503000000000000" charset="-122"/>
              <a:sym typeface="汉仪尚巍手书W" panose="00020600040101010101" charset="-122"/>
            </a:endParaRPr>
          </a:p>
          <a:p>
            <a:r>
              <a:rPr lang="zh-CN" altLang="en-US" sz="2800">
                <a:latin typeface="长歌与浮生" panose="02000503000000000000" charset="-122"/>
                <a:ea typeface="长歌与浮生" panose="02000503000000000000" charset="-122"/>
                <a:cs typeface="长歌与浮生" panose="02000503000000000000" charset="-122"/>
                <a:sym typeface="汉仪尚巍手书W" panose="00020600040101010101" charset="-122"/>
              </a:rPr>
              <a:t>tuple（）创建的为空元组</a:t>
            </a:r>
            <a:endParaRPr lang="zh-CN" altLang="en-US" sz="2800">
              <a:latin typeface="长歌与浮生" panose="02000503000000000000" charset="-122"/>
              <a:ea typeface="长歌与浮生" panose="02000503000000000000" charset="-122"/>
              <a:cs typeface="长歌与浮生" panose="02000503000000000000" charset="-122"/>
              <a:sym typeface="汉仪尚巍手书W" panose="0002060004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图片1"/>
          <p:cNvPicPr>
            <a:picLocks noChangeAspect="1"/>
          </p:cNvPicPr>
          <p:nvPr/>
        </p:nvPicPr>
        <p:blipFill>
          <a:blip r:embed="rId1"/>
          <a:srcRect r="41278" b="54611"/>
          <a:stretch>
            <a:fillRect/>
          </a:stretch>
        </p:blipFill>
        <p:spPr>
          <a:xfrm>
            <a:off x="9716135" y="257175"/>
            <a:ext cx="2038985" cy="887095"/>
          </a:xfrm>
          <a:prstGeom prst="ellipse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02030" y="918845"/>
            <a:ext cx="4791710" cy="5139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count方法</a:t>
            </a:r>
            <a:endParaRPr lang="zh-CN" altLang="en-US" sz="3200"/>
          </a:p>
          <a:p>
            <a:r>
              <a:rPr lang="zh-CN" altLang="en-US" sz="3200">
                <a:latin typeface="长歌与浮生" panose="02000503000000000000" charset="-122"/>
                <a:ea typeface="长歌与浮生" panose="02000503000000000000" charset="-122"/>
                <a:cs typeface="长歌与浮生" panose="02000503000000000000" charset="-122"/>
              </a:rPr>
              <a:t>简介：查找一个值在元祖内有几个</a:t>
            </a:r>
            <a:endParaRPr lang="zh-CN" altLang="en-US" sz="3200">
              <a:latin typeface="长歌与浮生" panose="02000503000000000000" charset="-122"/>
              <a:ea typeface="长歌与浮生" panose="02000503000000000000" charset="-122"/>
              <a:cs typeface="长歌与浮生" panose="02000503000000000000" charset="-122"/>
            </a:endParaRPr>
          </a:p>
          <a:p>
            <a:r>
              <a:rPr lang="zh-CN" altLang="en-US" sz="3200">
                <a:latin typeface="长歌与浮生" panose="02000503000000000000" charset="-122"/>
                <a:ea typeface="长歌与浮生" panose="02000503000000000000" charset="-122"/>
                <a:cs typeface="长歌与浮生" panose="02000503000000000000" charset="-122"/>
              </a:rPr>
              <a:t>name =  tuplename.count(类型)</a:t>
            </a:r>
            <a:endParaRPr lang="zh-CN" altLang="en-US" sz="3200">
              <a:latin typeface="长歌与浮生" panose="02000503000000000000" charset="-122"/>
              <a:ea typeface="长歌与浮生" panose="02000503000000000000" charset="-122"/>
              <a:cs typeface="长歌与浮生" panose="02000503000000000000" charset="-122"/>
            </a:endParaRPr>
          </a:p>
          <a:p>
            <a:r>
              <a:rPr lang="zh-CN" altLang="en-US" sz="3200">
                <a:latin typeface="长歌与浮生" panose="02000503000000000000" charset="-122"/>
                <a:ea typeface="长歌与浮生" panose="02000503000000000000" charset="-122"/>
                <a:cs typeface="长歌与浮生" panose="02000503000000000000" charset="-122"/>
              </a:rPr>
              <a:t>name：接受的名字（print（）等其他也可以）</a:t>
            </a:r>
            <a:endParaRPr lang="zh-CN" altLang="en-US" sz="3200">
              <a:latin typeface="长歌与浮生" panose="02000503000000000000" charset="-122"/>
              <a:ea typeface="长歌与浮生" panose="02000503000000000000" charset="-122"/>
              <a:cs typeface="长歌与浮生" panose="02000503000000000000" charset="-122"/>
            </a:endParaRPr>
          </a:p>
          <a:p>
            <a:r>
              <a:rPr lang="zh-CN" altLang="en-US" sz="3200">
                <a:latin typeface="长歌与浮生" panose="02000503000000000000" charset="-122"/>
                <a:ea typeface="长歌与浮生" panose="02000503000000000000" charset="-122"/>
                <a:cs typeface="长歌与浮生" panose="02000503000000000000" charset="-122"/>
              </a:rPr>
              <a:t>tuplename：元祖名字</a:t>
            </a:r>
            <a:endParaRPr lang="zh-CN" altLang="en-US" sz="3200">
              <a:latin typeface="长歌与浮生" panose="02000503000000000000" charset="-122"/>
              <a:ea typeface="长歌与浮生" panose="02000503000000000000" charset="-122"/>
              <a:cs typeface="长歌与浮生" panose="02000503000000000000" charset="-122"/>
            </a:endParaRPr>
          </a:p>
          <a:p>
            <a:r>
              <a:rPr lang="zh-CN" altLang="en-US" sz="3200">
                <a:latin typeface="长歌与浮生" panose="02000503000000000000" charset="-122"/>
                <a:ea typeface="长歌与浮生" panose="02000503000000000000" charset="-122"/>
                <a:cs typeface="长歌与浮生" panose="02000503000000000000" charset="-122"/>
              </a:rPr>
              <a:t>类型：如字符串等（可变类型和不可变类型）</a:t>
            </a:r>
            <a:endParaRPr lang="zh-CN" altLang="en-US" sz="3200">
              <a:latin typeface="长歌与浮生" panose="02000503000000000000" charset="-122"/>
              <a:ea typeface="长歌与浮生" panose="02000503000000000000" charset="-122"/>
              <a:cs typeface="长歌与浮生" panose="02000503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93740" y="828675"/>
            <a:ext cx="4940300" cy="5200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index方法</a:t>
            </a:r>
            <a:endParaRPr lang="zh-CN" altLang="en-US" sz="4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3200">
                <a:latin typeface="长歌与浮生" panose="02000503000000000000" charset="-122"/>
                <a:ea typeface="长歌与浮生" panose="02000503000000000000" charset="-122"/>
                <a:cs typeface="长歌与浮生" panose="02000503000000000000" charset="-122"/>
              </a:rPr>
              <a:t>简介：查找一个值在元祖内的索引</a:t>
            </a:r>
            <a:endParaRPr lang="zh-CN" altLang="en-US" sz="3200">
              <a:latin typeface="长歌与浮生" panose="02000503000000000000" charset="-122"/>
              <a:ea typeface="长歌与浮生" panose="02000503000000000000" charset="-122"/>
              <a:cs typeface="长歌与浮生" panose="02000503000000000000" charset="-122"/>
            </a:endParaRPr>
          </a:p>
          <a:p>
            <a:r>
              <a:rPr lang="zh-CN" altLang="en-US" sz="3200">
                <a:latin typeface="长歌与浮生" panose="02000503000000000000" charset="-122"/>
                <a:ea typeface="长歌与浮生" panose="02000503000000000000" charset="-122"/>
                <a:cs typeface="长歌与浮生" panose="02000503000000000000" charset="-122"/>
              </a:rPr>
              <a:t>name =  tuplename.index(类型)</a:t>
            </a:r>
            <a:endParaRPr lang="zh-CN" altLang="en-US" sz="3200">
              <a:latin typeface="长歌与浮生" panose="02000503000000000000" charset="-122"/>
              <a:ea typeface="长歌与浮生" panose="02000503000000000000" charset="-122"/>
              <a:cs typeface="长歌与浮生" panose="02000503000000000000" charset="-122"/>
            </a:endParaRPr>
          </a:p>
          <a:p>
            <a:r>
              <a:rPr lang="zh-CN" altLang="en-US" sz="3200">
                <a:latin typeface="长歌与浮生" panose="02000503000000000000" charset="-122"/>
                <a:ea typeface="长歌与浮生" panose="02000503000000000000" charset="-122"/>
                <a:cs typeface="长歌与浮生" panose="02000503000000000000" charset="-122"/>
              </a:rPr>
              <a:t>name：接受的名字（print（）等其他也可以）</a:t>
            </a:r>
            <a:endParaRPr lang="zh-CN" altLang="en-US" sz="3200">
              <a:latin typeface="长歌与浮生" panose="02000503000000000000" charset="-122"/>
              <a:ea typeface="长歌与浮生" panose="02000503000000000000" charset="-122"/>
              <a:cs typeface="长歌与浮生" panose="02000503000000000000" charset="-122"/>
            </a:endParaRPr>
          </a:p>
          <a:p>
            <a:r>
              <a:rPr lang="zh-CN" altLang="en-US" sz="3200">
                <a:latin typeface="长歌与浮生" panose="02000503000000000000" charset="-122"/>
                <a:ea typeface="长歌与浮生" panose="02000503000000000000" charset="-122"/>
                <a:cs typeface="长歌与浮生" panose="02000503000000000000" charset="-122"/>
              </a:rPr>
              <a:t>tuplename：元祖名字</a:t>
            </a:r>
            <a:endParaRPr lang="zh-CN" altLang="en-US" sz="3200">
              <a:latin typeface="长歌与浮生" panose="02000503000000000000" charset="-122"/>
              <a:ea typeface="长歌与浮生" panose="02000503000000000000" charset="-122"/>
              <a:cs typeface="长歌与浮生" panose="02000503000000000000" charset="-122"/>
            </a:endParaRPr>
          </a:p>
          <a:p>
            <a:r>
              <a:rPr lang="zh-CN" altLang="en-US" sz="3200">
                <a:latin typeface="长歌与浮生" panose="02000503000000000000" charset="-122"/>
                <a:ea typeface="长歌与浮生" panose="02000503000000000000" charset="-122"/>
                <a:cs typeface="长歌与浮生" panose="02000503000000000000" charset="-122"/>
              </a:rPr>
              <a:t>类型：如字符串等（可变类型和不可变类型）</a:t>
            </a:r>
            <a:endParaRPr lang="zh-CN" altLang="en-US" sz="3200">
              <a:latin typeface="长歌与浮生" panose="02000503000000000000" charset="-122"/>
              <a:ea typeface="长歌与浮生" panose="02000503000000000000" charset="-122"/>
              <a:cs typeface="长歌与浮生" panose="02000503000000000000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图片1"/>
          <p:cNvPicPr>
            <a:picLocks noChangeAspect="1"/>
          </p:cNvPicPr>
          <p:nvPr/>
        </p:nvPicPr>
        <p:blipFill>
          <a:blip r:embed="rId1"/>
          <a:srcRect r="41278" b="54611"/>
          <a:stretch>
            <a:fillRect/>
          </a:stretch>
        </p:blipFill>
        <p:spPr>
          <a:xfrm>
            <a:off x="9716135" y="257175"/>
            <a:ext cx="2038985" cy="887095"/>
          </a:xfrm>
          <a:prstGeom prst="ellipse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78780" y="347345"/>
            <a:ext cx="1235075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0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索引</a:t>
            </a:r>
            <a:endParaRPr lang="zh-CN" altLang="en-US" sz="40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0570" y="1955800"/>
            <a:ext cx="1069149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latin typeface="长歌与浮生" panose="02000503000000000000" charset="-122"/>
                <a:ea typeface="长歌与浮生" panose="02000503000000000000" charset="-122"/>
                <a:cs typeface="长歌与浮生" panose="02000503000000000000" charset="-122"/>
              </a:rPr>
              <a:t>name =  tuplename[索引1][索引2][索引n]......</a:t>
            </a:r>
            <a:endParaRPr lang="zh-CN" altLang="en-US" sz="4000">
              <a:latin typeface="长歌与浮生" panose="02000503000000000000" charset="-122"/>
              <a:ea typeface="长歌与浮生" panose="02000503000000000000" charset="-122"/>
              <a:cs typeface="长歌与浮生" panose="02000503000000000000" charset="-122"/>
            </a:endParaRPr>
          </a:p>
          <a:p>
            <a:r>
              <a:rPr lang="zh-CN" altLang="en-US" sz="4000">
                <a:latin typeface="长歌与浮生" panose="02000503000000000000" charset="-122"/>
                <a:ea typeface="长歌与浮生" panose="02000503000000000000" charset="-122"/>
                <a:cs typeface="长歌与浮生" panose="02000503000000000000" charset="-122"/>
              </a:rPr>
              <a:t>name：接受的名字（print（）等其他也可以）</a:t>
            </a:r>
            <a:endParaRPr lang="zh-CN" altLang="en-US" sz="4000">
              <a:latin typeface="长歌与浮生" panose="02000503000000000000" charset="-122"/>
              <a:ea typeface="长歌与浮生" panose="02000503000000000000" charset="-122"/>
              <a:cs typeface="长歌与浮生" panose="02000503000000000000" charset="-122"/>
            </a:endParaRPr>
          </a:p>
          <a:p>
            <a:r>
              <a:rPr lang="zh-CN" altLang="en-US" sz="4000">
                <a:latin typeface="长歌与浮生" panose="02000503000000000000" charset="-122"/>
                <a:ea typeface="长歌与浮生" panose="02000503000000000000" charset="-122"/>
                <a:cs typeface="长歌与浮生" panose="02000503000000000000" charset="-122"/>
              </a:rPr>
              <a:t>tuplename：元组名字</a:t>
            </a:r>
            <a:endParaRPr lang="zh-CN" altLang="en-US" sz="4000">
              <a:latin typeface="长歌与浮生" panose="02000503000000000000" charset="-122"/>
              <a:ea typeface="长歌与浮生" panose="02000503000000000000" charset="-122"/>
              <a:cs typeface="长歌与浮生" panose="02000503000000000000" charset="-122"/>
            </a:endParaRPr>
          </a:p>
          <a:p>
            <a:r>
              <a:rPr lang="zh-CN" altLang="en-US" sz="4000">
                <a:latin typeface="长歌与浮生" panose="02000503000000000000" charset="-122"/>
                <a:ea typeface="长歌与浮生" panose="02000503000000000000" charset="-122"/>
                <a:cs typeface="长歌与浮生" panose="02000503000000000000" charset="-122"/>
              </a:rPr>
              <a:t>索引n：最少为索引1，最大无限，如果索引数大于1，则索引x（x不为1）是一个元祖内一个类型的索引</a:t>
            </a:r>
            <a:endParaRPr lang="zh-CN" altLang="en-US" sz="4000">
              <a:latin typeface="长歌与浮生" panose="02000503000000000000" charset="-122"/>
              <a:ea typeface="长歌与浮生" panose="02000503000000000000" charset="-122"/>
              <a:cs typeface="长歌与浮生" panose="02000503000000000000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16195" y="568325"/>
            <a:ext cx="1959610" cy="81153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 sz="45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切片</a:t>
            </a:r>
            <a:endParaRPr lang="zh-CN" altLang="en-US" sz="450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文本框 5" descr="7b0a20202020227461726765744964223a202270726f636573734f6e6c696e65466f6e7473220a7d0a"/>
          <p:cNvSpPr txBox="1"/>
          <p:nvPr/>
        </p:nvSpPr>
        <p:spPr>
          <a:xfrm>
            <a:off x="945515" y="1520825"/>
            <a:ext cx="1009523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长歌与浮生" panose="02000503000000000000" charset="-122"/>
                <a:ea typeface="长歌与浮生" panose="02000503000000000000" charset="-122"/>
                <a:cs typeface="长歌与浮生" panose="02000503000000000000" charset="-122"/>
              </a:rPr>
              <a:t>name =  tuplename[索引1][索引2][索引n]......[开始：结束：步长]</a:t>
            </a:r>
            <a:endParaRPr lang="zh-CN" altLang="en-US" sz="2800">
              <a:latin typeface="长歌与浮生" panose="02000503000000000000" charset="-122"/>
              <a:ea typeface="长歌与浮生" panose="02000503000000000000" charset="-122"/>
              <a:cs typeface="长歌与浮生" panose="02000503000000000000" charset="-122"/>
            </a:endParaRPr>
          </a:p>
          <a:p>
            <a:r>
              <a:rPr lang="zh-CN" altLang="en-US" sz="2800">
                <a:latin typeface="长歌与浮生" panose="02000503000000000000" charset="-122"/>
                <a:ea typeface="长歌与浮生" panose="02000503000000000000" charset="-122"/>
                <a:cs typeface="长歌与浮生" panose="02000503000000000000" charset="-122"/>
              </a:rPr>
              <a:t>name：接受的名字（print（）等其他也可以）</a:t>
            </a:r>
            <a:endParaRPr lang="zh-CN" altLang="en-US" sz="2800">
              <a:latin typeface="长歌与浮生" panose="02000503000000000000" charset="-122"/>
              <a:ea typeface="长歌与浮生" panose="02000503000000000000" charset="-122"/>
              <a:cs typeface="长歌与浮生" panose="02000503000000000000" charset="-122"/>
            </a:endParaRPr>
          </a:p>
          <a:p>
            <a:r>
              <a:rPr lang="zh-CN" altLang="en-US" sz="2800">
                <a:latin typeface="长歌与浮生" panose="02000503000000000000" charset="-122"/>
                <a:ea typeface="长歌与浮生" panose="02000503000000000000" charset="-122"/>
                <a:cs typeface="长歌与浮生" panose="02000503000000000000" charset="-122"/>
              </a:rPr>
              <a:t>tuplename：元组名字</a:t>
            </a:r>
            <a:endParaRPr lang="zh-CN" altLang="en-US" sz="2800">
              <a:latin typeface="长歌与浮生" panose="02000503000000000000" charset="-122"/>
              <a:ea typeface="长歌与浮生" panose="02000503000000000000" charset="-122"/>
              <a:cs typeface="长歌与浮生" panose="02000503000000000000" charset="-122"/>
            </a:endParaRPr>
          </a:p>
          <a:p>
            <a:r>
              <a:rPr lang="zh-CN" altLang="en-US" sz="2800">
                <a:latin typeface="长歌与浮生" panose="02000503000000000000" charset="-122"/>
                <a:ea typeface="长歌与浮生" panose="02000503000000000000" charset="-122"/>
                <a:cs typeface="长歌与浮生" panose="02000503000000000000" charset="-122"/>
              </a:rPr>
              <a:t>索引n：最少为索引1，最大无限，如果索引数大于1，则索引x（x不为1）是一个元祖内一个类型的索引</a:t>
            </a:r>
            <a:endParaRPr lang="zh-CN" altLang="en-US" sz="2800">
              <a:latin typeface="长歌与浮生" panose="02000503000000000000" charset="-122"/>
              <a:ea typeface="长歌与浮生" panose="02000503000000000000" charset="-122"/>
              <a:cs typeface="长歌与浮生" panose="02000503000000000000" charset="-122"/>
            </a:endParaRPr>
          </a:p>
          <a:p>
            <a:r>
              <a:rPr lang="zh-CN" altLang="en-US" sz="2800">
                <a:latin typeface="长歌与浮生" panose="02000503000000000000" charset="-122"/>
                <a:ea typeface="长歌与浮生" panose="02000503000000000000" charset="-122"/>
                <a:cs typeface="长歌与浮生" panose="02000503000000000000" charset="-122"/>
              </a:rPr>
              <a:t>[开始]：开始，可选，默认为0（从0（第一个元素）开始）</a:t>
            </a:r>
            <a:endParaRPr lang="zh-CN" altLang="en-US" sz="2800">
              <a:latin typeface="长歌与浮生" panose="02000503000000000000" charset="-122"/>
              <a:ea typeface="长歌与浮生" panose="02000503000000000000" charset="-122"/>
              <a:cs typeface="长歌与浮生" panose="02000503000000000000" charset="-122"/>
            </a:endParaRPr>
          </a:p>
          <a:p>
            <a:r>
              <a:rPr lang="zh-CN" altLang="en-US" sz="2800">
                <a:latin typeface="长歌与浮生" panose="02000503000000000000" charset="-122"/>
                <a:ea typeface="长歌与浮生" panose="02000503000000000000" charset="-122"/>
                <a:cs typeface="长歌与浮生" panose="02000503000000000000" charset="-122"/>
              </a:rPr>
              <a:t>：：第一个：必须写上（pep8规定，但是不写也不会报错），第二个可写也可不写</a:t>
            </a:r>
            <a:endParaRPr lang="zh-CN" altLang="en-US" sz="2800">
              <a:latin typeface="长歌与浮生" panose="02000503000000000000" charset="-122"/>
              <a:ea typeface="长歌与浮生" panose="02000503000000000000" charset="-122"/>
              <a:cs typeface="长歌与浮生" panose="02000503000000000000" charset="-122"/>
            </a:endParaRPr>
          </a:p>
          <a:p>
            <a:r>
              <a:rPr lang="zh-CN" altLang="en-US" sz="2800">
                <a:latin typeface="长歌与浮生" panose="02000503000000000000" charset="-122"/>
                <a:ea typeface="长歌与浮生" panose="02000503000000000000" charset="-122"/>
                <a:cs typeface="长歌与浮生" panose="02000503000000000000" charset="-122"/>
              </a:rPr>
              <a:t>[结束]：结束，可选，默认为最后一个（从开始值开始，最后一个值结束）</a:t>
            </a:r>
            <a:endParaRPr lang="zh-CN" altLang="en-US" sz="2800">
              <a:latin typeface="长歌与浮生" panose="02000503000000000000" charset="-122"/>
              <a:ea typeface="长歌与浮生" panose="02000503000000000000" charset="-122"/>
              <a:cs typeface="长歌与浮生" panose="02000503000000000000" charset="-122"/>
            </a:endParaRPr>
          </a:p>
          <a:p>
            <a:r>
              <a:rPr lang="zh-CN" altLang="en-US" sz="2800">
                <a:latin typeface="长歌与浮生" panose="02000503000000000000" charset="-122"/>
                <a:ea typeface="长歌与浮生" panose="02000503000000000000" charset="-122"/>
                <a:cs typeface="长歌与浮生" panose="02000503000000000000" charset="-122"/>
              </a:rPr>
              <a:t>[步长]：步长，指间隔几个输出一个，可选，默认为1（开始值到结束值全输出）</a:t>
            </a:r>
            <a:endParaRPr lang="zh-CN" altLang="en-US" sz="2800">
              <a:latin typeface="长歌与浮生" panose="02000503000000000000" charset="-122"/>
              <a:ea typeface="长歌与浮生" panose="02000503000000000000" charset="-122"/>
              <a:cs typeface="长歌与浮生" panose="02000503000000000000" charset="-122"/>
            </a:endParaRPr>
          </a:p>
        </p:txBody>
      </p:sp>
      <p:pic>
        <p:nvPicPr>
          <p:cNvPr id="7" name="图片 6" descr="图片1"/>
          <p:cNvPicPr>
            <a:picLocks noChangeAspect="1"/>
          </p:cNvPicPr>
          <p:nvPr/>
        </p:nvPicPr>
        <p:blipFill>
          <a:blip r:embed="rId1"/>
          <a:srcRect r="41278" b="54611"/>
          <a:stretch>
            <a:fillRect/>
          </a:stretch>
        </p:blipFill>
        <p:spPr>
          <a:xfrm>
            <a:off x="9716135" y="257175"/>
            <a:ext cx="2038985" cy="887095"/>
          </a:xfrm>
          <a:prstGeom prst="ellipse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5325110" y="720090"/>
            <a:ext cx="154114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8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遍历</a:t>
            </a:r>
            <a:endParaRPr lang="zh-CN" altLang="en-US" sz="48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32275" y="2152650"/>
            <a:ext cx="372618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长歌与浮生" panose="02000503000000000000" charset="-122"/>
                <a:ea typeface="长歌与浮生" panose="02000503000000000000" charset="-122"/>
                <a:cs typeface="长歌与浮生" panose="02000503000000000000" charset="-122"/>
              </a:rPr>
              <a:t>for str in tuple：</a:t>
            </a:r>
            <a:endParaRPr lang="zh-CN" altLang="en-US" sz="3200">
              <a:latin typeface="长歌与浮生" panose="02000503000000000000" charset="-122"/>
              <a:ea typeface="长歌与浮生" panose="02000503000000000000" charset="-122"/>
              <a:cs typeface="长歌与浮生" panose="02000503000000000000" charset="-122"/>
            </a:endParaRPr>
          </a:p>
          <a:p>
            <a:r>
              <a:rPr lang="zh-CN" altLang="en-US" sz="3200">
                <a:latin typeface="长歌与浮生" panose="02000503000000000000" charset="-122"/>
                <a:ea typeface="长歌与浮生" panose="02000503000000000000" charset="-122"/>
                <a:cs typeface="长歌与浮生" panose="02000503000000000000" charset="-122"/>
              </a:rPr>
              <a:t>执行体</a:t>
            </a:r>
            <a:endParaRPr lang="zh-CN" altLang="en-US" sz="3200">
              <a:latin typeface="长歌与浮生" panose="02000503000000000000" charset="-122"/>
              <a:ea typeface="长歌与浮生" panose="02000503000000000000" charset="-122"/>
              <a:cs typeface="长歌与浮生" panose="02000503000000000000" charset="-122"/>
            </a:endParaRPr>
          </a:p>
          <a:p>
            <a:r>
              <a:rPr lang="zh-CN" altLang="en-US" sz="3200">
                <a:latin typeface="长歌与浮生" panose="02000503000000000000" charset="-122"/>
                <a:ea typeface="长歌与浮生" panose="02000503000000000000" charset="-122"/>
                <a:cs typeface="长歌与浮生" panose="02000503000000000000" charset="-122"/>
              </a:rPr>
              <a:t>str：字符串</a:t>
            </a:r>
            <a:endParaRPr lang="zh-CN" altLang="en-US" sz="3200">
              <a:latin typeface="长歌与浮生" panose="02000503000000000000" charset="-122"/>
              <a:ea typeface="长歌与浮生" panose="02000503000000000000" charset="-122"/>
              <a:cs typeface="长歌与浮生" panose="02000503000000000000" charset="-122"/>
            </a:endParaRPr>
          </a:p>
          <a:p>
            <a:r>
              <a:rPr lang="zh-CN" altLang="en-US" sz="3200">
                <a:latin typeface="长歌与浮生" panose="02000503000000000000" charset="-122"/>
                <a:ea typeface="长歌与浮生" panose="02000503000000000000" charset="-122"/>
                <a:cs typeface="长歌与浮生" panose="02000503000000000000" charset="-122"/>
              </a:rPr>
              <a:t>tuple：元组</a:t>
            </a:r>
            <a:endParaRPr lang="zh-CN" altLang="en-US" sz="3200">
              <a:latin typeface="长歌与浮生" panose="02000503000000000000" charset="-122"/>
              <a:ea typeface="长歌与浮生" panose="02000503000000000000" charset="-122"/>
              <a:cs typeface="长歌与浮生" panose="02000503000000000000" charset="-122"/>
            </a:endParaRPr>
          </a:p>
          <a:p>
            <a:r>
              <a:rPr lang="zh-CN" altLang="en-US" sz="3200">
                <a:latin typeface="长歌与浮生" panose="02000503000000000000" charset="-122"/>
                <a:ea typeface="长歌与浮生" panose="02000503000000000000" charset="-122"/>
                <a:cs typeface="长歌与浮生" panose="02000503000000000000" charset="-122"/>
              </a:rPr>
              <a:t>执行体必须含有str</a:t>
            </a:r>
            <a:endParaRPr lang="zh-CN" altLang="en-US" sz="3200">
              <a:latin typeface="长歌与浮生" panose="02000503000000000000" charset="-122"/>
              <a:ea typeface="长歌与浮生" panose="02000503000000000000" charset="-122"/>
              <a:cs typeface="长歌与浮生" panose="02000503000000000000" charset="-122"/>
            </a:endParaRPr>
          </a:p>
        </p:txBody>
      </p:sp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1"/>
          <a:srcRect r="41278" b="54611"/>
          <a:stretch>
            <a:fillRect/>
          </a:stretch>
        </p:blipFill>
        <p:spPr>
          <a:xfrm>
            <a:off x="9716135" y="257175"/>
            <a:ext cx="2038985" cy="887095"/>
          </a:xfrm>
          <a:prstGeom prst="ellipse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1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1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1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1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2"/>
</p:tagLst>
</file>

<file path=ppt/tags/tag145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1"/>
</p:tagLst>
</file>

<file path=ppt/tags/tag148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8*i*6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TEMPLATE_SUBCATEGORY" val="0"/>
  <p:tag name="KSO_WM_TEMPLATE_COLOR_TYPE" val="1"/>
  <p:tag name="KSO_WM_TEMPLATE_MASTER_THUMB_INDEX" val="12"/>
  <p:tag name="KSO_WM_UNIT_SHOW_EDIT_AREA_INDICATION" val="0"/>
  <p:tag name="KSO_WM_TEMPLATE_THUMBS_INDEX" val="1、2、3、11、14"/>
  <p:tag name="KSO_WM_TAG_VERSION" val="1.0"/>
  <p:tag name="KSO_WM_BEAUTIFY_FLAG" val="#wm#"/>
  <p:tag name="KSO_WM_TEMPLATE_CATEGORY" val="custom"/>
  <p:tag name="KSO_WM_TEMPLATE_INDEX" val="20202545"/>
  <p:tag name="KSO_WM_TEMPLATE_MASTER_TYPE" val="1"/>
</p:tagLst>
</file>

<file path=ppt/tags/tag161.xml><?xml version="1.0" encoding="utf-8"?>
<p:tagLst xmlns:p="http://schemas.openxmlformats.org/presentationml/2006/main">
  <p:tag name="KSO_WM_UNIT_ISCONTENTSTITLE" val="0"/>
  <p:tag name="KSO_WM_UNIT_ISNUMDGMTITLE" val="0"/>
  <p:tag name="KSO_WM_UNIT_PRESET_TEXT" val="极简大气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1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545_1*b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TEMPLATE_THUMBS_INDEX" val="1、2、6、7、9、11、14、15"/>
  <p:tag name="KSO_WM_SLIDE_ID" val="custom2020254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45"/>
  <p:tag name="KSO_WM_SLIDE_LAYOUT" val="a_b"/>
  <p:tag name="KSO_WM_SLIDE_LAYOUT_CNT" val="1_3"/>
</p:tagLst>
</file>

<file path=ppt/tags/tag164.xml><?xml version="1.0" encoding="utf-8"?>
<p:tagLst xmlns:p="http://schemas.openxmlformats.org/presentationml/2006/main">
  <p:tag name="KSO_WM_TEMPLATE_THUMBS_INDEX" val="1、2、6、7、9、11、14、15"/>
  <p:tag name="KSO_WM_SLIDE_ID" val="custom2020254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45"/>
  <p:tag name="KSO_WM_SLIDE_LAYOUT" val="a_b"/>
  <p:tag name="KSO_WM_SLIDE_LAYOUT_CNT" val="1_3"/>
</p:tagLst>
</file>

<file path=ppt/tags/tag165.xml><?xml version="1.0" encoding="utf-8"?>
<p:tagLst xmlns:p="http://schemas.openxmlformats.org/presentationml/2006/main">
  <p:tag name="KSO_WM_UNIT_TABLE_BEAUTIFY" val="smartTable{b34fb477-96a1-4f12-ad1c-33b53e41e79c}"/>
  <p:tag name="TABLE_EMPHASIZE_COLOR" val="16736824"/>
  <p:tag name="TABLE_SKINIDX" val="2"/>
  <p:tag name="TABLE_COLORIDX" val="3"/>
  <p:tag name="TABLE_COLOR_RGB" val="0x000000*0xFFFFFF*0x212121*0xFFFFFF*0xFF6238*0xFFD147*0xFFB57D*0xFF7A51*0xFFD791*0xFF8C6D"/>
</p:tagLst>
</file>

<file path=ppt/tags/tag166.xml><?xml version="1.0" encoding="utf-8"?>
<p:tagLst xmlns:p="http://schemas.openxmlformats.org/presentationml/2006/main">
  <p:tag name="KSO_WM_TEMPLATE_THUMBS_INDEX" val="1、2、6、7、9、11、14、15"/>
  <p:tag name="KSO_WM_SLIDE_ID" val="custom2020254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45"/>
  <p:tag name="KSO_WM_SLIDE_LAYOUT" val="a_b"/>
  <p:tag name="KSO_WM_SLIDE_LAYOUT_CNT" val="1_3"/>
</p:tagLst>
</file>

<file path=ppt/tags/tag167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5"/>
</p:tagLst>
</file>

<file path=ppt/tags/tag168.xml><?xml version="1.0" encoding="utf-8"?>
<p:tagLst xmlns:p="http://schemas.openxmlformats.org/presentationml/2006/main">
  <p:tag name="KSO_WM_TEMPLATE_THUMBS_INDEX" val="1、2、6、7、9、11、14、15"/>
  <p:tag name="KSO_WM_SLIDE_ID" val="custom2020254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45"/>
  <p:tag name="KSO_WM_SLIDE_LAYOUT" val="a_b"/>
  <p:tag name="KSO_WM_SLIDE_LAYOUT_CNT" val="1_3"/>
</p:tagLst>
</file>

<file path=ppt/tags/tag169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5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TEMPLATE_THUMBS_INDEX" val="1、2、6、7、9、11、14、15"/>
  <p:tag name="KSO_WM_SLIDE_ID" val="custom2020254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45"/>
  <p:tag name="KSO_WM_SLIDE_LAYOUT" val="a_b"/>
  <p:tag name="KSO_WM_SLIDE_LAYOUT_CNT" val="1_3"/>
</p:tagLst>
</file>

<file path=ppt/tags/tag171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5"/>
</p:tagLst>
</file>

<file path=ppt/tags/tag172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5"/>
</p:tagLst>
</file>

<file path=ppt/tags/tag173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5"/>
</p:tagLst>
</file>

<file path=ppt/tags/tag174.xml><?xml version="1.0" encoding="utf-8"?>
<p:tagLst xmlns:p="http://schemas.openxmlformats.org/presentationml/2006/main">
  <p:tag name="COMMONDATA" val="eyJoZGlkIjoiYWJmNTAxYTA0NTllZTU0OWY5NWY0MWNlMzBjNGU2OTYifQ==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6*i*6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6*i*7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6*i*8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1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4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4">
      <a:dk1>
        <a:srgbClr val="000000"/>
      </a:dk1>
      <a:lt1>
        <a:srgbClr val="FFFFFF"/>
      </a:lt1>
      <a:dk2>
        <a:srgbClr val="333333"/>
      </a:dk2>
      <a:lt2>
        <a:srgbClr val="FFFFFF"/>
      </a:lt2>
      <a:accent1>
        <a:srgbClr val="5C8FC7"/>
      </a:accent1>
      <a:accent2>
        <a:srgbClr val="6E82BA"/>
      </a:accent2>
      <a:accent3>
        <a:srgbClr val="8376B0"/>
      </a:accent3>
      <a:accent4>
        <a:srgbClr val="9868A3"/>
      </a:accent4>
      <a:accent5>
        <a:srgbClr val="AE5B97"/>
      </a:accent5>
      <a:accent6>
        <a:srgbClr val="C44B8A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1146</Words>
  <Application>WPS 演示</Application>
  <PresentationFormat>宽屏</PresentationFormat>
  <Paragraphs>115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汉仪旗黑-85S</vt:lpstr>
      <vt:lpstr>黑体</vt:lpstr>
      <vt:lpstr>Viner Hand ITC</vt:lpstr>
      <vt:lpstr>长歌与浮生</vt:lpstr>
      <vt:lpstr>汉仪乐喵体W</vt:lpstr>
      <vt:lpstr>汉仪尚巍手书W</vt:lpstr>
      <vt:lpstr>Arial Unicode MS</vt:lpstr>
      <vt:lpstr>Calibri</vt:lpstr>
      <vt:lpstr>Mongolian Baiti</vt:lpstr>
      <vt:lpstr>Comic Sans MS</vt:lpstr>
      <vt:lpstr>汉仪旗黑-75S</vt:lpstr>
      <vt:lpstr>Office 主题</vt:lpstr>
      <vt:lpstr>1_Office 主题​​</vt:lpstr>
      <vt:lpstr>元组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切片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hello domy</dc:creator>
  <cp:lastModifiedBy>嘟嘟</cp:lastModifiedBy>
  <cp:revision>11</cp:revision>
  <dcterms:created xsi:type="dcterms:W3CDTF">2022-09-04T03:47:00Z</dcterms:created>
  <dcterms:modified xsi:type="dcterms:W3CDTF">2022-09-04T05:42:52Z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57DCB46A705C4AC2AA4DD263963ADAD7</vt:lpwstr>
  </property>
  <property fmtid="{D5CDD505-2E9C-101B-9397-08002B2CF9AE}" pid="3" name="KSOProductBuildVer">
    <vt:lpwstr>2052-11.1.0.12019</vt:lpwstr>
  </property>
</Properties>
</file>