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Questrial" panose="020B0604020202020204" charset="0"/>
      <p:regular r:id="rId19"/>
    </p:embeddedFont>
    <p:embeddedFont>
      <p:font typeface="Oswald" panose="020B0604020202020204" charset="0"/>
      <p:regular r:id="rId20"/>
      <p:bold r:id="rId21"/>
    </p:embeddedFont>
    <p:embeddedFont>
      <p:font typeface="Average" panose="020B0604020202020204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2D624B8-1AB0-4061-8433-5E21AAFAB230}">
  <a:tblStyle styleId="{D2D624B8-1AB0-4061-8433-5E21AAFAB230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40562" autoAdjust="0"/>
  </p:normalViewPr>
  <p:slideViewPr>
    <p:cSldViewPr snapToGrid="0">
      <p:cViewPr varScale="1">
        <p:scale>
          <a:sx n="59" d="100"/>
          <a:sy n="59" d="100"/>
        </p:scale>
        <p:origin x="25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Alex</a:t>
            </a: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Stanley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Stanley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Stanley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Stanley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Harold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Harold</a:t>
            </a:r>
            <a:endParaRPr lang="e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Everyone</a:t>
            </a:r>
            <a:endParaRPr lang="e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/>
              <a:t>Alex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/>
              <a:t>Alex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/>
              <a:t>Alex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Stanley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/>
              <a:t>Stanley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Tommy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Tommy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dirty="0"/>
              <a:t>Tommy</a:t>
            </a:r>
          </a:p>
          <a:p>
            <a:pPr lvl="0" rtl="0">
              <a:spcBef>
                <a:spcPts val="0"/>
              </a:spcBef>
              <a:buNone/>
            </a:pPr>
            <a:endParaRPr sz="14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 1">
    <p:bg>
      <p:bgPr>
        <a:solidFill>
          <a:schemeClr val="l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57" name="Shape 57"/>
          <p:cNvSpPr/>
          <p:nvPr/>
        </p:nvSpPr>
        <p:spPr>
          <a:xfrm>
            <a:off x="1548383" y="3429000"/>
            <a:ext cx="7587000" cy="665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982"/>
                </a:moveTo>
                <a:lnTo>
                  <a:pt x="119991" y="119982"/>
                </a:lnTo>
                <a:lnTo>
                  <a:pt x="119991" y="0"/>
                </a:lnTo>
                <a:lnTo>
                  <a:pt x="0" y="0"/>
                </a:lnTo>
                <a:lnTo>
                  <a:pt x="0" y="11998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58" name="Shape 58"/>
          <p:cNvSpPr/>
          <p:nvPr/>
        </p:nvSpPr>
        <p:spPr>
          <a:xfrm>
            <a:off x="0" y="3429000"/>
            <a:ext cx="1447800" cy="665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982"/>
                </a:moveTo>
                <a:lnTo>
                  <a:pt x="120000" y="119982"/>
                </a:lnTo>
                <a:lnTo>
                  <a:pt x="120000" y="0"/>
                </a:lnTo>
                <a:lnTo>
                  <a:pt x="0" y="0"/>
                </a:lnTo>
                <a:lnTo>
                  <a:pt x="0" y="11998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59" name="Shape 59"/>
          <p:cNvSpPr/>
          <p:nvPr/>
        </p:nvSpPr>
        <p:spPr>
          <a:xfrm>
            <a:off x="0" y="3497579"/>
            <a:ext cx="1454100" cy="535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914"/>
                </a:moveTo>
                <a:lnTo>
                  <a:pt x="119979" y="119914"/>
                </a:lnTo>
                <a:lnTo>
                  <a:pt x="119979" y="0"/>
                </a:lnTo>
                <a:lnTo>
                  <a:pt x="0" y="0"/>
                </a:lnTo>
                <a:lnTo>
                  <a:pt x="0" y="119914"/>
                </a:lnTo>
                <a:close/>
              </a:path>
            </a:pathLst>
          </a:custGeom>
          <a:solidFill>
            <a:srgbClr val="DD8047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60" name="Shape 60"/>
          <p:cNvSpPr/>
          <p:nvPr/>
        </p:nvSpPr>
        <p:spPr>
          <a:xfrm>
            <a:off x="1545336" y="3490722"/>
            <a:ext cx="7599000" cy="535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914"/>
                </a:moveTo>
                <a:lnTo>
                  <a:pt x="119993" y="119914"/>
                </a:lnTo>
                <a:lnTo>
                  <a:pt x="119993" y="0"/>
                </a:lnTo>
                <a:lnTo>
                  <a:pt x="0" y="0"/>
                </a:lnTo>
                <a:lnTo>
                  <a:pt x="0" y="119914"/>
                </a:lnTo>
                <a:close/>
              </a:path>
            </a:pathLst>
          </a:custGeom>
          <a:solidFill>
            <a:srgbClr val="94B6D2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61" name="Shape 61"/>
          <p:cNvSpPr/>
          <p:nvPr/>
        </p:nvSpPr>
        <p:spPr>
          <a:xfrm>
            <a:off x="1447800" y="0"/>
            <a:ext cx="101100" cy="5143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119547" y="120000"/>
                </a:lnTo>
                <a:lnTo>
                  <a:pt x="119547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3108959" y="4783454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4783454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83679" y="4783454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800">
                <a:solidFill>
                  <a:srgbClr val="888888"/>
                </a:solidFill>
              </a:rPr>
              <a:t>‹#›</a:t>
            </a:fld>
            <a:endParaRPr lang="en" sz="1800">
              <a:solidFill>
                <a:srgbClr val="888888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0" y="0"/>
            <a:ext cx="9144000" cy="4478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989"/>
                </a:moveTo>
                <a:lnTo>
                  <a:pt x="120000" y="119989"/>
                </a:lnTo>
                <a:lnTo>
                  <a:pt x="120000" y="0"/>
                </a:lnTo>
                <a:lnTo>
                  <a:pt x="0" y="0"/>
                </a:lnTo>
                <a:lnTo>
                  <a:pt x="0" y="119989"/>
                </a:lnTo>
                <a:close/>
              </a:path>
            </a:pathLst>
          </a:custGeom>
          <a:solidFill>
            <a:srgbClr val="775F55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70" name="Shape 70"/>
          <p:cNvSpPr/>
          <p:nvPr/>
        </p:nvSpPr>
        <p:spPr>
          <a:xfrm>
            <a:off x="0" y="4478274"/>
            <a:ext cx="9144000" cy="665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982"/>
                </a:moveTo>
                <a:lnTo>
                  <a:pt x="120000" y="119982"/>
                </a:lnTo>
                <a:lnTo>
                  <a:pt x="120000" y="0"/>
                </a:lnTo>
                <a:lnTo>
                  <a:pt x="0" y="0"/>
                </a:lnTo>
                <a:lnTo>
                  <a:pt x="0" y="11998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71" name="Shape 71"/>
          <p:cNvSpPr/>
          <p:nvPr/>
        </p:nvSpPr>
        <p:spPr>
          <a:xfrm>
            <a:off x="0" y="4539996"/>
            <a:ext cx="2240400" cy="535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914"/>
                </a:moveTo>
                <a:lnTo>
                  <a:pt x="120000" y="119914"/>
                </a:lnTo>
                <a:lnTo>
                  <a:pt x="120000" y="0"/>
                </a:lnTo>
                <a:lnTo>
                  <a:pt x="0" y="0"/>
                </a:lnTo>
                <a:lnTo>
                  <a:pt x="0" y="119914"/>
                </a:lnTo>
                <a:close/>
              </a:path>
            </a:pathLst>
          </a:custGeom>
          <a:solidFill>
            <a:srgbClr val="DD8047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72" name="Shape 72"/>
          <p:cNvSpPr/>
          <p:nvPr/>
        </p:nvSpPr>
        <p:spPr>
          <a:xfrm>
            <a:off x="2359150" y="4533137"/>
            <a:ext cx="6785100" cy="535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914"/>
                </a:moveTo>
                <a:lnTo>
                  <a:pt x="119997" y="119914"/>
                </a:lnTo>
                <a:lnTo>
                  <a:pt x="119997" y="0"/>
                </a:lnTo>
                <a:lnTo>
                  <a:pt x="0" y="0"/>
                </a:lnTo>
                <a:lnTo>
                  <a:pt x="0" y="119914"/>
                </a:lnTo>
                <a:close/>
              </a:path>
            </a:pathLst>
          </a:custGeom>
          <a:solidFill>
            <a:srgbClr val="94B6D2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73" name="Shape 73"/>
          <p:cNvSpPr txBox="1"/>
          <p:nvPr/>
        </p:nvSpPr>
        <p:spPr>
          <a:xfrm>
            <a:off x="1262255" y="396601"/>
            <a:ext cx="3910500" cy="2262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000">
                <a:solidFill>
                  <a:srgbClr val="EBDDC3"/>
                </a:solidFill>
                <a:latin typeface="Questrial"/>
                <a:ea typeface="Questrial"/>
                <a:cs typeface="Questrial"/>
                <a:sym typeface="Questrial"/>
              </a:rPr>
              <a:t>COMP 4900 - PROJECTS PRACTICUM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924500" y="2659494"/>
            <a:ext cx="5611200" cy="156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TEAM 04 - PROJECT 052</a:t>
            </a:r>
            <a:br>
              <a:rPr lang="en" sz="1800"/>
            </a:br>
            <a:r>
              <a:rPr lang="en" sz="1800"/>
              <a:t>Alex Bai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Harold (Hu Hyung) Lee 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Tommy Tran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Stanley Chu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5770" y="2068445"/>
            <a:ext cx="4218374" cy="200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TECHNICAL ISSUES/CHALLENGES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30200" rtl="0">
              <a:lnSpc>
                <a:spcPct val="100000"/>
              </a:lnSpc>
              <a:spcBef>
                <a:spcPts val="0"/>
              </a:spcBef>
              <a:buSzPct val="100000"/>
              <a:buChar char="-"/>
            </a:pPr>
            <a:r>
              <a:rPr lang="en" sz="1600"/>
              <a:t>Developing the automation script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600"/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buSzPct val="100000"/>
              <a:buChar char="-"/>
            </a:pPr>
            <a:r>
              <a:rPr lang="en" sz="1600"/>
              <a:t>Configuring vagrant and docker along with it’s many back end pre-requisites.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600"/>
          </a:p>
          <a:p>
            <a:pPr marL="457200" lvl="0" indent="-330200">
              <a:lnSpc>
                <a:spcPct val="100000"/>
              </a:lnSpc>
              <a:spcBef>
                <a:spcPts val="0"/>
              </a:spcBef>
              <a:buSzPct val="100000"/>
              <a:buChar char="-"/>
            </a:pPr>
            <a:r>
              <a:rPr lang="en" sz="1600"/>
              <a:t>Difficult to interpret and categorize complex plant/crop data with no prior knowledge of subject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MANAGEMENT ISSUES/CHALLENGES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311700" y="1439281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23850" rtl="0">
              <a:lnSpc>
                <a:spcPct val="100000"/>
              </a:lnSpc>
              <a:spcBef>
                <a:spcPts val="0"/>
              </a:spcBef>
              <a:buSzPct val="100000"/>
              <a:buChar char="-"/>
            </a:pPr>
            <a:r>
              <a:rPr lang="en" sz="1500"/>
              <a:t>Little guidance on project, therefore delegation of tasks were not as efficient and productive as it could have been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500"/>
          </a:p>
          <a:p>
            <a:pPr marL="457200" lvl="0" indent="-323850" rtl="0">
              <a:lnSpc>
                <a:spcPct val="100000"/>
              </a:lnSpc>
              <a:spcBef>
                <a:spcPts val="0"/>
              </a:spcBef>
              <a:buSzPct val="100000"/>
              <a:buChar char="-"/>
            </a:pPr>
            <a:r>
              <a:rPr lang="en" sz="1500"/>
              <a:t>Big component of project time was dedicated to research over development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500"/>
          </a:p>
          <a:p>
            <a:pPr marL="457200" lvl="0" indent="-323850" rtl="0">
              <a:lnSpc>
                <a:spcPct val="100000"/>
              </a:lnSpc>
              <a:spcBef>
                <a:spcPts val="0"/>
              </a:spcBef>
              <a:buSzPct val="100000"/>
              <a:buChar char="-"/>
            </a:pPr>
            <a:r>
              <a:rPr lang="en" sz="1500"/>
              <a:t>Ambiguous on project deliverable for first few weeks due to switching of end product requirements from client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500"/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endParaRPr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TEAM/CLIENT ISSUES/CHALLENGES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1000"/>
              </a:spcBef>
              <a:buChar char="-"/>
            </a:pPr>
            <a:r>
              <a:rPr lang="en"/>
              <a:t>Poor communication and inability to arrange face to face meetings became a big challenge when trying to get feedback on desired end product</a:t>
            </a:r>
          </a:p>
          <a:p>
            <a:pPr lvl="0" rtl="0">
              <a:lnSpc>
                <a:spcPct val="100000"/>
              </a:lnSpc>
              <a:spcBef>
                <a:spcPts val="100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 Development on a linux environment provided unique challenges when troubleshooting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Roles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2543850" y="268925"/>
            <a:ext cx="5595000" cy="1653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      Accomplished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Improvement required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Not accomplished  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149" name="Shape 149"/>
          <p:cNvGraphicFramePr/>
          <p:nvPr/>
        </p:nvGraphicFramePr>
        <p:xfrm>
          <a:off x="706725" y="1922825"/>
          <a:ext cx="7307150" cy="3017340"/>
        </p:xfrm>
        <a:graphic>
          <a:graphicData uri="http://schemas.openxmlformats.org/drawingml/2006/table">
            <a:tbl>
              <a:tblPr>
                <a:noFill/>
                <a:tableStyleId>{D2D624B8-1AB0-4061-8433-5E21AAFAB230}</a:tableStyleId>
              </a:tblPr>
              <a:tblGrid>
                <a:gridCol w="3653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3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Name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Role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All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00FF00"/>
                          </a:solidFill>
                        </a:rPr>
                        <a:t>Vagrant environment &amp; Docker installation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Alex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00FF00"/>
                          </a:solidFill>
                        </a:rPr>
                        <a:t>Working instance of Chado Relational Database schema 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00"/>
                          </a:solidFill>
                        </a:rPr>
                        <a:t>JBrowse 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Harold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00FF00"/>
                          </a:solidFill>
                        </a:rPr>
                        <a:t>Trait module 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Stanley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00FF00"/>
                          </a:solidFill>
                        </a:rPr>
                        <a:t>Tripal implementation 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Tommy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00FF00"/>
                          </a:solidFill>
                        </a:rPr>
                        <a:t>Automation script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Passing data over docker containers 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0" name="Shape 150"/>
          <p:cNvSpPr/>
          <p:nvPr/>
        </p:nvSpPr>
        <p:spPr>
          <a:xfrm>
            <a:off x="2626425" y="854712"/>
            <a:ext cx="356100" cy="3135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2626425" y="368600"/>
            <a:ext cx="356100" cy="3135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2626425" y="1340837"/>
            <a:ext cx="356100" cy="313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did we take away from this project for the next one?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Technical skills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Learning new tools (e.g. Vagrant, Docker etc.) 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Development experience on linux environment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Linux commands, script writing, automation, researching technologies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Lessons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Time management  </a:t>
            </a:r>
          </a:p>
          <a:p>
            <a:pPr marL="457200" lvl="0" indent="-228600">
              <a:spcBef>
                <a:spcPts val="0"/>
              </a:spcBef>
              <a:buChar char="-"/>
            </a:pPr>
            <a:r>
              <a:rPr lang="en"/>
              <a:t>Communication with client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Future work 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Connect docker containers with PostgreSQL and import Chado DB schema 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Installing QTL(Quantitative Trait Loci) tool or implement QTL. 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 txBox="1"/>
          <p:nvPr/>
        </p:nvSpPr>
        <p:spPr>
          <a:xfrm>
            <a:off x="3048000" y="2359275"/>
            <a:ext cx="7338600" cy="85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7926" y="2066575"/>
            <a:ext cx="3260574" cy="299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304800" y="21336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600"/>
              <a:t>QUESTIONS/ANSWERS</a:t>
            </a:r>
          </a:p>
          <a:p>
            <a:pPr lvl="0" algn="ctr">
              <a:spcBef>
                <a:spcPts val="0"/>
              </a:spcBef>
              <a:buNone/>
            </a:pPr>
            <a:endParaRPr sz="3600"/>
          </a:p>
          <a:p>
            <a:pPr lvl="0" algn="ctr">
              <a:spcBef>
                <a:spcPts val="0"/>
              </a:spcBef>
              <a:buNone/>
            </a:pP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We aim to deliver a web application solution for researchers specializing in plant/crop data to easily manage and observe their own information.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A challenge with the creation of this tool is the complexity behind integrating open source softwares (GMOD components) with a multitude of varying requirements for configuration.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>
              <a:spcBef>
                <a:spcPts val="0"/>
              </a:spcBef>
              <a:buChar char="-"/>
            </a:pPr>
            <a:r>
              <a:rPr lang="en"/>
              <a:t>No knowledge of plant genomics and how to parse and interpret large data files.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CLIENT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Who is our client?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Richard Bruskiewich (CEO of Delphinai Corp/STAR Informatics) partnered with Dr. Loren Rieseberg (UBC Professor).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>
              <a:spcBef>
                <a:spcPts val="0"/>
              </a:spcBef>
              <a:buChar char="-"/>
            </a:pPr>
            <a:r>
              <a:rPr lang="en"/>
              <a:t>Government of Canada (Pending funding for continuance of project)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SOLUTION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Project started from scratch, no previous documentation, information, or similar industry prototypes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Application’s individual software components stored in Docker containers sitting within a Vagrant environment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>
              <a:spcBef>
                <a:spcPts val="0"/>
              </a:spcBef>
              <a:buChar char="-"/>
            </a:pPr>
            <a:r>
              <a:rPr lang="en"/>
              <a:t>Utilized Vagrant, Docker, Tripal, JBrowse, PHP, Javascript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System Architecture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00" name="Shape 100" descr="dodo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344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1593850" y="1530500"/>
            <a:ext cx="34891500" cy="2222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 b="1" u="sng"/>
              <a:t>LIVE DEMONSTRATION	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Auto-installation Script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/>
              <a:t>Reasons why we created a script: 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har char="-"/>
            </a:pPr>
            <a:r>
              <a:rPr lang="en"/>
              <a:t>No knowledge of Linux commands needed for the end users.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har char="-"/>
            </a:pPr>
            <a:r>
              <a:rPr lang="en"/>
              <a:t>Zero complications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har char="-"/>
            </a:pPr>
            <a:r>
              <a:rPr lang="en"/>
              <a:t>Easy to run.</a:t>
            </a:r>
          </a:p>
          <a:p>
            <a:pPr marL="457200" lvl="0" indent="-228600">
              <a:lnSpc>
                <a:spcPct val="200000"/>
              </a:lnSpc>
              <a:spcBef>
                <a:spcPts val="0"/>
              </a:spcBef>
              <a:buChar char="-"/>
            </a:pPr>
            <a:r>
              <a:rPr lang="en"/>
              <a:t>Easy to update and configure.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Auto-installation Script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6407198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TECHNOLOGIES USED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Components: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Vagrant environment, Docker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Tripal front end, Chado Database, Jbrowse and PHP Trait Query Search module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Value of Project: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Portable and interchangeable deployment of specific softwares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Does not require a running server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Makes crop information much more accessible and convenient to manage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481</Words>
  <Application>Microsoft Office PowerPoint</Application>
  <PresentationFormat>On-screen Show (16:9)</PresentationFormat>
  <Paragraphs>106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Questrial</vt:lpstr>
      <vt:lpstr>Arial</vt:lpstr>
      <vt:lpstr>Oswald</vt:lpstr>
      <vt:lpstr>Average</vt:lpstr>
      <vt:lpstr>slate</vt:lpstr>
      <vt:lpstr>PowerPoint Presentation</vt:lpstr>
      <vt:lpstr>INTRODUCTION</vt:lpstr>
      <vt:lpstr>CLIENT</vt:lpstr>
      <vt:lpstr>SOLUTION</vt:lpstr>
      <vt:lpstr>System Architecture</vt:lpstr>
      <vt:lpstr>LIVE DEMONSTRATION </vt:lpstr>
      <vt:lpstr>Auto-installation Script</vt:lpstr>
      <vt:lpstr>Auto-installation Script</vt:lpstr>
      <vt:lpstr>TECHNOLOGIES USED</vt:lpstr>
      <vt:lpstr>TECHNICAL ISSUES/CHALLENGES</vt:lpstr>
      <vt:lpstr>PROJECT MANAGEMENT ISSUES/CHALLENGES</vt:lpstr>
      <vt:lpstr>TEAM/CLIENT ISSUES/CHALLENGES</vt:lpstr>
      <vt:lpstr>Roles</vt:lpstr>
      <vt:lpstr>What did we take away from this project for the next one? </vt:lpstr>
      <vt:lpstr>Future work </vt:lpstr>
      <vt:lpstr>QUESTIONS/ANSWERS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Administrator</cp:lastModifiedBy>
  <cp:revision>1</cp:revision>
  <dcterms:modified xsi:type="dcterms:W3CDTF">2017-05-23T17:59:40Z</dcterms:modified>
</cp:coreProperties>
</file>