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lab.research.google.com/drive/11lJCCEH8xC51mR-bJAWPDQt52bcflxIA#scrollTo=QAwBzOChVRu2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ine.es/jaxiT3/Tabla.htm?t=31250" TargetMode="External"/><Relationship Id="rId3" Type="http://schemas.openxmlformats.org/officeDocument/2006/relationships/hyperlink" Target="https://www.lasprovincias.es/sociedad/educacion/ranking-notas-selectividad-20190709230400-nt.html" TargetMode="External"/><Relationship Id="rId4" Type="http://schemas.openxmlformats.org/officeDocument/2006/relationships/hyperlink" Target="http://www.ceice.gva.es/documents/161863209/168438192/Estad%C3%ADsticas+Junio+2019/29726ace-20a9-4ccf-910e-1cfc1ae20708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kaggle.com/aljarah/xAPI-Edu-Data" TargetMode="External"/><Relationship Id="rId3" Type="http://schemas.openxmlformats.org/officeDocument/2006/relationships/hyperlink" Target="https://www.kaggle.com/marlonferrari/elearning-student-reactions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elmundo.es/opinion/2019/12/04/5de6b2ca21efa0ce7f8b456f.html" TargetMode="External"/><Relationship Id="rId3" Type="http://schemas.openxmlformats.org/officeDocument/2006/relationships/hyperlink" Target="https://www.lasprovincias.es/comunitat/informe-pisa-comunitat-valenciana-ocde-20191202213401-nt.html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u="sng">
                <a:solidFill>
                  <a:schemeClr val="hlink"/>
                </a:solidFill>
                <a:hlinkClick r:id="rId2"/>
              </a:rPr>
              <a:t>https://colab.research.google.com/drive/11lJCCEH8xC51mR-bJAWPDQt52bcflxIA#scrollTo=QAwBzOChVRu2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15 minutes (strict) + 5 minutes for questions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c00c86cc3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c00c86cc3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close to che school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be9556b85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be9556b85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c00c86cc3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c00c86cc3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be9556b85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be9556b85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c00c86cc3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c00c86cc3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0823156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0823156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2"/>
              </a:rPr>
              <a:t>https://www.ine.es/jaxiT3/Tabla.htm?t=31250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3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https://www.lasprovincias.es/sociedad/educacion/ranking-notas-selectividad-20190709230400-nt.html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PT" sz="13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http://www.ceice.gva.es/documents/161863209/168438192/Estadísticas+Junio+2019/29726ace-20a9-4ccf-910e-1cfc1ae20708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08231569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08231569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Do you see a problem or goal that can be solved 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improved with the data?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– Is it novel?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– Would the solution lead to added value?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– Would it possibly lead to a product?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– Would it lead to economic return?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3d12157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3d12157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u="sng">
                <a:solidFill>
                  <a:schemeClr val="hlink"/>
                </a:solidFill>
                <a:hlinkClick r:id="rId2"/>
              </a:rPr>
              <a:t>https://www.kaggle.com/aljarah/xAPI-Edu-Data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u="sng">
                <a:solidFill>
                  <a:schemeClr val="hlink"/>
                </a:solidFill>
                <a:hlinkClick r:id="rId3"/>
              </a:rPr>
              <a:t>https://www.kaggle.com/marlonferrari/elearning-student-reactions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be9556b8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be9556b8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The nature if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bf93abd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bf93abd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u="sng">
                <a:solidFill>
                  <a:schemeClr val="hlink"/>
                </a:solidFill>
                <a:hlinkClick r:id="rId2"/>
              </a:rPr>
              <a:t>https://www.elmundo.es/opinion/2019/12/04/5de6b2ca21efa0ce7f8b456f.html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u="sng">
                <a:solidFill>
                  <a:schemeClr val="hlink"/>
                </a:solidFill>
                <a:hlinkClick r:id="rId3"/>
              </a:rPr>
              <a:t>https://www.lasprovincias.es/comunitat/informe-pisa-comunitat-valenciana-ocde-20191202213401-nt.html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be9556b8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be9556b8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INE → income, and census sectiones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→ Area of school </a:t>
            </a:r>
            <a:r>
              <a:rPr lang="pt-PT"/>
              <a:t>districts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→ Grades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→ libraries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be9556b85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be9556b85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be9556b85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be9556b85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Anabela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From the data we collect about the school we runned a script that tells us if it is </a:t>
            </a:r>
            <a:r>
              <a:rPr lang="pt-PT"/>
              <a:t>public</a:t>
            </a:r>
            <a:r>
              <a:rPr lang="pt-PT"/>
              <a:t> or private.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From the address of the libraries using google maps we found the coordinates of the schools and of the liraries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bf93abd05_6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bf93abd05_6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Anabela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With the data collect from the INE we cloud construct a map of the income per census section.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using the location of the schools we know in wich section they are located an can as sush see the income.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21225" y="684100"/>
            <a:ext cx="76743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1447550"/>
            <a:ext cx="3300900" cy="33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17.png"/><Relationship Id="rId5" Type="http://schemas.openxmlformats.org/officeDocument/2006/relationships/image" Target="../media/image10.png"/><Relationship Id="rId6" Type="http://schemas.openxmlformats.org/officeDocument/2006/relationships/image" Target="../media/image15.png"/><Relationship Id="rId7" Type="http://schemas.openxmlformats.org/officeDocument/2006/relationships/image" Target="../media/image7.png"/><Relationship Id="rId8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Relationship Id="rId5" Type="http://schemas.openxmlformats.org/officeDocument/2006/relationships/image" Target="../media/image2.png"/><Relationship Id="rId6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434343"/>
                </a:solidFill>
              </a:rPr>
              <a:t>School Performance Indicators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434343"/>
                </a:solidFill>
              </a:rPr>
              <a:t>How to optimize school performance?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89" name="Google Shape;89;p13"/>
          <p:cNvSpPr txBox="1"/>
          <p:nvPr>
            <p:ph idx="4294967295" type="title"/>
          </p:nvPr>
        </p:nvSpPr>
        <p:spPr>
          <a:xfrm>
            <a:off x="799325" y="3714100"/>
            <a:ext cx="44241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434343"/>
                </a:solidFill>
              </a:rPr>
              <a:t>Group 3: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0" name="Google Shape;90;p13"/>
          <p:cNvSpPr txBox="1"/>
          <p:nvPr>
            <p:ph idx="4294967295" type="body"/>
          </p:nvPr>
        </p:nvSpPr>
        <p:spPr>
          <a:xfrm>
            <a:off x="947500" y="4312925"/>
            <a:ext cx="7470300" cy="16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PT">
                <a:solidFill>
                  <a:srgbClr val="434343"/>
                </a:solidFill>
              </a:rPr>
              <a:t>Anabela Silva 		Berenice Avrard 		Dominic Crippa 		João Bernardo Sousa</a:t>
            </a:r>
            <a:endParaRPr sz="11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81" name="Google Shape;181;p22"/>
          <p:cNvSpPr txBox="1"/>
          <p:nvPr>
            <p:ph type="title"/>
          </p:nvPr>
        </p:nvSpPr>
        <p:spPr>
          <a:xfrm>
            <a:off x="721225" y="684100"/>
            <a:ext cx="76743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434343"/>
                </a:solidFill>
              </a:rPr>
              <a:t>Knowledge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3190825" y="2624775"/>
            <a:ext cx="28794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000" y="1444050"/>
            <a:ext cx="6026047" cy="169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075" y="3286325"/>
            <a:ext cx="3685000" cy="110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2"/>
          <p:cNvSpPr/>
          <p:nvPr/>
        </p:nvSpPr>
        <p:spPr>
          <a:xfrm>
            <a:off x="268000" y="1444050"/>
            <a:ext cx="2554500" cy="1953300"/>
          </a:xfrm>
          <a:prstGeom prst="rect">
            <a:avLst/>
          </a:prstGeom>
          <a:solidFill>
            <a:srgbClr val="FF0000">
              <a:alpha val="328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86" name="Google Shape;186;p22"/>
          <p:cNvSpPr/>
          <p:nvPr/>
        </p:nvSpPr>
        <p:spPr>
          <a:xfrm>
            <a:off x="4572000" y="3286325"/>
            <a:ext cx="3114300" cy="1190400"/>
          </a:xfrm>
          <a:prstGeom prst="rect">
            <a:avLst/>
          </a:prstGeom>
          <a:solidFill>
            <a:srgbClr val="FF0000">
              <a:alpha val="328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87" name="Google Shape;187;p22"/>
          <p:cNvSpPr txBox="1"/>
          <p:nvPr/>
        </p:nvSpPr>
        <p:spPr>
          <a:xfrm>
            <a:off x="2904375" y="3700013"/>
            <a:ext cx="66576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With less data --&gt;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93" name="Google Shape;193;p23"/>
          <p:cNvSpPr txBox="1"/>
          <p:nvPr>
            <p:ph type="title"/>
          </p:nvPr>
        </p:nvSpPr>
        <p:spPr>
          <a:xfrm>
            <a:off x="721225" y="684100"/>
            <a:ext cx="76743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434343"/>
                </a:solidFill>
              </a:rPr>
              <a:t>Knowledge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375" y="1595050"/>
            <a:ext cx="3649244" cy="250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58025"/>
            <a:ext cx="3819700" cy="25775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3"/>
          <p:cNvSpPr txBox="1"/>
          <p:nvPr/>
        </p:nvSpPr>
        <p:spPr>
          <a:xfrm>
            <a:off x="854500" y="4193150"/>
            <a:ext cx="30630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Avg public = </a:t>
            </a:r>
            <a:r>
              <a:rPr lang="pt-P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7.6</a:t>
            </a:r>
            <a:endParaRPr sz="105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Avg private = 7.7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4950350" y="4135575"/>
            <a:ext cx="30630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Avg public = 6.2</a:t>
            </a:r>
            <a:endParaRPr sz="105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Avg private = 6.5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721225" y="684100"/>
            <a:ext cx="76743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434343"/>
                </a:solidFill>
              </a:rPr>
              <a:t>Visualization 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03" name="Google Shape;203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225" y="1447550"/>
            <a:ext cx="4809699" cy="241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4625" y="2357925"/>
            <a:ext cx="3842274" cy="24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211" name="Google Shape;211;p25"/>
          <p:cNvSpPr txBox="1"/>
          <p:nvPr>
            <p:ph type="title"/>
          </p:nvPr>
        </p:nvSpPr>
        <p:spPr>
          <a:xfrm>
            <a:off x="721225" y="684100"/>
            <a:ext cx="76743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434343"/>
                </a:solidFill>
              </a:rPr>
              <a:t>Problems encountered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721225" y="1447550"/>
            <a:ext cx="3300900" cy="33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The</a:t>
            </a:r>
            <a:r>
              <a:rPr b="1" lang="pt-PT"/>
              <a:t> school system</a:t>
            </a:r>
            <a:r>
              <a:rPr lang="pt-PT"/>
              <a:t> is different compared to our countries.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PT"/>
              <a:t>It was </a:t>
            </a:r>
            <a:r>
              <a:rPr lang="pt-PT"/>
              <a:t>difficult</a:t>
            </a:r>
            <a:r>
              <a:rPr lang="pt-PT"/>
              <a:t> to</a:t>
            </a:r>
            <a:r>
              <a:rPr b="1" lang="pt-PT"/>
              <a:t> find data</a:t>
            </a:r>
            <a:r>
              <a:rPr lang="pt-PT"/>
              <a:t> related to </a:t>
            </a:r>
            <a:r>
              <a:rPr lang="pt-PT"/>
              <a:t>education</a:t>
            </a:r>
            <a:r>
              <a:rPr lang="pt-PT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PT"/>
              <a:t>The information was stored in </a:t>
            </a:r>
            <a:r>
              <a:rPr b="1" lang="pt-PT"/>
              <a:t>different formats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PT"/>
              <a:t>We were not used to working with </a:t>
            </a:r>
            <a:r>
              <a:rPr b="1" lang="pt-PT"/>
              <a:t>GeoData</a:t>
            </a:r>
            <a:r>
              <a:rPr lang="pt-PT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PT"/>
              <a:t>But we overcome them!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721225" y="684100"/>
            <a:ext cx="76743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434343"/>
                </a:solidFill>
              </a:rPr>
              <a:t>What we tried and Future Ideas 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721225" y="1849350"/>
            <a:ext cx="3300900" cy="29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solidFill>
                  <a:srgbClr val="CC0000"/>
                </a:solidFill>
              </a:rPr>
              <a:t>What we tried </a:t>
            </a:r>
            <a:endParaRPr b="1" sz="1800">
              <a:solidFill>
                <a:srgbClr val="CC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pt-PT"/>
              <a:t>We tried to built some predictive models, but without great results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PT"/>
              <a:t>We tried to see the grades differences between the different locations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220" name="Google Shape;220;p26"/>
          <p:cNvSpPr txBox="1"/>
          <p:nvPr>
            <p:ph idx="1" type="body"/>
          </p:nvPr>
        </p:nvSpPr>
        <p:spPr>
          <a:xfrm>
            <a:off x="4687900" y="1849350"/>
            <a:ext cx="3300900" cy="29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solidFill>
                  <a:srgbClr val="38761D"/>
                </a:solidFill>
              </a:rPr>
              <a:t>Ideas </a:t>
            </a:r>
            <a:endParaRPr b="1" sz="1800">
              <a:solidFill>
                <a:srgbClr val="38761D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pt-PT"/>
              <a:t>The map with all the schools could be a good tool for parents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PT"/>
              <a:t>A more in-depth analysis can be made among all the schools in Spain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PT"/>
              <a:t>A comparison can be made between the results of several years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226" name="Google Shape;226;p27"/>
          <p:cNvSpPr txBox="1"/>
          <p:nvPr/>
        </p:nvSpPr>
        <p:spPr>
          <a:xfrm>
            <a:off x="721225" y="682775"/>
            <a:ext cx="4938600" cy="1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Thank you for your attention!</a:t>
            </a:r>
            <a:endParaRPr b="1" sz="24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7" name="Google Shape;2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925" y="1440575"/>
            <a:ext cx="3787900" cy="347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684475" y="112425"/>
            <a:ext cx="3300900" cy="16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434343"/>
                </a:solidFill>
              </a:rPr>
              <a:t>Table of content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4715200" y="1114125"/>
            <a:ext cx="4369800" cy="32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The project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Our idea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Similar research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Data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Knowledge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Visualization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Problem encountered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lang="pt-PT">
                <a:latin typeface="Lato"/>
                <a:ea typeface="Lato"/>
                <a:cs typeface="Lato"/>
                <a:sym typeface="Lato"/>
              </a:rPr>
              <a:t>What we tried  and Future ideas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1225" y="1447550"/>
            <a:ext cx="7707000" cy="8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PT" sz="1800">
                <a:solidFill>
                  <a:srgbClr val="434343"/>
                </a:solidFill>
              </a:rPr>
              <a:t>Answer a problem that could improve something with knowledge acquired from data.</a:t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3302025" y="2345325"/>
            <a:ext cx="1139100" cy="46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Lectures</a:t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4702875" y="2345325"/>
            <a:ext cx="1139100" cy="46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Practicals</a:t>
            </a:r>
            <a:endParaRPr/>
          </a:p>
        </p:txBody>
      </p:sp>
      <p:cxnSp>
        <p:nvCxnSpPr>
          <p:cNvPr id="105" name="Google Shape;105;p15"/>
          <p:cNvCxnSpPr>
            <a:stCxn id="103" idx="2"/>
          </p:cNvCxnSpPr>
          <p:nvPr/>
        </p:nvCxnSpPr>
        <p:spPr>
          <a:xfrm>
            <a:off x="3871575" y="2812125"/>
            <a:ext cx="406800" cy="12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5"/>
          <p:cNvCxnSpPr>
            <a:stCxn id="104" idx="2"/>
          </p:cNvCxnSpPr>
          <p:nvPr/>
        </p:nvCxnSpPr>
        <p:spPr>
          <a:xfrm flipH="1">
            <a:off x="4865625" y="2812125"/>
            <a:ext cx="406800" cy="12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5"/>
          <p:cNvSpPr/>
          <p:nvPr/>
        </p:nvSpPr>
        <p:spPr>
          <a:xfrm>
            <a:off x="3778700" y="4064625"/>
            <a:ext cx="1614900" cy="78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Application</a:t>
            </a:r>
            <a:endParaRPr/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09" name="Google Shape;109;p15"/>
          <p:cNvSpPr txBox="1"/>
          <p:nvPr>
            <p:ph type="title"/>
          </p:nvPr>
        </p:nvSpPr>
        <p:spPr>
          <a:xfrm>
            <a:off x="675700" y="638575"/>
            <a:ext cx="76743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434343"/>
                </a:solidFill>
              </a:rPr>
              <a:t>The project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721225" y="1734275"/>
            <a:ext cx="3300900" cy="22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pt-PT"/>
              <a:t>What we were looking for?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➢"/>
            </a:pPr>
            <a:r>
              <a:rPr lang="pt-PT"/>
              <a:t>Our motivation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➢"/>
            </a:pPr>
            <a:r>
              <a:rPr lang="pt-PT"/>
              <a:t>Our target (</a:t>
            </a:r>
            <a:r>
              <a:rPr b="1" lang="pt-PT" sz="1400">
                <a:solidFill>
                  <a:srgbClr val="434343"/>
                </a:solidFill>
              </a:rPr>
              <a:t>OUT -&gt; OUT)</a:t>
            </a: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16" name="Google Shape;116;p16"/>
          <p:cNvSpPr txBox="1"/>
          <p:nvPr>
            <p:ph type="title"/>
          </p:nvPr>
        </p:nvSpPr>
        <p:spPr>
          <a:xfrm>
            <a:off x="721225" y="684100"/>
            <a:ext cx="76743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434343"/>
                </a:solidFill>
              </a:rPr>
              <a:t>Our idea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721225" y="684100"/>
            <a:ext cx="76743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434343"/>
                </a:solidFill>
              </a:rPr>
              <a:t>Similar </a:t>
            </a:r>
            <a:r>
              <a:rPr lang="pt-PT">
                <a:solidFill>
                  <a:srgbClr val="434343"/>
                </a:solidFill>
              </a:rPr>
              <a:t>Research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50" y="1498238"/>
            <a:ext cx="2639075" cy="15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 rotWithShape="1">
          <a:blip r:embed="rId4">
            <a:alphaModFix/>
          </a:blip>
          <a:srcRect b="0" l="1477" r="0" t="0"/>
          <a:stretch/>
        </p:blipFill>
        <p:spPr>
          <a:xfrm>
            <a:off x="2792286" y="1354575"/>
            <a:ext cx="3559425" cy="168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7350" y="1237867"/>
            <a:ext cx="3178361" cy="195675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/>
        </p:nvSpPr>
        <p:spPr>
          <a:xfrm>
            <a:off x="107900" y="3226750"/>
            <a:ext cx="2545200" cy="13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➢"/>
            </a:pPr>
            <a:r>
              <a:rPr lang="pt-PT" sz="1200">
                <a:latin typeface="Lato"/>
                <a:ea typeface="Lato"/>
                <a:cs typeface="Lato"/>
                <a:sym typeface="Lato"/>
              </a:rPr>
              <a:t>Program for international student </a:t>
            </a:r>
            <a:r>
              <a:rPr lang="pt-PT" sz="1200">
                <a:latin typeface="Lato"/>
                <a:ea typeface="Lato"/>
                <a:cs typeface="Lato"/>
                <a:sym typeface="Lato"/>
              </a:rPr>
              <a:t>assessment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➢"/>
            </a:pPr>
            <a:r>
              <a:rPr lang="pt-PT" sz="1200">
                <a:latin typeface="Lato"/>
                <a:ea typeface="Lato"/>
                <a:cs typeface="Lato"/>
                <a:sym typeface="Lato"/>
              </a:rPr>
              <a:t>Measure the performance of the education system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➢"/>
            </a:pPr>
            <a:r>
              <a:rPr lang="pt-PT" sz="1200">
                <a:latin typeface="Lato"/>
                <a:ea typeface="Lato"/>
                <a:cs typeface="Lato"/>
                <a:sym typeface="Lato"/>
              </a:rPr>
              <a:t>High school level lower than ever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6087700" y="3260600"/>
            <a:ext cx="2603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➢"/>
            </a:pPr>
            <a:r>
              <a:rPr lang="pt-PT" sz="1200">
                <a:latin typeface="Lato"/>
                <a:ea typeface="Lato"/>
                <a:cs typeface="Lato"/>
                <a:sym typeface="Lato"/>
              </a:rPr>
              <a:t>Differences between Public and Private schools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➢"/>
            </a:pPr>
            <a:r>
              <a:rPr lang="pt-PT" sz="1200">
                <a:latin typeface="Lato"/>
                <a:ea typeface="Lato"/>
                <a:cs typeface="Lato"/>
                <a:sym typeface="Lato"/>
              </a:rPr>
              <a:t>Socioeconomic differences are a serious problem 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2800675" y="3226750"/>
            <a:ext cx="26688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➢"/>
            </a:pPr>
            <a:r>
              <a:rPr lang="pt-PT" sz="1200">
                <a:latin typeface="Lato"/>
                <a:ea typeface="Lato"/>
                <a:cs typeface="Lato"/>
                <a:sym typeface="Lato"/>
              </a:rPr>
              <a:t>The Valencian results are lower than the Spanish average result.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/>
        </p:nvSpPr>
        <p:spPr>
          <a:xfrm>
            <a:off x="699725" y="1677675"/>
            <a:ext cx="67212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434343"/>
                </a:solidFill>
              </a:rPr>
              <a:t>Average grade of High schools (Bachillerato)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434343"/>
                </a:solidFill>
              </a:rPr>
              <a:t>Type of the school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rgbClr val="434343"/>
                </a:solidFill>
              </a:rPr>
              <a:t>Libraries in Valencia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434343"/>
                </a:solidFill>
              </a:rPr>
              <a:t>Average income per section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7085" y="2066450"/>
            <a:ext cx="806189" cy="5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1799" y="1729096"/>
            <a:ext cx="1108024" cy="46050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/>
        </p:nvSpPr>
        <p:spPr>
          <a:xfrm>
            <a:off x="2609925" y="1228525"/>
            <a:ext cx="40515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rgbClr val="434343"/>
                </a:solidFill>
              </a:rPr>
              <a:t>Download external Datas from different websites </a:t>
            </a:r>
            <a:endParaRPr sz="10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5594" y="2885150"/>
            <a:ext cx="3336706" cy="192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1550" y="3294125"/>
            <a:ext cx="4113126" cy="166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40" name="Google Shape;140;p18"/>
          <p:cNvSpPr txBox="1"/>
          <p:nvPr>
            <p:ph type="title"/>
          </p:nvPr>
        </p:nvSpPr>
        <p:spPr>
          <a:xfrm>
            <a:off x="721225" y="684100"/>
            <a:ext cx="76743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434343"/>
                </a:solidFill>
              </a:rPr>
              <a:t>Data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6454" y="2803199"/>
            <a:ext cx="2791273" cy="7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09300" y="1672843"/>
            <a:ext cx="1192491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8625" y="3593950"/>
            <a:ext cx="3439774" cy="130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/>
        </p:nvSpPr>
        <p:spPr>
          <a:xfrm>
            <a:off x="721225" y="1603125"/>
            <a:ext cx="6532800" cy="2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What kind of knowledge we want to extract from these datas: 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AutoNum type="arabicPeriod"/>
            </a:pPr>
            <a:r>
              <a:rPr lang="pt-P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The type of school influence the grades?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AutoNum type="arabicPeriod"/>
            </a:pPr>
            <a:r>
              <a:rPr lang="pt-P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Having libraries close to the school influence the grades?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AutoNum type="arabicPeriod"/>
            </a:pPr>
            <a:r>
              <a:rPr lang="pt-P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The income influence the grades?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50" name="Google Shape;150;p19"/>
          <p:cNvSpPr txBox="1"/>
          <p:nvPr>
            <p:ph type="title"/>
          </p:nvPr>
        </p:nvSpPr>
        <p:spPr>
          <a:xfrm>
            <a:off x="721225" y="684100"/>
            <a:ext cx="76743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434343"/>
                </a:solidFill>
              </a:rPr>
              <a:t>What Knowledge?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51" name="Google Shape;151;p19"/>
          <p:cNvPicPr preferRelativeResize="0"/>
          <p:nvPr/>
        </p:nvPicPr>
        <p:blipFill rotWithShape="1">
          <a:blip r:embed="rId3">
            <a:alphaModFix/>
          </a:blip>
          <a:srcRect b="15931" l="33131" r="3677" t="0"/>
          <a:stretch/>
        </p:blipFill>
        <p:spPr>
          <a:xfrm>
            <a:off x="6475300" y="2731050"/>
            <a:ext cx="1864175" cy="193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/>
          <p:nvPr/>
        </p:nvSpPr>
        <p:spPr>
          <a:xfrm>
            <a:off x="3903450" y="706350"/>
            <a:ext cx="1752600" cy="913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Data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preparation</a:t>
            </a:r>
            <a:endParaRPr sz="1000"/>
          </a:p>
        </p:txBody>
      </p:sp>
      <p:sp>
        <p:nvSpPr>
          <p:cNvPr id="157" name="Google Shape;15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4459200" y="1680575"/>
            <a:ext cx="4476900" cy="13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2. Add </a:t>
            </a:r>
            <a:r>
              <a:rPr lang="pt-P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geographical</a:t>
            </a:r>
            <a:r>
              <a:rPr lang="pt-P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coordinates (google map)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-Libraries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-Schools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Using a distance function to get the number of libraries </a:t>
            </a:r>
            <a:r>
              <a:rPr lang="pt-P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radius</a:t>
            </a:r>
            <a:r>
              <a:rPr lang="pt-P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of the school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0"/>
          <p:cNvSpPr txBox="1"/>
          <p:nvPr>
            <p:ph type="title"/>
          </p:nvPr>
        </p:nvSpPr>
        <p:spPr>
          <a:xfrm>
            <a:off x="721225" y="684100"/>
            <a:ext cx="76743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434343"/>
                </a:solidFill>
              </a:rPr>
              <a:t>Data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285400" y="1696350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1. </a:t>
            </a:r>
            <a:r>
              <a:rPr lang="pt-P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School grades related to its type (Public or Private)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 b="34006" l="0" r="0" t="0"/>
          <a:stretch/>
        </p:blipFill>
        <p:spPr>
          <a:xfrm>
            <a:off x="115850" y="2421822"/>
            <a:ext cx="4075200" cy="202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4688" y="2831400"/>
            <a:ext cx="4865925" cy="178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1075" y="496338"/>
            <a:ext cx="829400" cy="86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88883" y="554367"/>
            <a:ext cx="747225" cy="7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721225" y="684100"/>
            <a:ext cx="76743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434343"/>
                </a:solidFill>
              </a:rPr>
              <a:t>Data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70" name="Google Shape;170;p21"/>
          <p:cNvSpPr txBox="1"/>
          <p:nvPr>
            <p:ph idx="12" type="sldNum"/>
          </p:nvPr>
        </p:nvSpPr>
        <p:spPr>
          <a:xfrm>
            <a:off x="8519102" y="474988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71" name="Google Shape;171;p21"/>
          <p:cNvSpPr txBox="1"/>
          <p:nvPr/>
        </p:nvSpPr>
        <p:spPr>
          <a:xfrm>
            <a:off x="3805925" y="1712088"/>
            <a:ext cx="4642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3. School grades related to the average income of its section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3903450" y="706350"/>
            <a:ext cx="1752600" cy="913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Data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preparation</a:t>
            </a:r>
            <a:endParaRPr sz="1000"/>
          </a:p>
        </p:txBody>
      </p:sp>
      <p:sp>
        <p:nvSpPr>
          <p:cNvPr id="173" name="Google Shape;173;p21"/>
          <p:cNvSpPr txBox="1"/>
          <p:nvPr/>
        </p:nvSpPr>
        <p:spPr>
          <a:xfrm>
            <a:off x="208175" y="1437775"/>
            <a:ext cx="3254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Mapping and visualizing the income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4" name="Google Shape;17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20618"/>
            <a:ext cx="3553975" cy="3214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5925" y="2351325"/>
            <a:ext cx="4886949" cy="25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