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1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81EA41-FEB5-4935-8893-107FBFE7F595}" type="doc">
      <dgm:prSet loTypeId="urn:microsoft.com/office/officeart/2009/layout/CircleArrowProcess" loCatId="cycle" qsTypeId="urn:microsoft.com/office/officeart/2005/8/quickstyle/simple1" qsCatId="simple" csTypeId="urn:microsoft.com/office/officeart/2005/8/colors/colorful1" csCatId="colorful" phldr="1"/>
      <dgm:spPr/>
      <dgm:t>
        <a:bodyPr/>
        <a:lstStyle/>
        <a:p>
          <a:endParaRPr lang="fr-FR"/>
        </a:p>
      </dgm:t>
    </dgm:pt>
    <dgm:pt modelId="{B067AADD-0A4E-4CFB-883D-903F2F3E3AA5}">
      <dgm:prSet phldrT="[Texte]"/>
      <dgm:spPr/>
      <dgm:t>
        <a:bodyPr/>
        <a:lstStyle/>
        <a:p>
          <a:r>
            <a:rPr lang="fr-FR" dirty="0"/>
            <a:t>Survivre et réaliser des profits</a:t>
          </a:r>
        </a:p>
      </dgm:t>
    </dgm:pt>
    <dgm:pt modelId="{EEBF08A8-E721-438F-80BD-9E1F847216F7}" type="parTrans" cxnId="{4921E36B-C2C9-4CC2-AB36-58E69DDC9677}">
      <dgm:prSet/>
      <dgm:spPr/>
      <dgm:t>
        <a:bodyPr/>
        <a:lstStyle/>
        <a:p>
          <a:endParaRPr lang="fr-FR"/>
        </a:p>
      </dgm:t>
    </dgm:pt>
    <dgm:pt modelId="{1D4983D4-2820-4751-B158-BAA17A4D998F}" type="sibTrans" cxnId="{4921E36B-C2C9-4CC2-AB36-58E69DDC9677}">
      <dgm:prSet/>
      <dgm:spPr/>
      <dgm:t>
        <a:bodyPr/>
        <a:lstStyle/>
        <a:p>
          <a:endParaRPr lang="fr-FR"/>
        </a:p>
      </dgm:t>
    </dgm:pt>
    <dgm:pt modelId="{9C5C07B4-65F0-4051-9B1C-B9CB66DB5E44}">
      <dgm:prSet phldrT="[Texte]"/>
      <dgm:spPr/>
      <dgm:t>
        <a:bodyPr/>
        <a:lstStyle/>
        <a:p>
          <a:r>
            <a:rPr lang="fr-FR" dirty="0"/>
            <a:t>Avoir le moins d'impact possible sur l'environnement</a:t>
          </a:r>
        </a:p>
      </dgm:t>
    </dgm:pt>
    <dgm:pt modelId="{58BD14AB-07F1-4C0F-B2D2-5521D40AC93B}" type="parTrans" cxnId="{D4EA115C-C98E-4AA0-A084-72CB2F7A3259}">
      <dgm:prSet/>
      <dgm:spPr/>
      <dgm:t>
        <a:bodyPr/>
        <a:lstStyle/>
        <a:p>
          <a:endParaRPr lang="fr-FR"/>
        </a:p>
      </dgm:t>
    </dgm:pt>
    <dgm:pt modelId="{F45D4E77-7A34-487E-BC1A-FE2C85EFF9C0}" type="sibTrans" cxnId="{D4EA115C-C98E-4AA0-A084-72CB2F7A3259}">
      <dgm:prSet/>
      <dgm:spPr/>
      <dgm:t>
        <a:bodyPr/>
        <a:lstStyle/>
        <a:p>
          <a:endParaRPr lang="fr-FR"/>
        </a:p>
      </dgm:t>
    </dgm:pt>
    <dgm:pt modelId="{301807AD-CC2E-463D-8E4D-3F390996A2CB}">
      <dgm:prSet phldrT="[Texte]"/>
      <dgm:spPr/>
      <dgm:t>
        <a:bodyPr/>
        <a:lstStyle/>
        <a:p>
          <a:r>
            <a:rPr lang="fr-FR" dirty="0"/>
            <a:t>Être utile socialement</a:t>
          </a:r>
        </a:p>
      </dgm:t>
    </dgm:pt>
    <dgm:pt modelId="{D049C30D-AC5A-4ADB-867E-90B54F941FCF}" type="parTrans" cxnId="{838EA89A-04D0-46AE-9464-2C5C24998261}">
      <dgm:prSet/>
      <dgm:spPr/>
      <dgm:t>
        <a:bodyPr/>
        <a:lstStyle/>
        <a:p>
          <a:endParaRPr lang="fr-FR"/>
        </a:p>
      </dgm:t>
    </dgm:pt>
    <dgm:pt modelId="{F81AAE2D-330F-4CE3-8A4A-91B9CF28FF1F}" type="sibTrans" cxnId="{838EA89A-04D0-46AE-9464-2C5C24998261}">
      <dgm:prSet/>
      <dgm:spPr/>
      <dgm:t>
        <a:bodyPr/>
        <a:lstStyle/>
        <a:p>
          <a:endParaRPr lang="fr-FR"/>
        </a:p>
      </dgm:t>
    </dgm:pt>
    <dgm:pt modelId="{ABB4A5BE-234B-4BF8-97D9-C61BCCCB546E}" type="pres">
      <dgm:prSet presAssocID="{EF81EA41-FEB5-4935-8893-107FBFE7F595}" presName="Name0" presStyleCnt="0">
        <dgm:presLayoutVars>
          <dgm:chMax val="7"/>
          <dgm:chPref val="7"/>
          <dgm:dir/>
          <dgm:animLvl val="lvl"/>
        </dgm:presLayoutVars>
      </dgm:prSet>
      <dgm:spPr/>
    </dgm:pt>
    <dgm:pt modelId="{2F8BCF35-A46D-4FEE-A8FD-1BE8B01A1615}" type="pres">
      <dgm:prSet presAssocID="{B067AADD-0A4E-4CFB-883D-903F2F3E3AA5}" presName="Accent1" presStyleCnt="0"/>
      <dgm:spPr/>
    </dgm:pt>
    <dgm:pt modelId="{81A865AB-658C-4C1E-B6EF-C9CB32BC6F3F}" type="pres">
      <dgm:prSet presAssocID="{B067AADD-0A4E-4CFB-883D-903F2F3E3AA5}" presName="Accent" presStyleLbl="node1" presStyleIdx="0" presStyleCnt="3" custLinFactNeighborX="694" custLinFactNeighborY="3864"/>
      <dgm:spPr/>
    </dgm:pt>
    <dgm:pt modelId="{B253842C-2680-4B36-95A8-DE982F67AD46}" type="pres">
      <dgm:prSet presAssocID="{B067AADD-0A4E-4CFB-883D-903F2F3E3AA5}" presName="Parent1" presStyleLbl="revTx" presStyleIdx="0" presStyleCnt="3">
        <dgm:presLayoutVars>
          <dgm:chMax val="1"/>
          <dgm:chPref val="1"/>
          <dgm:bulletEnabled val="1"/>
        </dgm:presLayoutVars>
      </dgm:prSet>
      <dgm:spPr/>
    </dgm:pt>
    <dgm:pt modelId="{F157CAB1-44FE-4126-8FD3-932ECCB9B3E8}" type="pres">
      <dgm:prSet presAssocID="{9C5C07B4-65F0-4051-9B1C-B9CB66DB5E44}" presName="Accent2" presStyleCnt="0"/>
      <dgm:spPr/>
    </dgm:pt>
    <dgm:pt modelId="{EDD7679D-0F09-4C0A-8C49-02E9E497ECB4}" type="pres">
      <dgm:prSet presAssocID="{9C5C07B4-65F0-4051-9B1C-B9CB66DB5E44}" presName="Accent" presStyleLbl="node1" presStyleIdx="1" presStyleCnt="3"/>
      <dgm:spPr/>
    </dgm:pt>
    <dgm:pt modelId="{E8BCBCE6-E3F8-4C92-8490-46C84A98FE98}" type="pres">
      <dgm:prSet presAssocID="{9C5C07B4-65F0-4051-9B1C-B9CB66DB5E44}" presName="Parent2" presStyleLbl="revTx" presStyleIdx="1" presStyleCnt="3">
        <dgm:presLayoutVars>
          <dgm:chMax val="1"/>
          <dgm:chPref val="1"/>
          <dgm:bulletEnabled val="1"/>
        </dgm:presLayoutVars>
      </dgm:prSet>
      <dgm:spPr/>
    </dgm:pt>
    <dgm:pt modelId="{996708E9-A82C-4052-A0B3-89F787E14617}" type="pres">
      <dgm:prSet presAssocID="{301807AD-CC2E-463D-8E4D-3F390996A2CB}" presName="Accent3" presStyleCnt="0"/>
      <dgm:spPr/>
    </dgm:pt>
    <dgm:pt modelId="{987EFA7A-05BE-453B-9F1D-56D2A308C815}" type="pres">
      <dgm:prSet presAssocID="{301807AD-CC2E-463D-8E4D-3F390996A2CB}" presName="Accent" presStyleLbl="node1" presStyleIdx="2" presStyleCnt="3"/>
      <dgm:spPr/>
    </dgm:pt>
    <dgm:pt modelId="{1CDE6B6B-B8EB-45FE-90D8-6D4A0ABD63B6}" type="pres">
      <dgm:prSet presAssocID="{301807AD-CC2E-463D-8E4D-3F390996A2CB}" presName="Parent3" presStyleLbl="revTx" presStyleIdx="2" presStyleCnt="3">
        <dgm:presLayoutVars>
          <dgm:chMax val="1"/>
          <dgm:chPref val="1"/>
          <dgm:bulletEnabled val="1"/>
        </dgm:presLayoutVars>
      </dgm:prSet>
      <dgm:spPr/>
    </dgm:pt>
  </dgm:ptLst>
  <dgm:cxnLst>
    <dgm:cxn modelId="{D4EA115C-C98E-4AA0-A084-72CB2F7A3259}" srcId="{EF81EA41-FEB5-4935-8893-107FBFE7F595}" destId="{9C5C07B4-65F0-4051-9B1C-B9CB66DB5E44}" srcOrd="1" destOrd="0" parTransId="{58BD14AB-07F1-4C0F-B2D2-5521D40AC93B}" sibTransId="{F45D4E77-7A34-487E-BC1A-FE2C85EFF9C0}"/>
    <dgm:cxn modelId="{FB8EE467-30B3-44A9-9BDE-D687306B1F41}" type="presOf" srcId="{9C5C07B4-65F0-4051-9B1C-B9CB66DB5E44}" destId="{E8BCBCE6-E3F8-4C92-8490-46C84A98FE98}" srcOrd="0" destOrd="0" presId="urn:microsoft.com/office/officeart/2009/layout/CircleArrowProcess"/>
    <dgm:cxn modelId="{62B64948-76E3-4A58-8409-AD37C88D5C9B}" type="presOf" srcId="{EF81EA41-FEB5-4935-8893-107FBFE7F595}" destId="{ABB4A5BE-234B-4BF8-97D9-C61BCCCB546E}" srcOrd="0" destOrd="0" presId="urn:microsoft.com/office/officeart/2009/layout/CircleArrowProcess"/>
    <dgm:cxn modelId="{4921E36B-C2C9-4CC2-AB36-58E69DDC9677}" srcId="{EF81EA41-FEB5-4935-8893-107FBFE7F595}" destId="{B067AADD-0A4E-4CFB-883D-903F2F3E3AA5}" srcOrd="0" destOrd="0" parTransId="{EEBF08A8-E721-438F-80BD-9E1F847216F7}" sibTransId="{1D4983D4-2820-4751-B158-BAA17A4D998F}"/>
    <dgm:cxn modelId="{C8447D82-1233-4C32-863C-3FA14172B618}" type="presOf" srcId="{B067AADD-0A4E-4CFB-883D-903F2F3E3AA5}" destId="{B253842C-2680-4B36-95A8-DE982F67AD46}" srcOrd="0" destOrd="0" presId="urn:microsoft.com/office/officeart/2009/layout/CircleArrowProcess"/>
    <dgm:cxn modelId="{838EA89A-04D0-46AE-9464-2C5C24998261}" srcId="{EF81EA41-FEB5-4935-8893-107FBFE7F595}" destId="{301807AD-CC2E-463D-8E4D-3F390996A2CB}" srcOrd="2" destOrd="0" parTransId="{D049C30D-AC5A-4ADB-867E-90B54F941FCF}" sibTransId="{F81AAE2D-330F-4CE3-8A4A-91B9CF28FF1F}"/>
    <dgm:cxn modelId="{ECB0E1FC-4F5B-4702-AC79-7DBA8127094E}" type="presOf" srcId="{301807AD-CC2E-463D-8E4D-3F390996A2CB}" destId="{1CDE6B6B-B8EB-45FE-90D8-6D4A0ABD63B6}" srcOrd="0" destOrd="0" presId="urn:microsoft.com/office/officeart/2009/layout/CircleArrowProcess"/>
    <dgm:cxn modelId="{E675DBB1-7E2D-447D-8D1C-7C105F24FB16}" type="presParOf" srcId="{ABB4A5BE-234B-4BF8-97D9-C61BCCCB546E}" destId="{2F8BCF35-A46D-4FEE-A8FD-1BE8B01A1615}" srcOrd="0" destOrd="0" presId="urn:microsoft.com/office/officeart/2009/layout/CircleArrowProcess"/>
    <dgm:cxn modelId="{93ACDEDA-EFFF-4D33-B753-8519EC9EDA6D}" type="presParOf" srcId="{2F8BCF35-A46D-4FEE-A8FD-1BE8B01A1615}" destId="{81A865AB-658C-4C1E-B6EF-C9CB32BC6F3F}" srcOrd="0" destOrd="0" presId="urn:microsoft.com/office/officeart/2009/layout/CircleArrowProcess"/>
    <dgm:cxn modelId="{1D2FA078-2A74-47B9-98C2-872C282262B7}" type="presParOf" srcId="{ABB4A5BE-234B-4BF8-97D9-C61BCCCB546E}" destId="{B253842C-2680-4B36-95A8-DE982F67AD46}" srcOrd="1" destOrd="0" presId="urn:microsoft.com/office/officeart/2009/layout/CircleArrowProcess"/>
    <dgm:cxn modelId="{3E541B0B-0FEA-4AB2-922E-2B70E1F61428}" type="presParOf" srcId="{ABB4A5BE-234B-4BF8-97D9-C61BCCCB546E}" destId="{F157CAB1-44FE-4126-8FD3-932ECCB9B3E8}" srcOrd="2" destOrd="0" presId="urn:microsoft.com/office/officeart/2009/layout/CircleArrowProcess"/>
    <dgm:cxn modelId="{A3BD2379-2EA0-4E1D-9B85-D0408BEB69F1}" type="presParOf" srcId="{F157CAB1-44FE-4126-8FD3-932ECCB9B3E8}" destId="{EDD7679D-0F09-4C0A-8C49-02E9E497ECB4}" srcOrd="0" destOrd="0" presId="urn:microsoft.com/office/officeart/2009/layout/CircleArrowProcess"/>
    <dgm:cxn modelId="{1F38CBEE-8030-4C89-8EDD-64E22E2A733E}" type="presParOf" srcId="{ABB4A5BE-234B-4BF8-97D9-C61BCCCB546E}" destId="{E8BCBCE6-E3F8-4C92-8490-46C84A98FE98}" srcOrd="3" destOrd="0" presId="urn:microsoft.com/office/officeart/2009/layout/CircleArrowProcess"/>
    <dgm:cxn modelId="{B925DC4B-806F-4ABD-8BAD-484D82E6D875}" type="presParOf" srcId="{ABB4A5BE-234B-4BF8-97D9-C61BCCCB546E}" destId="{996708E9-A82C-4052-A0B3-89F787E14617}" srcOrd="4" destOrd="0" presId="urn:microsoft.com/office/officeart/2009/layout/CircleArrowProcess"/>
    <dgm:cxn modelId="{00259AD8-AD9E-4839-98B0-5C92487B937F}" type="presParOf" srcId="{996708E9-A82C-4052-A0B3-89F787E14617}" destId="{987EFA7A-05BE-453B-9F1D-56D2A308C815}" srcOrd="0" destOrd="0" presId="urn:microsoft.com/office/officeart/2009/layout/CircleArrowProcess"/>
    <dgm:cxn modelId="{915D292B-5991-4320-82D9-EB62814DAB2C}" type="presParOf" srcId="{ABB4A5BE-234B-4BF8-97D9-C61BCCCB546E}" destId="{1CDE6B6B-B8EB-45FE-90D8-6D4A0ABD63B6}"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865AB-658C-4C1E-B6EF-C9CB32BC6F3F}">
      <dsp:nvSpPr>
        <dsp:cNvPr id="0" name=""/>
        <dsp:cNvSpPr/>
      </dsp:nvSpPr>
      <dsp:spPr>
        <a:xfrm>
          <a:off x="3140228" y="100794"/>
          <a:ext cx="2608149" cy="2608546"/>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53842C-2680-4B36-95A8-DE982F67AD46}">
      <dsp:nvSpPr>
        <dsp:cNvPr id="0" name=""/>
        <dsp:cNvSpPr/>
      </dsp:nvSpPr>
      <dsp:spPr>
        <a:xfrm>
          <a:off x="3698614" y="941764"/>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kern="1200" dirty="0"/>
            <a:t>Survivre et réaliser des profits</a:t>
          </a:r>
        </a:p>
      </dsp:txBody>
      <dsp:txXfrm>
        <a:off x="3698614" y="941764"/>
        <a:ext cx="1449298" cy="724475"/>
      </dsp:txXfrm>
    </dsp:sp>
    <dsp:sp modelId="{EDD7679D-0F09-4C0A-8C49-02E9E497ECB4}">
      <dsp:nvSpPr>
        <dsp:cNvPr id="0" name=""/>
        <dsp:cNvSpPr/>
      </dsp:nvSpPr>
      <dsp:spPr>
        <a:xfrm>
          <a:off x="2397723" y="1498803"/>
          <a:ext cx="2608149" cy="2608546"/>
        </a:xfrm>
        <a:prstGeom prst="leftCircularArrow">
          <a:avLst>
            <a:gd name="adj1" fmla="val 10980"/>
            <a:gd name="adj2" fmla="val 1142322"/>
            <a:gd name="adj3" fmla="val 6300000"/>
            <a:gd name="adj4" fmla="val 18900000"/>
            <a:gd name="adj5" fmla="val 125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BCBCE6-E3F8-4C92-8490-46C84A98FE98}">
      <dsp:nvSpPr>
        <dsp:cNvPr id="0" name=""/>
        <dsp:cNvSpPr/>
      </dsp:nvSpPr>
      <dsp:spPr>
        <a:xfrm>
          <a:off x="2977148" y="2449237"/>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kern="1200" dirty="0"/>
            <a:t>Avoir le moins d'impact possible sur l'environnement</a:t>
          </a:r>
        </a:p>
      </dsp:txBody>
      <dsp:txXfrm>
        <a:off x="2977148" y="2449237"/>
        <a:ext cx="1449298" cy="724475"/>
      </dsp:txXfrm>
    </dsp:sp>
    <dsp:sp modelId="{987EFA7A-05BE-453B-9F1D-56D2A308C815}">
      <dsp:nvSpPr>
        <dsp:cNvPr id="0" name=""/>
        <dsp:cNvSpPr/>
      </dsp:nvSpPr>
      <dsp:spPr>
        <a:xfrm>
          <a:off x="3307759" y="3176964"/>
          <a:ext cx="2240804" cy="2241702"/>
        </a:xfrm>
        <a:prstGeom prst="blockArc">
          <a:avLst>
            <a:gd name="adj1" fmla="val 13500000"/>
            <a:gd name="adj2" fmla="val 10800000"/>
            <a:gd name="adj3" fmla="val 1274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DE6B6B-B8EB-45FE-90D8-6D4A0ABD63B6}">
      <dsp:nvSpPr>
        <dsp:cNvPr id="0" name=""/>
        <dsp:cNvSpPr/>
      </dsp:nvSpPr>
      <dsp:spPr>
        <a:xfrm>
          <a:off x="3702042" y="3958878"/>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kern="1200" dirty="0"/>
            <a:t>Être utile socialement</a:t>
          </a:r>
        </a:p>
      </dsp:txBody>
      <dsp:txXfrm>
        <a:off x="3702042" y="3958878"/>
        <a:ext cx="1449298" cy="724475"/>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DC31E43F-2D1F-4632-A6BF-D6B6DC70BB30}" type="datetimeFigureOut">
              <a:rPr lang="fr-FR" smtClean="0"/>
              <a:t>12/11/2021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C5A6DA-52F5-4DA7-88E5-A60F3B2799EB}" type="slidenum">
              <a:rPr lang="fr-FR" smtClean="0"/>
              <a:t>‹N°›</a:t>
            </a:fld>
            <a:endParaRPr lang="fr-FR"/>
          </a:p>
        </p:txBody>
      </p:sp>
    </p:spTree>
    <p:extLst>
      <p:ext uri="{BB962C8B-B14F-4D97-AF65-F5344CB8AC3E}">
        <p14:creationId xmlns:p14="http://schemas.microsoft.com/office/powerpoint/2010/main" val="3385895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C31E43F-2D1F-4632-A6BF-D6B6DC70BB30}" type="datetimeFigureOut">
              <a:rPr lang="fr-FR" smtClean="0"/>
              <a:t>12/11/2021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C5A6DA-52F5-4DA7-88E5-A60F3B2799EB}" type="slidenum">
              <a:rPr lang="fr-FR" smtClean="0"/>
              <a:t>‹N°›</a:t>
            </a:fld>
            <a:endParaRPr lang="fr-FR"/>
          </a:p>
        </p:txBody>
      </p:sp>
    </p:spTree>
    <p:extLst>
      <p:ext uri="{BB962C8B-B14F-4D97-AF65-F5344CB8AC3E}">
        <p14:creationId xmlns:p14="http://schemas.microsoft.com/office/powerpoint/2010/main" val="2920360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C31E43F-2D1F-4632-A6BF-D6B6DC70BB30}" type="datetimeFigureOut">
              <a:rPr lang="fr-FR" smtClean="0"/>
              <a:t>12/11/2021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C5A6DA-52F5-4DA7-88E5-A60F3B2799EB}"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14159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C31E43F-2D1F-4632-A6BF-D6B6DC70BB30}" type="datetimeFigureOut">
              <a:rPr lang="fr-FR" smtClean="0"/>
              <a:t>12/11/2021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C5A6DA-52F5-4DA7-88E5-A60F3B2799EB}" type="slidenum">
              <a:rPr lang="fr-FR" smtClean="0"/>
              <a:t>‹N°›</a:t>
            </a:fld>
            <a:endParaRPr lang="fr-FR"/>
          </a:p>
        </p:txBody>
      </p:sp>
    </p:spTree>
    <p:extLst>
      <p:ext uri="{BB962C8B-B14F-4D97-AF65-F5344CB8AC3E}">
        <p14:creationId xmlns:p14="http://schemas.microsoft.com/office/powerpoint/2010/main" val="2272606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C31E43F-2D1F-4632-A6BF-D6B6DC70BB30}" type="datetimeFigureOut">
              <a:rPr lang="fr-FR" smtClean="0"/>
              <a:t>12/11/2021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C5A6DA-52F5-4DA7-88E5-A60F3B2799EB}"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5324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C31E43F-2D1F-4632-A6BF-D6B6DC70BB30}" type="datetimeFigureOut">
              <a:rPr lang="fr-FR" smtClean="0"/>
              <a:t>12/11/2021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C5A6DA-52F5-4DA7-88E5-A60F3B2799EB}" type="slidenum">
              <a:rPr lang="fr-FR" smtClean="0"/>
              <a:t>‹N°›</a:t>
            </a:fld>
            <a:endParaRPr lang="fr-FR"/>
          </a:p>
        </p:txBody>
      </p:sp>
    </p:spTree>
    <p:extLst>
      <p:ext uri="{BB962C8B-B14F-4D97-AF65-F5344CB8AC3E}">
        <p14:creationId xmlns:p14="http://schemas.microsoft.com/office/powerpoint/2010/main" val="3697375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31E43F-2D1F-4632-A6BF-D6B6DC70BB30}" type="datetimeFigureOut">
              <a:rPr lang="fr-FR" smtClean="0"/>
              <a:t>12/11/2021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C5A6DA-52F5-4DA7-88E5-A60F3B2799EB}" type="slidenum">
              <a:rPr lang="fr-FR" smtClean="0"/>
              <a:t>‹N°›</a:t>
            </a:fld>
            <a:endParaRPr lang="fr-FR"/>
          </a:p>
        </p:txBody>
      </p:sp>
    </p:spTree>
    <p:extLst>
      <p:ext uri="{BB962C8B-B14F-4D97-AF65-F5344CB8AC3E}">
        <p14:creationId xmlns:p14="http://schemas.microsoft.com/office/powerpoint/2010/main" val="195921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31E43F-2D1F-4632-A6BF-D6B6DC70BB30}" type="datetimeFigureOut">
              <a:rPr lang="fr-FR" smtClean="0"/>
              <a:t>12/11/2021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C5A6DA-52F5-4DA7-88E5-A60F3B2799EB}" type="slidenum">
              <a:rPr lang="fr-FR" smtClean="0"/>
              <a:t>‹N°›</a:t>
            </a:fld>
            <a:endParaRPr lang="fr-FR"/>
          </a:p>
        </p:txBody>
      </p:sp>
    </p:spTree>
    <p:extLst>
      <p:ext uri="{BB962C8B-B14F-4D97-AF65-F5344CB8AC3E}">
        <p14:creationId xmlns:p14="http://schemas.microsoft.com/office/powerpoint/2010/main" val="391882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31E43F-2D1F-4632-A6BF-D6B6DC70BB30}" type="datetimeFigureOut">
              <a:rPr lang="fr-FR" smtClean="0"/>
              <a:t>12/11/2021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C5A6DA-52F5-4DA7-88E5-A60F3B2799EB}" type="slidenum">
              <a:rPr lang="fr-FR" smtClean="0"/>
              <a:t>‹N°›</a:t>
            </a:fld>
            <a:endParaRPr lang="fr-FR"/>
          </a:p>
        </p:txBody>
      </p:sp>
    </p:spTree>
    <p:extLst>
      <p:ext uri="{BB962C8B-B14F-4D97-AF65-F5344CB8AC3E}">
        <p14:creationId xmlns:p14="http://schemas.microsoft.com/office/powerpoint/2010/main" val="23119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C31E43F-2D1F-4632-A6BF-D6B6DC70BB30}" type="datetimeFigureOut">
              <a:rPr lang="fr-FR" smtClean="0"/>
              <a:t>12/11/2021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C5A6DA-52F5-4DA7-88E5-A60F3B2799EB}" type="slidenum">
              <a:rPr lang="fr-FR" smtClean="0"/>
              <a:t>‹N°›</a:t>
            </a:fld>
            <a:endParaRPr lang="fr-FR"/>
          </a:p>
        </p:txBody>
      </p:sp>
    </p:spTree>
    <p:extLst>
      <p:ext uri="{BB962C8B-B14F-4D97-AF65-F5344CB8AC3E}">
        <p14:creationId xmlns:p14="http://schemas.microsoft.com/office/powerpoint/2010/main" val="422660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C31E43F-2D1F-4632-A6BF-D6B6DC70BB30}" type="datetimeFigureOut">
              <a:rPr lang="fr-FR" smtClean="0"/>
              <a:t>12/11/2021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C5A6DA-52F5-4DA7-88E5-A60F3B2799EB}" type="slidenum">
              <a:rPr lang="fr-FR" smtClean="0"/>
              <a:t>‹N°›</a:t>
            </a:fld>
            <a:endParaRPr lang="fr-FR"/>
          </a:p>
        </p:txBody>
      </p:sp>
    </p:spTree>
    <p:extLst>
      <p:ext uri="{BB962C8B-B14F-4D97-AF65-F5344CB8AC3E}">
        <p14:creationId xmlns:p14="http://schemas.microsoft.com/office/powerpoint/2010/main" val="281874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C31E43F-2D1F-4632-A6BF-D6B6DC70BB30}" type="datetimeFigureOut">
              <a:rPr lang="fr-FR" smtClean="0"/>
              <a:t>12/11/2021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DC5A6DA-52F5-4DA7-88E5-A60F3B2799EB}" type="slidenum">
              <a:rPr lang="fr-FR" smtClean="0"/>
              <a:t>‹N°›</a:t>
            </a:fld>
            <a:endParaRPr lang="fr-FR"/>
          </a:p>
        </p:txBody>
      </p:sp>
    </p:spTree>
    <p:extLst>
      <p:ext uri="{BB962C8B-B14F-4D97-AF65-F5344CB8AC3E}">
        <p14:creationId xmlns:p14="http://schemas.microsoft.com/office/powerpoint/2010/main" val="140052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C31E43F-2D1F-4632-A6BF-D6B6DC70BB30}" type="datetimeFigureOut">
              <a:rPr lang="fr-FR" smtClean="0"/>
              <a:t>12/11/2021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DC5A6DA-52F5-4DA7-88E5-A60F3B2799EB}" type="slidenum">
              <a:rPr lang="fr-FR" smtClean="0"/>
              <a:t>‹N°›</a:t>
            </a:fld>
            <a:endParaRPr lang="fr-FR"/>
          </a:p>
        </p:txBody>
      </p:sp>
    </p:spTree>
    <p:extLst>
      <p:ext uri="{BB962C8B-B14F-4D97-AF65-F5344CB8AC3E}">
        <p14:creationId xmlns:p14="http://schemas.microsoft.com/office/powerpoint/2010/main" val="3286068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1E43F-2D1F-4632-A6BF-D6B6DC70BB30}" type="datetimeFigureOut">
              <a:rPr lang="fr-FR" smtClean="0"/>
              <a:t>12/11/2021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DC5A6DA-52F5-4DA7-88E5-A60F3B2799EB}" type="slidenum">
              <a:rPr lang="fr-FR" smtClean="0"/>
              <a:t>‹N°›</a:t>
            </a:fld>
            <a:endParaRPr lang="fr-FR"/>
          </a:p>
        </p:txBody>
      </p:sp>
    </p:spTree>
    <p:extLst>
      <p:ext uri="{BB962C8B-B14F-4D97-AF65-F5344CB8AC3E}">
        <p14:creationId xmlns:p14="http://schemas.microsoft.com/office/powerpoint/2010/main" val="427437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C31E43F-2D1F-4632-A6BF-D6B6DC70BB30}" type="datetimeFigureOut">
              <a:rPr lang="fr-FR" smtClean="0"/>
              <a:t>12/11/2021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C5A6DA-52F5-4DA7-88E5-A60F3B2799EB}" type="slidenum">
              <a:rPr lang="fr-FR" smtClean="0"/>
              <a:t>‹N°›</a:t>
            </a:fld>
            <a:endParaRPr lang="fr-FR"/>
          </a:p>
        </p:txBody>
      </p:sp>
    </p:spTree>
    <p:extLst>
      <p:ext uri="{BB962C8B-B14F-4D97-AF65-F5344CB8AC3E}">
        <p14:creationId xmlns:p14="http://schemas.microsoft.com/office/powerpoint/2010/main" val="1209318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C31E43F-2D1F-4632-A6BF-D6B6DC70BB30}" type="datetimeFigureOut">
              <a:rPr lang="fr-FR" smtClean="0"/>
              <a:t>12/11/2021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C5A6DA-52F5-4DA7-88E5-A60F3B2799EB}" type="slidenum">
              <a:rPr lang="fr-FR" smtClean="0"/>
              <a:t>‹N°›</a:t>
            </a:fld>
            <a:endParaRPr lang="fr-FR"/>
          </a:p>
        </p:txBody>
      </p:sp>
    </p:spTree>
    <p:extLst>
      <p:ext uri="{BB962C8B-B14F-4D97-AF65-F5344CB8AC3E}">
        <p14:creationId xmlns:p14="http://schemas.microsoft.com/office/powerpoint/2010/main" val="4284813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31E43F-2D1F-4632-A6BF-D6B6DC70BB30}" type="datetimeFigureOut">
              <a:rPr lang="fr-FR" smtClean="0"/>
              <a:t>12/11/2021</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C5A6DA-52F5-4DA7-88E5-A60F3B2799EB}" type="slidenum">
              <a:rPr lang="fr-FR" smtClean="0"/>
              <a:t>‹N°›</a:t>
            </a:fld>
            <a:endParaRPr lang="fr-FR"/>
          </a:p>
        </p:txBody>
      </p:sp>
    </p:spTree>
    <p:extLst>
      <p:ext uri="{BB962C8B-B14F-4D97-AF65-F5344CB8AC3E}">
        <p14:creationId xmlns:p14="http://schemas.microsoft.com/office/powerpoint/2010/main" val="36981534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78823" y="2404534"/>
            <a:ext cx="9692640" cy="1646302"/>
          </a:xfrm>
        </p:spPr>
        <p:txBody>
          <a:bodyPr/>
          <a:lstStyle/>
          <a:p>
            <a:pPr algn="l"/>
            <a:r>
              <a:rPr lang="fr-FR" dirty="0"/>
              <a:t>Ch1 – La notion d’organisation</a:t>
            </a: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399416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21D935C-7792-4955-89B0-F07DCD076441}"/>
              </a:ext>
            </a:extLst>
          </p:cNvPr>
          <p:cNvSpPr>
            <a:spLocks noGrp="1"/>
          </p:cNvSpPr>
          <p:nvPr>
            <p:ph idx="1"/>
          </p:nvPr>
        </p:nvSpPr>
        <p:spPr>
          <a:xfrm>
            <a:off x="677334" y="431321"/>
            <a:ext cx="8596668" cy="5610041"/>
          </a:xfrm>
        </p:spPr>
        <p:txBody>
          <a:bodyPr/>
          <a:lstStyle/>
          <a:p>
            <a:pPr marL="0" indent="0">
              <a:buNone/>
            </a:pPr>
            <a:r>
              <a:rPr lang="fr-FR" dirty="0"/>
              <a:t>C/ </a:t>
            </a:r>
            <a:r>
              <a:rPr lang="fr-FR" b="1" dirty="0"/>
              <a:t>Comment intégrer la RSE à ses finalités ?</a:t>
            </a:r>
          </a:p>
          <a:p>
            <a:pPr marL="0" indent="0">
              <a:buNone/>
            </a:pPr>
            <a:endParaRPr lang="fr-FR" b="1" dirty="0"/>
          </a:p>
          <a:p>
            <a:pPr marL="0" indent="0">
              <a:buNone/>
            </a:pPr>
            <a:r>
              <a:rPr lang="fr-FR" dirty="0"/>
              <a:t>1 – Dans le domaine environnemental</a:t>
            </a:r>
          </a:p>
          <a:p>
            <a:pPr marL="0" indent="0">
              <a:buNone/>
            </a:pPr>
            <a:r>
              <a:rPr lang="fr-FR" dirty="0"/>
              <a:t>Étudier les processus de production afin de les repenser dans le sens du développement durable (utilisation du papier, de bois provenant de forêts gérées durablement…)</a:t>
            </a:r>
          </a:p>
          <a:p>
            <a:pPr marL="0" indent="0">
              <a:buNone/>
            </a:pPr>
            <a:endParaRPr lang="fr-FR" dirty="0"/>
          </a:p>
          <a:p>
            <a:pPr marL="0" indent="0">
              <a:buNone/>
            </a:pPr>
            <a:r>
              <a:rPr lang="fr-FR" dirty="0"/>
              <a:t>2 – Dans le domaine social</a:t>
            </a:r>
          </a:p>
          <a:p>
            <a:pPr marL="0" indent="0">
              <a:buNone/>
            </a:pPr>
            <a:r>
              <a:rPr lang="fr-FR" dirty="0"/>
              <a:t>Avoir de bonnes relations avec les partenaires sociaux et les salariés.</a:t>
            </a:r>
          </a:p>
          <a:p>
            <a:pPr marL="0" indent="0">
              <a:buNone/>
            </a:pPr>
            <a:r>
              <a:rPr lang="fr-FR" dirty="0"/>
              <a:t>S'assurer des conditions de travail de partenaires extérieurs…</a:t>
            </a:r>
          </a:p>
          <a:p>
            <a:pPr marL="0" indent="0">
              <a:buNone/>
            </a:pPr>
            <a:endParaRPr lang="fr-FR" dirty="0"/>
          </a:p>
          <a:p>
            <a:pPr marL="0" indent="0">
              <a:buNone/>
            </a:pPr>
            <a:r>
              <a:rPr lang="fr-FR" dirty="0"/>
              <a:t>3 – Dans le domaine économique</a:t>
            </a:r>
          </a:p>
          <a:p>
            <a:pPr marL="0" indent="0">
              <a:buNone/>
            </a:pPr>
            <a:r>
              <a:rPr lang="fr-FR" dirty="0"/>
              <a:t>Réaliser des investissements socialement responsables (ISR), basés sur des critères sociaux et/ou environnementaux mais </a:t>
            </a:r>
            <a:r>
              <a:rPr lang="fr-FR"/>
              <a:t>aussi financiers. </a:t>
            </a:r>
            <a:endParaRPr lang="fr-FR" dirty="0"/>
          </a:p>
        </p:txBody>
      </p:sp>
    </p:spTree>
    <p:extLst>
      <p:ext uri="{BB962C8B-B14F-4D97-AF65-F5344CB8AC3E}">
        <p14:creationId xmlns:p14="http://schemas.microsoft.com/office/powerpoint/2010/main" val="391219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 – Définition et caractéristiques des organisation</a:t>
            </a:r>
          </a:p>
        </p:txBody>
      </p:sp>
      <p:sp>
        <p:nvSpPr>
          <p:cNvPr id="3" name="ZoneTexte 2"/>
          <p:cNvSpPr txBox="1"/>
          <p:nvPr/>
        </p:nvSpPr>
        <p:spPr>
          <a:xfrm>
            <a:off x="677334" y="1930400"/>
            <a:ext cx="8596668" cy="2031325"/>
          </a:xfrm>
          <a:prstGeom prst="rect">
            <a:avLst/>
          </a:prstGeom>
          <a:noFill/>
        </p:spPr>
        <p:txBody>
          <a:bodyPr wrap="square" rtlCol="0">
            <a:spAutoFit/>
          </a:bodyPr>
          <a:lstStyle/>
          <a:p>
            <a:r>
              <a:rPr lang="fr-FR" dirty="0"/>
              <a:t>1/ un rassemblement de personnes pour atteindre un objectif commun</a:t>
            </a:r>
          </a:p>
          <a:p>
            <a:endParaRPr lang="fr-FR" dirty="0"/>
          </a:p>
          <a:p>
            <a:r>
              <a:rPr lang="fr-FR" dirty="0"/>
              <a:t>2/ des règles de fonctionnement et une structure</a:t>
            </a:r>
          </a:p>
          <a:p>
            <a:endParaRPr lang="fr-FR" dirty="0"/>
          </a:p>
          <a:p>
            <a:r>
              <a:rPr lang="fr-FR" dirty="0"/>
              <a:t>3/ une certaine stabilité pour réaliser des actions</a:t>
            </a:r>
          </a:p>
          <a:p>
            <a:endParaRPr lang="fr-FR" dirty="0"/>
          </a:p>
          <a:p>
            <a:r>
              <a:rPr lang="fr-FR" dirty="0"/>
              <a:t>4/ un lieu de décision</a:t>
            </a:r>
          </a:p>
        </p:txBody>
      </p:sp>
    </p:spTree>
    <p:extLst>
      <p:ext uri="{BB962C8B-B14F-4D97-AF65-F5344CB8AC3E}">
        <p14:creationId xmlns:p14="http://schemas.microsoft.com/office/powerpoint/2010/main" val="427743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39" y="609600"/>
            <a:ext cx="9640389" cy="1320800"/>
          </a:xfrm>
        </p:spPr>
        <p:txBody>
          <a:bodyPr/>
          <a:lstStyle/>
          <a:p>
            <a:r>
              <a:rPr lang="fr-FR" dirty="0"/>
              <a:t>II – L’entreprise : un exemple d’organisation</a:t>
            </a:r>
          </a:p>
        </p:txBody>
      </p:sp>
      <p:sp>
        <p:nvSpPr>
          <p:cNvPr id="3" name="ZoneTexte 2"/>
          <p:cNvSpPr txBox="1"/>
          <p:nvPr/>
        </p:nvSpPr>
        <p:spPr>
          <a:xfrm>
            <a:off x="404949" y="1338730"/>
            <a:ext cx="9263486" cy="3416320"/>
          </a:xfrm>
          <a:prstGeom prst="rect">
            <a:avLst/>
          </a:prstGeom>
          <a:noFill/>
        </p:spPr>
        <p:txBody>
          <a:bodyPr wrap="square" rtlCol="0">
            <a:spAutoFit/>
          </a:bodyPr>
          <a:lstStyle/>
          <a:p>
            <a:r>
              <a:rPr lang="fr-FR" dirty="0"/>
              <a:t>1/ définition</a:t>
            </a:r>
          </a:p>
          <a:p>
            <a:r>
              <a:rPr lang="fr-FR" dirty="0"/>
              <a:t>		organisation à but lucratif</a:t>
            </a:r>
          </a:p>
          <a:p>
            <a:r>
              <a:rPr lang="fr-FR" dirty="0"/>
              <a:t>« une entreprise est une unité légale, personne physique ou morale, qui jouit d’une autonomie de décision et qui est organisée afin de proposer sur un marché des biens et des services marchands. »	INSEE</a:t>
            </a:r>
          </a:p>
          <a:p>
            <a:endParaRPr lang="fr-FR" dirty="0"/>
          </a:p>
          <a:p>
            <a:endParaRPr lang="fr-FR" dirty="0"/>
          </a:p>
          <a:p>
            <a:r>
              <a:rPr lang="fr-FR" dirty="0"/>
              <a:t>2/ caractéristiques</a:t>
            </a:r>
          </a:p>
          <a:p>
            <a:r>
              <a:rPr lang="fr-FR" dirty="0"/>
              <a:t>		a) une combinaison productive</a:t>
            </a:r>
          </a:p>
          <a:p>
            <a:r>
              <a:rPr lang="fr-FR" dirty="0"/>
              <a:t>		b) la création de valeur</a:t>
            </a:r>
          </a:p>
          <a:p>
            <a:r>
              <a:rPr lang="fr-FR" dirty="0"/>
              <a:t>		c) la répartition de cette valeur</a:t>
            </a:r>
          </a:p>
          <a:p>
            <a:endParaRPr lang="fr-FR" dirty="0"/>
          </a:p>
        </p:txBody>
      </p:sp>
    </p:spTree>
    <p:extLst>
      <p:ext uri="{BB962C8B-B14F-4D97-AF65-F5344CB8AC3E}">
        <p14:creationId xmlns:p14="http://schemas.microsoft.com/office/powerpoint/2010/main" val="3214984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874059"/>
            <a:ext cx="8596668" cy="5167303"/>
          </a:xfrm>
        </p:spPr>
        <p:txBody>
          <a:bodyPr/>
          <a:lstStyle/>
          <a:p>
            <a:pPr marL="0" indent="0">
              <a:buNone/>
            </a:pPr>
            <a:r>
              <a:rPr lang="fr-FR" dirty="0"/>
              <a:t>3/ les catégories d’entreprise</a:t>
            </a:r>
          </a:p>
          <a:p>
            <a:pPr marL="0" indent="0">
              <a:buNone/>
            </a:pPr>
            <a:r>
              <a:rPr lang="fr-FR" dirty="0"/>
              <a:t>	a) les critères de classement</a:t>
            </a:r>
          </a:p>
          <a:p>
            <a:pPr marL="0" indent="0">
              <a:buNone/>
            </a:pPr>
            <a:r>
              <a:rPr lang="fr-FR" dirty="0"/>
              <a:t>	b) le classement de l’INSEE (</a:t>
            </a:r>
            <a:r>
              <a:rPr lang="fr-FR" dirty="0" err="1"/>
              <a:t>cf</a:t>
            </a:r>
            <a:r>
              <a:rPr lang="fr-FR" dirty="0"/>
              <a:t> doc photocopié)</a:t>
            </a:r>
          </a:p>
          <a:p>
            <a:pPr lvl="3"/>
            <a:r>
              <a:rPr lang="fr-FR" dirty="0"/>
              <a:t>Entreprise unipersonnelle</a:t>
            </a:r>
          </a:p>
          <a:p>
            <a:pPr lvl="3"/>
            <a:r>
              <a:rPr lang="fr-FR" dirty="0"/>
              <a:t>Microentreprise</a:t>
            </a:r>
          </a:p>
          <a:p>
            <a:pPr lvl="3"/>
            <a:r>
              <a:rPr lang="fr-FR" dirty="0"/>
              <a:t>TPE</a:t>
            </a:r>
          </a:p>
          <a:p>
            <a:pPr lvl="3"/>
            <a:r>
              <a:rPr lang="fr-FR" dirty="0"/>
              <a:t>PME</a:t>
            </a:r>
          </a:p>
          <a:p>
            <a:pPr lvl="3"/>
            <a:r>
              <a:rPr lang="fr-FR" dirty="0"/>
              <a:t>ETI</a:t>
            </a:r>
          </a:p>
          <a:p>
            <a:pPr lvl="3"/>
            <a:r>
              <a:rPr lang="fr-FR" dirty="0"/>
              <a:t>GE</a:t>
            </a:r>
          </a:p>
          <a:p>
            <a:pPr marL="0" indent="0">
              <a:buNone/>
            </a:pPr>
            <a:r>
              <a:rPr lang="fr-FR" dirty="0"/>
              <a:t>	c) Les entreprises françaises en 2017 selon l’INSEE (</a:t>
            </a:r>
            <a:r>
              <a:rPr lang="fr-FR" dirty="0" err="1"/>
              <a:t>cf</a:t>
            </a:r>
            <a:r>
              <a:rPr lang="fr-FR" dirty="0"/>
              <a:t> doc photocopié)</a:t>
            </a:r>
          </a:p>
          <a:p>
            <a:pPr marL="0" indent="0">
              <a:buNone/>
            </a:pPr>
            <a:r>
              <a:rPr lang="fr-FR" dirty="0"/>
              <a:t>	d) la création d’entreprises en France</a:t>
            </a:r>
          </a:p>
          <a:p>
            <a:pPr marL="0" indent="0">
              <a:buNone/>
            </a:pPr>
            <a:r>
              <a:rPr lang="fr-FR" dirty="0"/>
              <a:t>	e) les start-up</a:t>
            </a:r>
          </a:p>
          <a:p>
            <a:endParaRPr lang="fr-FR" dirty="0"/>
          </a:p>
        </p:txBody>
      </p:sp>
    </p:spTree>
    <p:extLst>
      <p:ext uri="{BB962C8B-B14F-4D97-AF65-F5344CB8AC3E}">
        <p14:creationId xmlns:p14="http://schemas.microsoft.com/office/powerpoint/2010/main" val="4271760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III – Les finalités des entreprises</a:t>
            </a:r>
          </a:p>
        </p:txBody>
      </p:sp>
      <p:sp>
        <p:nvSpPr>
          <p:cNvPr id="4" name="Rectangle 3"/>
          <p:cNvSpPr/>
          <p:nvPr/>
        </p:nvSpPr>
        <p:spPr>
          <a:xfrm>
            <a:off x="242047" y="1452281"/>
            <a:ext cx="4587646" cy="4247317"/>
          </a:xfrm>
          <a:prstGeom prst="rect">
            <a:avLst/>
          </a:prstGeom>
        </p:spPr>
        <p:txBody>
          <a:bodyPr wrap="square">
            <a:spAutoFit/>
          </a:bodyPr>
          <a:lstStyle/>
          <a:p>
            <a:pPr marR="12065" algn="just">
              <a:spcBef>
                <a:spcPts val="600"/>
              </a:spcBef>
              <a:spcAft>
                <a:spcPts val="600"/>
              </a:spcAft>
            </a:pPr>
            <a:r>
              <a:rPr lang="fr-FR" sz="2400" spc="5" dirty="0">
                <a:solidFill>
                  <a:srgbClr val="000000"/>
                </a:solidFill>
                <a:latin typeface="Calibri" panose="020F0502020204030204" pitchFamily="34" charset="0"/>
                <a:ea typeface="SimSun" panose="02010600030101010101" pitchFamily="2" charset="-122"/>
                <a:cs typeface="Calibri" panose="020F0502020204030204" pitchFamily="34" charset="0"/>
              </a:rPr>
              <a:t>A/ </a:t>
            </a:r>
            <a:r>
              <a:rPr lang="fr-FR" sz="2400" b="1" u="sng" spc="5" dirty="0">
                <a:solidFill>
                  <a:srgbClr val="000000"/>
                </a:solidFill>
                <a:latin typeface="Calibri" panose="020F0502020204030204" pitchFamily="34" charset="0"/>
                <a:ea typeface="SimSun" panose="02010600030101010101" pitchFamily="2" charset="-122"/>
                <a:cs typeface="Calibri" panose="020F0502020204030204" pitchFamily="34" charset="0"/>
              </a:rPr>
              <a:t>Définition</a:t>
            </a:r>
          </a:p>
          <a:p>
            <a:pPr marR="12065" algn="just">
              <a:spcBef>
                <a:spcPts val="600"/>
              </a:spcBef>
              <a:spcAft>
                <a:spcPts val="600"/>
              </a:spcAft>
            </a:pPr>
            <a:r>
              <a:rPr lang="fr-FR" sz="2400" spc="5" dirty="0">
                <a:solidFill>
                  <a:srgbClr val="000000"/>
                </a:solidFill>
                <a:latin typeface="Calibri" panose="020F0502020204030204" pitchFamily="34" charset="0"/>
                <a:ea typeface="SimSun" panose="02010600030101010101" pitchFamily="2" charset="-122"/>
                <a:cs typeface="Calibri" panose="020F0502020204030204" pitchFamily="34" charset="0"/>
              </a:rPr>
              <a:t>La finalité de l’entreprise est sa raison d’être. </a:t>
            </a:r>
          </a:p>
          <a:p>
            <a:pPr marR="12065">
              <a:spcBef>
                <a:spcPts val="600"/>
              </a:spcBef>
              <a:spcAft>
                <a:spcPts val="600"/>
              </a:spcAft>
            </a:pPr>
            <a:r>
              <a:rPr lang="fr-FR" sz="2400" spc="5" dirty="0">
                <a:solidFill>
                  <a:srgbClr val="000000"/>
                </a:solidFill>
                <a:latin typeface="Calibri" panose="020F0502020204030204" pitchFamily="34" charset="0"/>
                <a:ea typeface="SimSun" panose="02010600030101010101" pitchFamily="2" charset="-122"/>
                <a:cs typeface="Calibri" panose="020F0502020204030204" pitchFamily="34" charset="0"/>
              </a:rPr>
              <a:t>Elle reflète l’idée que l’entrepreneur se faisait de l’entreprise bien avant qu’elle n’existe. </a:t>
            </a:r>
          </a:p>
          <a:p>
            <a:pPr marR="12065">
              <a:spcBef>
                <a:spcPts val="600"/>
              </a:spcBef>
              <a:spcAft>
                <a:spcPts val="600"/>
              </a:spcAft>
            </a:pPr>
            <a:r>
              <a:rPr lang="fr-FR" sz="2400" spc="5" dirty="0">
                <a:solidFill>
                  <a:srgbClr val="000000"/>
                </a:solidFill>
                <a:latin typeface="Calibri" panose="020F0502020204030204" pitchFamily="34" charset="0"/>
                <a:ea typeface="SimSun" panose="02010600030101010101" pitchFamily="2" charset="-122"/>
                <a:cs typeface="Calibri" panose="020F0502020204030204" pitchFamily="34" charset="0"/>
              </a:rPr>
              <a:t>Elle traduit ses motivations en termes économique, éthique ou social.</a:t>
            </a:r>
            <a:endParaRPr lang="fr-FR" sz="2400" dirty="0">
              <a:solidFill>
                <a:prstClr val="black"/>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Diagramme 2">
            <a:extLst>
              <a:ext uri="{FF2B5EF4-FFF2-40B4-BE49-F238E27FC236}">
                <a16:creationId xmlns:a16="http://schemas.microsoft.com/office/drawing/2014/main" id="{4AD8572D-2D06-40BB-A969-8C28B055496D}"/>
              </a:ext>
            </a:extLst>
          </p:cNvPr>
          <p:cNvGraphicFramePr/>
          <p:nvPr>
            <p:extLst>
              <p:ext uri="{D42A27DB-BD31-4B8C-83A1-F6EECF244321}">
                <p14:modId xmlns:p14="http://schemas.microsoft.com/office/powerpoint/2010/main" val="3548856580"/>
              </p:ext>
            </p:extLst>
          </p:nvPr>
        </p:nvGraphicFramePr>
        <p:xfrm>
          <a:off x="2987848" y="86660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5389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233" y="1522935"/>
            <a:ext cx="8204432" cy="525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ZoneTexte 1">
            <a:extLst>
              <a:ext uri="{FF2B5EF4-FFF2-40B4-BE49-F238E27FC236}">
                <a16:creationId xmlns:a16="http://schemas.microsoft.com/office/drawing/2014/main" id="{C24ADBDE-BD27-497C-A537-7D37D9C1E610}"/>
              </a:ext>
            </a:extLst>
          </p:cNvPr>
          <p:cNvSpPr txBox="1"/>
          <p:nvPr/>
        </p:nvSpPr>
        <p:spPr>
          <a:xfrm>
            <a:off x="208187" y="174601"/>
            <a:ext cx="9281708" cy="1292662"/>
          </a:xfrm>
          <a:prstGeom prst="rect">
            <a:avLst/>
          </a:prstGeom>
          <a:noFill/>
        </p:spPr>
        <p:txBody>
          <a:bodyPr wrap="none" rtlCol="0">
            <a:spAutoFit/>
          </a:bodyPr>
          <a:lstStyle/>
          <a:p>
            <a:r>
              <a:rPr lang="fr-FR" dirty="0"/>
              <a:t>B/ </a:t>
            </a:r>
            <a:r>
              <a:rPr lang="fr-FR" sz="2400" b="1" u="sng" spc="5" dirty="0">
                <a:solidFill>
                  <a:srgbClr val="000000"/>
                </a:solidFill>
                <a:latin typeface="Calibri" panose="020F0502020204030204" pitchFamily="34" charset="0"/>
                <a:ea typeface="SimSun" panose="02010600030101010101" pitchFamily="2" charset="-122"/>
                <a:cs typeface="Calibri" panose="020F0502020204030204" pitchFamily="34" charset="0"/>
              </a:rPr>
              <a:t>Les différentes finalités de l'entreprise</a:t>
            </a:r>
          </a:p>
          <a:p>
            <a:endParaRPr lang="fr-FR" dirty="0"/>
          </a:p>
          <a:p>
            <a:r>
              <a:rPr lang="fr-FR" dirty="0"/>
              <a:t>Bien que la </a:t>
            </a:r>
            <a:r>
              <a:rPr lang="fr-FR" b="1" dirty="0"/>
              <a:t>finalité économique </a:t>
            </a:r>
            <a:r>
              <a:rPr lang="fr-FR" dirty="0"/>
              <a:t>soit primordiale (sans cela, aucune autre n'existerait),</a:t>
            </a:r>
          </a:p>
          <a:p>
            <a:r>
              <a:rPr lang="fr-FR" dirty="0"/>
              <a:t> elle est aujourd'hui accompagnée d'autres finalités.</a:t>
            </a:r>
          </a:p>
        </p:txBody>
      </p:sp>
    </p:spTree>
    <p:extLst>
      <p:ext uri="{BB962C8B-B14F-4D97-AF65-F5344CB8AC3E}">
        <p14:creationId xmlns:p14="http://schemas.microsoft.com/office/powerpoint/2010/main" val="1259349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68941" y="322729"/>
            <a:ext cx="9005061" cy="5718633"/>
          </a:xfrm>
        </p:spPr>
        <p:txBody>
          <a:bodyPr/>
          <a:lstStyle/>
          <a:p>
            <a:pPr marL="0" indent="0">
              <a:buNone/>
            </a:pPr>
            <a:r>
              <a:rPr lang="fr-FR" dirty="0"/>
              <a:t>C/</a:t>
            </a:r>
            <a:r>
              <a:rPr lang="fr-FR" sz="2400" b="1" u="sng" spc="5" dirty="0">
                <a:solidFill>
                  <a:srgbClr val="000000"/>
                </a:solidFill>
                <a:latin typeface="Calibri" panose="020F0502020204030204" pitchFamily="34" charset="0"/>
                <a:ea typeface="SimSun" panose="02010600030101010101" pitchFamily="2" charset="-122"/>
                <a:cs typeface="Calibri" panose="020F0502020204030204" pitchFamily="34" charset="0"/>
              </a:rPr>
              <a:t>Les finalités des autres parties prenantes</a:t>
            </a:r>
          </a:p>
          <a:p>
            <a:pPr marL="0" indent="0">
              <a:buNone/>
            </a:pPr>
            <a:endParaRPr lang="fr-FR"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941388"/>
            <a:ext cx="8596313" cy="543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6202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3397" y="772058"/>
            <a:ext cx="8215785" cy="550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ZoneTexte 1">
            <a:extLst>
              <a:ext uri="{FF2B5EF4-FFF2-40B4-BE49-F238E27FC236}">
                <a16:creationId xmlns:a16="http://schemas.microsoft.com/office/drawing/2014/main" id="{368C04B4-3269-4259-946E-FF7065938149}"/>
              </a:ext>
            </a:extLst>
          </p:cNvPr>
          <p:cNvSpPr txBox="1"/>
          <p:nvPr/>
        </p:nvSpPr>
        <p:spPr>
          <a:xfrm>
            <a:off x="511728" y="310393"/>
            <a:ext cx="4827540" cy="461665"/>
          </a:xfrm>
          <a:prstGeom prst="rect">
            <a:avLst/>
          </a:prstGeom>
          <a:noFill/>
        </p:spPr>
        <p:txBody>
          <a:bodyPr wrap="none" rtlCol="0">
            <a:spAutoFit/>
          </a:bodyPr>
          <a:lstStyle/>
          <a:p>
            <a:r>
              <a:rPr lang="fr-FR" dirty="0"/>
              <a:t>D/ </a:t>
            </a:r>
            <a:r>
              <a:rPr lang="fr-FR" sz="2400" b="1" u="sng" spc="5" dirty="0">
                <a:solidFill>
                  <a:srgbClr val="000000"/>
                </a:solidFill>
                <a:latin typeface="Calibri" panose="020F0502020204030204" pitchFamily="34" charset="0"/>
                <a:ea typeface="SimSun" panose="02010600030101010101" pitchFamily="2" charset="-122"/>
                <a:cs typeface="Calibri" panose="020F0502020204030204" pitchFamily="34" charset="0"/>
              </a:rPr>
              <a:t>Comment se construit la finalité ?</a:t>
            </a:r>
          </a:p>
        </p:txBody>
      </p:sp>
    </p:spTree>
    <p:extLst>
      <p:ext uri="{BB962C8B-B14F-4D97-AF65-F5344CB8AC3E}">
        <p14:creationId xmlns:p14="http://schemas.microsoft.com/office/powerpoint/2010/main" val="349529341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945E3C-E8EE-4AD2-8919-0C57735B806B}"/>
              </a:ext>
            </a:extLst>
          </p:cNvPr>
          <p:cNvSpPr>
            <a:spLocks noGrp="1"/>
          </p:cNvSpPr>
          <p:nvPr>
            <p:ph type="title"/>
          </p:nvPr>
        </p:nvSpPr>
        <p:spPr/>
        <p:txBody>
          <a:bodyPr/>
          <a:lstStyle/>
          <a:p>
            <a:r>
              <a:rPr lang="fr-FR" dirty="0"/>
              <a:t>IV – La responsabilité sociétale de l'entreprise (RSE)</a:t>
            </a:r>
          </a:p>
        </p:txBody>
      </p:sp>
      <p:sp>
        <p:nvSpPr>
          <p:cNvPr id="3" name="Espace réservé du contenu 2">
            <a:extLst>
              <a:ext uri="{FF2B5EF4-FFF2-40B4-BE49-F238E27FC236}">
                <a16:creationId xmlns:a16="http://schemas.microsoft.com/office/drawing/2014/main" id="{014C66C7-4457-408A-A44A-31E44EA3F710}"/>
              </a:ext>
            </a:extLst>
          </p:cNvPr>
          <p:cNvSpPr>
            <a:spLocks noGrp="1"/>
          </p:cNvSpPr>
          <p:nvPr>
            <p:ph idx="1"/>
          </p:nvPr>
        </p:nvSpPr>
        <p:spPr/>
        <p:txBody>
          <a:bodyPr>
            <a:normAutofit fontScale="85000" lnSpcReduction="20000"/>
          </a:bodyPr>
          <a:lstStyle/>
          <a:p>
            <a:pPr marL="0" indent="0">
              <a:buNone/>
            </a:pPr>
            <a:r>
              <a:rPr lang="fr-FR" dirty="0"/>
              <a:t>A/ </a:t>
            </a:r>
            <a:r>
              <a:rPr lang="fr-FR" b="1" dirty="0"/>
              <a:t>Définition</a:t>
            </a:r>
          </a:p>
          <a:p>
            <a:pPr marL="0" indent="0">
              <a:buNone/>
            </a:pPr>
            <a:r>
              <a:rPr lang="fr-FR" dirty="0"/>
              <a:t>"C'est l'intégration volontaire par les entreprises de préoccupations sociales et environnementales à leurs activités commerciales et leurs relations avec leurs parties prenantes." (commission européenne)</a:t>
            </a:r>
          </a:p>
          <a:p>
            <a:pPr marL="0" indent="0">
              <a:buNone/>
            </a:pPr>
            <a:r>
              <a:rPr lang="fr-FR" dirty="0"/>
              <a:t>Il s’agit pour l’entreprise de décliner les principes du développement durable à son échelle : satisfaire les besoins présents tout en permettant aux générations futures de satisfaire les leurs. </a:t>
            </a:r>
          </a:p>
          <a:p>
            <a:pPr marL="0" indent="0">
              <a:buNone/>
            </a:pPr>
            <a:endParaRPr lang="fr-FR" dirty="0"/>
          </a:p>
          <a:p>
            <a:pPr marL="0" indent="0">
              <a:buNone/>
            </a:pPr>
            <a:endParaRPr lang="fr-FR" dirty="0"/>
          </a:p>
          <a:p>
            <a:pPr marL="0" indent="0">
              <a:buNone/>
            </a:pPr>
            <a:r>
              <a:rPr lang="fr-FR" dirty="0"/>
              <a:t>B/ </a:t>
            </a:r>
            <a:r>
              <a:rPr lang="fr-FR" b="1" dirty="0"/>
              <a:t>Intérêt et contraintes</a:t>
            </a:r>
          </a:p>
          <a:p>
            <a:pPr marL="0" indent="0">
              <a:buNone/>
            </a:pPr>
            <a:r>
              <a:rPr lang="fr-FR" dirty="0"/>
              <a:t>L'entreprise doit maintenir sa performance économique</a:t>
            </a:r>
          </a:p>
          <a:p>
            <a:pPr marL="0" indent="0">
              <a:buNone/>
            </a:pPr>
            <a:r>
              <a:rPr lang="fr-FR" dirty="0"/>
              <a:t>Effets positifs : amélioration de l'image de marque, augmentation du CA et des parts de marché, amélioration de la position concurrentielle</a:t>
            </a:r>
          </a:p>
          <a:p>
            <a:pPr marL="0" indent="0">
              <a:buNone/>
            </a:pPr>
            <a:r>
              <a:rPr lang="fr-FR" dirty="0"/>
              <a:t>Risques potentiels : pas de projets trop </a:t>
            </a:r>
            <a:r>
              <a:rPr lang="fr-FR" dirty="0" err="1"/>
              <a:t>ambtieux</a:t>
            </a:r>
            <a:r>
              <a:rPr lang="fr-FR" dirty="0"/>
              <a:t> ou en contradiction avec la politique de l'entreprise</a:t>
            </a:r>
          </a:p>
          <a:p>
            <a:pPr marL="0" indent="0">
              <a:buNone/>
            </a:pPr>
            <a:endParaRPr lang="fr-FR" dirty="0"/>
          </a:p>
        </p:txBody>
      </p:sp>
      <p:pic>
        <p:nvPicPr>
          <p:cNvPr id="4" name="Image 3">
            <a:extLst>
              <a:ext uri="{FF2B5EF4-FFF2-40B4-BE49-F238E27FC236}">
                <a16:creationId xmlns:a16="http://schemas.microsoft.com/office/drawing/2014/main" id="{605B80D6-3E97-46BB-960A-AD03D45D76C5}"/>
              </a:ext>
            </a:extLst>
          </p:cNvPr>
          <p:cNvPicPr>
            <a:picLocks noChangeAspect="1"/>
          </p:cNvPicPr>
          <p:nvPr/>
        </p:nvPicPr>
        <p:blipFill>
          <a:blip r:embed="rId2"/>
          <a:stretch>
            <a:fillRect/>
          </a:stretch>
        </p:blipFill>
        <p:spPr>
          <a:xfrm>
            <a:off x="9302512" y="2028707"/>
            <a:ext cx="2889488" cy="2655436"/>
          </a:xfrm>
          <a:prstGeom prst="rect">
            <a:avLst/>
          </a:prstGeom>
        </p:spPr>
      </p:pic>
    </p:spTree>
    <p:extLst>
      <p:ext uri="{BB962C8B-B14F-4D97-AF65-F5344CB8AC3E}">
        <p14:creationId xmlns:p14="http://schemas.microsoft.com/office/powerpoint/2010/main" val="3782029549"/>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53</TotalTime>
  <Words>515</Words>
  <Application>Microsoft Office PowerPoint</Application>
  <PresentationFormat>Grand écran</PresentationFormat>
  <Paragraphs>66</Paragraphs>
  <Slides>10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SimSun</vt:lpstr>
      <vt:lpstr>Arial</vt:lpstr>
      <vt:lpstr>Calibri</vt:lpstr>
      <vt:lpstr>Trebuchet MS</vt:lpstr>
      <vt:lpstr>Wingdings 3</vt:lpstr>
      <vt:lpstr>Facette</vt:lpstr>
      <vt:lpstr>Ch1 – La notion d’organisation</vt:lpstr>
      <vt:lpstr>I – Définition et caractéristiques des organisation</vt:lpstr>
      <vt:lpstr>II – L’entreprise : un exemple d’organisation</vt:lpstr>
      <vt:lpstr>Présentation PowerPoint</vt:lpstr>
      <vt:lpstr>III – Les finalités des entreprises</vt:lpstr>
      <vt:lpstr>Présentation PowerPoint</vt:lpstr>
      <vt:lpstr>Présentation PowerPoint</vt:lpstr>
      <vt:lpstr>Présentation PowerPoint</vt:lpstr>
      <vt:lpstr>IV – La responsabilité sociétale de l'entreprise (RSE)</vt:lpstr>
      <vt:lpstr>Présentation PowerPoint</vt:lpstr>
    </vt:vector>
  </TitlesOfParts>
  <Company>Université de Rouen - Campus Evreux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 – La notion d’organisation</dc:title>
  <dc:creator>LENAICK LE FLOCH (Personnel)</dc:creator>
  <cp:lastModifiedBy>LENAICK LE FLOCH (Personnel)</cp:lastModifiedBy>
  <cp:revision>10</cp:revision>
  <dcterms:created xsi:type="dcterms:W3CDTF">2019-09-10T12:19:37Z</dcterms:created>
  <dcterms:modified xsi:type="dcterms:W3CDTF">2021-11-12T08:33:49Z</dcterms:modified>
</cp:coreProperties>
</file>