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58" r:id="rId5"/>
    <p:sldId id="262" r:id="rId6"/>
    <p:sldId id="260" r:id="rId7"/>
    <p:sldId id="264" r:id="rId8"/>
    <p:sldId id="259" r:id="rId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71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DA41654-1377-4722-A710-4A6DD6A109D9}" type="datetimeFigureOut">
              <a:rPr lang="fr-FR" smtClean="0"/>
              <a:t>12/11/2021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D0324A0-54FE-4834-92F1-74ABCD09D248}"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8DA41654-1377-4722-A710-4A6DD6A109D9}" type="datetimeFigureOut">
              <a:rPr lang="fr-FR" smtClean="0"/>
              <a:t>12/11/2021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D0324A0-54FE-4834-92F1-74ABCD09D248}"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8DA41654-1377-4722-A710-4A6DD6A109D9}" type="datetimeFigureOut">
              <a:rPr lang="fr-FR" smtClean="0"/>
              <a:t>12/11/2021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D0324A0-54FE-4834-92F1-74ABCD09D248}" type="slidenum">
              <a:rPr lang="fr-FR" smtClean="0"/>
              <a:t>‹N°›</a:t>
            </a:fld>
            <a:endParaRPr lang="fr-FR"/>
          </a:p>
        </p:txBody>
      </p:sp>
      <p:sp>
        <p:nvSpPr>
          <p:cNvPr id="20" name="TextBox 19"/>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8DA41654-1377-4722-A710-4A6DD6A109D9}" type="datetimeFigureOut">
              <a:rPr lang="fr-FR" smtClean="0"/>
              <a:t>12/11/2021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D0324A0-54FE-4834-92F1-74ABCD09D248}" type="slidenum">
              <a:rPr lang="fr-FR" smtClean="0"/>
              <a:t>‹N°›</a:t>
            </a:fld>
            <a:endParaRPr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8DA41654-1377-4722-A710-4A6DD6A109D9}" type="datetimeFigureOut">
              <a:rPr lang="fr-FR" smtClean="0"/>
              <a:t>12/11/2021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D0324A0-54FE-4834-92F1-74ABCD09D248}" type="slidenum">
              <a:rPr lang="fr-FR" smtClean="0"/>
              <a:t>‹N°›</a:t>
            </a:fld>
            <a:endParaRPr lang="fr-FR"/>
          </a:p>
        </p:txBody>
      </p:sp>
      <p:sp>
        <p:nvSpPr>
          <p:cNvPr id="24" name="TextBox 23"/>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8DA41654-1377-4722-A710-4A6DD6A109D9}" type="datetimeFigureOut">
              <a:rPr lang="fr-FR" smtClean="0"/>
              <a:t>12/11/2021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D0324A0-54FE-4834-92F1-74ABCD09D248}" type="slidenum">
              <a:rPr lang="fr-FR" smtClean="0"/>
              <a:t>‹N°›</a:t>
            </a:fld>
            <a:endParaRPr lang="fr-F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DA41654-1377-4722-A710-4A6DD6A109D9}" type="datetimeFigureOut">
              <a:rPr lang="fr-FR" smtClean="0"/>
              <a:t>12/11/2021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D0324A0-54FE-4834-92F1-74ABCD09D248}" type="slidenum">
              <a:rPr lang="fr-FR" smtClean="0"/>
              <a:t>‹N°›</a:t>
            </a:fld>
            <a:endParaRPr lang="fr-F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DA41654-1377-4722-A710-4A6DD6A109D9}" type="datetimeFigureOut">
              <a:rPr lang="fr-FR" smtClean="0"/>
              <a:t>12/11/2021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D0324A0-54FE-4834-92F1-74ABCD09D248}"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DA41654-1377-4722-A710-4A6DD6A109D9}" type="datetimeFigureOut">
              <a:rPr lang="fr-FR" smtClean="0"/>
              <a:t>12/11/2021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D0324A0-54FE-4834-92F1-74ABCD09D248}"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508001" y="4527448"/>
            <a:ext cx="6447501"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8DA41654-1377-4722-A710-4A6DD6A109D9}" type="datetimeFigureOut">
              <a:rPr lang="fr-FR" smtClean="0"/>
              <a:t>12/11/2021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D0324A0-54FE-4834-92F1-74ABCD09D248}"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DA41654-1377-4722-A710-4A6DD6A109D9}" type="datetimeFigureOut">
              <a:rPr lang="fr-FR" smtClean="0"/>
              <a:t>12/11/2021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D0324A0-54FE-4834-92F1-74ABCD09D248}"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DA41654-1377-4722-A710-4A6DD6A109D9}" type="datetimeFigureOut">
              <a:rPr lang="fr-FR" smtClean="0"/>
              <a:t>12/11/2021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D0324A0-54FE-4834-92F1-74ABCD09D248}"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DA41654-1377-4722-A710-4A6DD6A109D9}" type="datetimeFigureOut">
              <a:rPr lang="fr-FR" smtClean="0"/>
              <a:t>12/11/2021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D0324A0-54FE-4834-92F1-74ABCD09D248}"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A41654-1377-4722-A710-4A6DD6A109D9}" type="datetimeFigureOut">
              <a:rPr lang="fr-FR" smtClean="0"/>
              <a:t>12/11/2021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D0324A0-54FE-4834-92F1-74ABCD09D248}"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8DA41654-1377-4722-A710-4A6DD6A109D9}" type="datetimeFigureOut">
              <a:rPr lang="fr-FR" smtClean="0"/>
              <a:t>12/11/2021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D0324A0-54FE-4834-92F1-74ABCD09D248}"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508001" y="609600"/>
            <a:ext cx="6447501"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8DA41654-1377-4722-A710-4A6DD6A109D9}" type="datetimeFigureOut">
              <a:rPr lang="fr-FR" smtClean="0"/>
              <a:t>12/11/2021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D0324A0-54FE-4834-92F1-74ABCD09D248}"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DA41654-1377-4722-A710-4A6DD6A109D9}" type="datetimeFigureOut">
              <a:rPr lang="fr-FR" smtClean="0"/>
              <a:t>12/11/2021</a:t>
            </a:fld>
            <a:endParaRPr lang="fr-FR"/>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900">
                <a:solidFill>
                  <a:schemeClr val="accent1"/>
                </a:solidFill>
              </a:defRPr>
            </a:lvl1pPr>
          </a:lstStyle>
          <a:p>
            <a:fld id="{0D0324A0-54FE-4834-92F1-74ABCD09D248}"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Comment diriger une entreprise ?</a:t>
            </a:r>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3085756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8000" y="116632"/>
            <a:ext cx="6447501" cy="1320800"/>
          </a:xfrm>
        </p:spPr>
        <p:txBody>
          <a:bodyPr/>
          <a:lstStyle/>
          <a:p>
            <a:r>
              <a:rPr lang="fr-FR" dirty="0"/>
              <a:t>I – Qu’est-ce qu’un entrepreneur ?</a:t>
            </a:r>
          </a:p>
        </p:txBody>
      </p:sp>
      <p:sp>
        <p:nvSpPr>
          <p:cNvPr id="3" name="Espace réservé du contenu 2"/>
          <p:cNvSpPr>
            <a:spLocks noGrp="1"/>
          </p:cNvSpPr>
          <p:nvPr>
            <p:ph idx="1"/>
          </p:nvPr>
        </p:nvSpPr>
        <p:spPr>
          <a:xfrm>
            <a:off x="508001" y="1340768"/>
            <a:ext cx="6447501" cy="5184576"/>
          </a:xfrm>
        </p:spPr>
        <p:txBody>
          <a:bodyPr>
            <a:normAutofit fontScale="92500" lnSpcReduction="10000"/>
          </a:bodyPr>
          <a:lstStyle/>
          <a:p>
            <a:pPr marL="0" indent="0">
              <a:buNone/>
            </a:pPr>
            <a:r>
              <a:rPr lang="fr-FR" dirty="0"/>
              <a:t>A/ </a:t>
            </a:r>
            <a:r>
              <a:rPr lang="fr-FR" b="1" u="sng" dirty="0"/>
              <a:t>Profil et définition</a:t>
            </a:r>
          </a:p>
          <a:p>
            <a:endParaRPr lang="fr-FR" dirty="0"/>
          </a:p>
          <a:p>
            <a:r>
              <a:rPr lang="fr-FR" dirty="0"/>
              <a:t>Nécessité d'avoir une idée et d'exploiter des opportunités </a:t>
            </a:r>
          </a:p>
          <a:p>
            <a:r>
              <a:rPr lang="fr-FR" dirty="0"/>
              <a:t>Ne pas avoir peur de prendre des risques</a:t>
            </a:r>
          </a:p>
          <a:p>
            <a:r>
              <a:rPr lang="fr-FR" dirty="0"/>
              <a:t>Mise en œuvre d’un projet entrepreneurial cohérent (business plan), optimisant les ressources et les compétences, et tenant compte des contraintes de l’environnement.</a:t>
            </a:r>
          </a:p>
          <a:p>
            <a:r>
              <a:rPr lang="fr-FR" dirty="0"/>
              <a:t>Qualités et compétences nécessaires :</a:t>
            </a:r>
          </a:p>
          <a:p>
            <a:pPr lvl="1"/>
            <a:r>
              <a:rPr lang="fr-FR" dirty="0"/>
              <a:t>faire preuve de détermination, de ténacité, d’une grande volonté et d’une réelle obstination </a:t>
            </a:r>
          </a:p>
          <a:p>
            <a:pPr lvl="1"/>
            <a:r>
              <a:rPr lang="fr-FR" dirty="0"/>
              <a:t>capacité à anticiper, à se projeter, à innover.</a:t>
            </a:r>
          </a:p>
          <a:p>
            <a:pPr marL="0" indent="0">
              <a:buNone/>
            </a:pPr>
            <a:endParaRPr lang="fr-FR" b="1" dirty="0">
              <a:solidFill>
                <a:srgbClr val="FF0000"/>
              </a:solidFill>
            </a:endParaRPr>
          </a:p>
          <a:p>
            <a:pPr marL="0" indent="0">
              <a:buNone/>
            </a:pPr>
            <a:r>
              <a:rPr lang="fr-FR" b="1" dirty="0">
                <a:solidFill>
                  <a:srgbClr val="FF0000"/>
                </a:solidFill>
              </a:rPr>
              <a:t>Définition : l'entrepreneur est un individu qui investit des moyens ( financiers, matériels et humains) pour mener un projet dans le but de réaliser des profits et d'assurer la survie de l'entreprise sur le long terme.</a:t>
            </a:r>
            <a:endParaRPr lang="fr-FR" dirty="0"/>
          </a:p>
          <a:p>
            <a:endParaRPr lang="fr-FR" dirty="0"/>
          </a:p>
        </p:txBody>
      </p:sp>
    </p:spTree>
    <p:extLst>
      <p:ext uri="{BB962C8B-B14F-4D97-AF65-F5344CB8AC3E}">
        <p14:creationId xmlns:p14="http://schemas.microsoft.com/office/powerpoint/2010/main" val="3055552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C7C498B-180E-4BB8-9574-0B922DA1115F}"/>
              </a:ext>
            </a:extLst>
          </p:cNvPr>
          <p:cNvSpPr>
            <a:spLocks noGrp="1"/>
          </p:cNvSpPr>
          <p:nvPr>
            <p:ph idx="1"/>
          </p:nvPr>
        </p:nvSpPr>
        <p:spPr>
          <a:xfrm>
            <a:off x="508001" y="404664"/>
            <a:ext cx="6447501" cy="5636699"/>
          </a:xfrm>
        </p:spPr>
        <p:txBody>
          <a:bodyPr>
            <a:normAutofit/>
          </a:bodyPr>
          <a:lstStyle/>
          <a:p>
            <a:pPr marL="0" indent="0">
              <a:buNone/>
            </a:pPr>
            <a:r>
              <a:rPr lang="fr-FR" dirty="0"/>
              <a:t>B/ Le processus entrepreneurial</a:t>
            </a:r>
          </a:p>
          <a:p>
            <a:r>
              <a:rPr lang="fr-FR" dirty="0"/>
              <a:t>1 – La création du projet</a:t>
            </a:r>
          </a:p>
          <a:p>
            <a:pPr lvl="1"/>
            <a:r>
              <a:rPr lang="fr-FR" dirty="0"/>
              <a:t>La création pure</a:t>
            </a:r>
          </a:p>
          <a:p>
            <a:pPr lvl="1"/>
            <a:r>
              <a:rPr lang="fr-FR" dirty="0"/>
              <a:t>La reprise</a:t>
            </a:r>
          </a:p>
          <a:p>
            <a:pPr lvl="1"/>
            <a:r>
              <a:rPr lang="fr-FR" dirty="0"/>
              <a:t>La réactivation</a:t>
            </a:r>
          </a:p>
          <a:p>
            <a:pPr lvl="1"/>
            <a:r>
              <a:rPr lang="fr-FR" dirty="0"/>
              <a:t>L'essaimage</a:t>
            </a:r>
          </a:p>
          <a:p>
            <a:pPr lvl="1"/>
            <a:endParaRPr lang="fr-FR" dirty="0"/>
          </a:p>
          <a:p>
            <a:pPr marL="0" lvl="1" indent="357188">
              <a:tabLst>
                <a:tab pos="0" algn="l"/>
              </a:tabLst>
            </a:pPr>
            <a:r>
              <a:rPr lang="fr-FR" sz="1800" dirty="0"/>
              <a:t>2 -Les étapes</a:t>
            </a:r>
          </a:p>
          <a:p>
            <a:pPr marL="400050" lvl="2" indent="357188">
              <a:tabLst>
                <a:tab pos="0" algn="l"/>
              </a:tabLst>
            </a:pPr>
            <a:r>
              <a:rPr lang="fr-FR" sz="1600" dirty="0"/>
              <a:t>Trouver une idée</a:t>
            </a:r>
          </a:p>
          <a:p>
            <a:pPr marL="400050" lvl="2" indent="357188">
              <a:tabLst>
                <a:tab pos="0" algn="l"/>
              </a:tabLst>
            </a:pPr>
            <a:r>
              <a:rPr lang="fr-FR" sz="1600" dirty="0"/>
              <a:t>Surmonter les contraintes</a:t>
            </a:r>
          </a:p>
          <a:p>
            <a:pPr marL="400050" lvl="2" indent="357188">
              <a:tabLst>
                <a:tab pos="0" algn="l"/>
              </a:tabLst>
            </a:pPr>
            <a:r>
              <a:rPr lang="fr-FR" sz="1600" dirty="0"/>
              <a:t>Mobilier les ressources et compétences nécessaires</a:t>
            </a:r>
          </a:p>
          <a:p>
            <a:pPr marL="400050" lvl="2" indent="357188">
              <a:tabLst>
                <a:tab pos="0" algn="l"/>
              </a:tabLst>
            </a:pPr>
            <a:endParaRPr lang="fr-FR" sz="1600" dirty="0"/>
          </a:p>
          <a:p>
            <a:pPr marL="400050" lvl="2" indent="0">
              <a:buNone/>
              <a:tabLst>
                <a:tab pos="0" algn="l"/>
              </a:tabLst>
            </a:pPr>
            <a:r>
              <a:rPr lang="fr-FR" sz="1600" dirty="0"/>
              <a:t>(notion du business plan)</a:t>
            </a:r>
          </a:p>
          <a:p>
            <a:pPr marL="400050" lvl="2" indent="357188">
              <a:tabLst>
                <a:tab pos="0" algn="l"/>
              </a:tabLst>
            </a:pPr>
            <a:endParaRPr lang="fr-FR" sz="1600" dirty="0"/>
          </a:p>
          <a:p>
            <a:pPr marL="400050" lvl="2" indent="357188">
              <a:tabLst>
                <a:tab pos="0" algn="l"/>
              </a:tabLst>
            </a:pPr>
            <a:endParaRPr lang="fr-FR" sz="1600" dirty="0"/>
          </a:p>
          <a:p>
            <a:endParaRPr lang="fr-FR" dirty="0"/>
          </a:p>
        </p:txBody>
      </p:sp>
    </p:spTree>
    <p:extLst>
      <p:ext uri="{BB962C8B-B14F-4D97-AF65-F5344CB8AC3E}">
        <p14:creationId xmlns:p14="http://schemas.microsoft.com/office/powerpoint/2010/main" val="3307889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156237"/>
            <a:ext cx="6447501" cy="1320800"/>
          </a:xfrm>
        </p:spPr>
        <p:txBody>
          <a:bodyPr/>
          <a:lstStyle/>
          <a:p>
            <a:r>
              <a:rPr lang="fr-FR" dirty="0"/>
              <a:t>II – Qu’est-ce qu’un manager ?</a:t>
            </a:r>
          </a:p>
        </p:txBody>
      </p:sp>
      <p:sp>
        <p:nvSpPr>
          <p:cNvPr id="3" name="Espace réservé du contenu 2"/>
          <p:cNvSpPr>
            <a:spLocks noGrp="1"/>
          </p:cNvSpPr>
          <p:nvPr>
            <p:ph idx="1"/>
          </p:nvPr>
        </p:nvSpPr>
        <p:spPr>
          <a:xfrm>
            <a:off x="508001" y="1196752"/>
            <a:ext cx="6447501" cy="4844611"/>
          </a:xfrm>
        </p:spPr>
        <p:txBody>
          <a:bodyPr>
            <a:normAutofit/>
          </a:bodyPr>
          <a:lstStyle/>
          <a:p>
            <a:r>
              <a:rPr lang="fr-FR" dirty="0"/>
              <a:t>Ne pas confondre manager et créateur</a:t>
            </a:r>
          </a:p>
          <a:p>
            <a:r>
              <a:rPr lang="fr-FR" dirty="0"/>
              <a:t>On lui confie la structure pour la développer. </a:t>
            </a:r>
          </a:p>
          <a:p>
            <a:r>
              <a:rPr lang="fr-FR" dirty="0"/>
              <a:t>Il est souvent salarié</a:t>
            </a:r>
          </a:p>
          <a:p>
            <a:r>
              <a:rPr lang="fr-FR" dirty="0"/>
              <a:t>En s’appuyant sur le système d’information de l’entreprise, le manager doit diriger et gérer rationnellement c’est-à-dire qu’il : </a:t>
            </a:r>
          </a:p>
          <a:p>
            <a:pPr lvl="2"/>
            <a:r>
              <a:rPr lang="fr-FR" dirty="0"/>
              <a:t>Décide et met en œuvre une stratégie (il fixe des objectifs et alloue les moyens pour les atteindre)</a:t>
            </a:r>
          </a:p>
          <a:p>
            <a:pPr lvl="2"/>
            <a:r>
              <a:rPr lang="fr-FR" dirty="0"/>
              <a:t>Organise et coordonne les tâches (il structure les moyens)</a:t>
            </a:r>
          </a:p>
          <a:p>
            <a:pPr lvl="2"/>
            <a:r>
              <a:rPr lang="fr-FR" dirty="0"/>
              <a:t>Mobilise les salariés autour de ces objectifs (il les motive, les forme)</a:t>
            </a:r>
          </a:p>
          <a:p>
            <a:pPr lvl="2"/>
            <a:r>
              <a:rPr lang="fr-FR" dirty="0"/>
              <a:t>Pilote l’entreprise c’est-à-dire évalue la performance, contrôle et met en œuvre les actions correctrices si nécessaire pour maîtriser les risques. </a:t>
            </a:r>
          </a:p>
          <a:p>
            <a:endParaRPr lang="fr-FR" dirty="0"/>
          </a:p>
        </p:txBody>
      </p:sp>
    </p:spTree>
    <p:extLst>
      <p:ext uri="{BB962C8B-B14F-4D97-AF65-F5344CB8AC3E}">
        <p14:creationId xmlns:p14="http://schemas.microsoft.com/office/powerpoint/2010/main" val="3041445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0F49FC1-2A2C-4C13-A719-120E10AB2BF3}"/>
              </a:ext>
            </a:extLst>
          </p:cNvPr>
          <p:cNvSpPr>
            <a:spLocks noGrp="1"/>
          </p:cNvSpPr>
          <p:nvPr>
            <p:ph idx="1"/>
          </p:nvPr>
        </p:nvSpPr>
        <p:spPr>
          <a:xfrm>
            <a:off x="508001" y="476672"/>
            <a:ext cx="6447501" cy="5564691"/>
          </a:xfrm>
        </p:spPr>
        <p:txBody>
          <a:bodyPr>
            <a:normAutofit/>
          </a:bodyPr>
          <a:lstStyle/>
          <a:p>
            <a:pPr marL="0" indent="0">
              <a:buNone/>
            </a:pPr>
            <a:r>
              <a:rPr lang="fr-FR" dirty="0"/>
              <a:t>Pour faire face à ces responsabilités, le manager doit disposer de certaines compétences : </a:t>
            </a:r>
          </a:p>
          <a:p>
            <a:pPr lvl="1"/>
            <a:r>
              <a:rPr lang="fr-FR" dirty="0"/>
              <a:t>Identifier les priorités sans se laisser déborder par les détails et sans perdre de vue les objectifs poursuivis, il doit savoir communiquer pour faire partager ces objectifs </a:t>
            </a:r>
          </a:p>
          <a:p>
            <a:pPr lvl="1"/>
            <a:r>
              <a:rPr lang="fr-FR" dirty="0"/>
              <a:t>savoir conduire les actions : il doit maîtriser l’organisation, la délégation des responsabilités, la coordination des tâches, le contrôle des résultats au sein de son équipe</a:t>
            </a:r>
          </a:p>
          <a:p>
            <a:pPr lvl="1"/>
            <a:r>
              <a:rPr lang="fr-FR" dirty="0"/>
              <a:t>savoir gérer une équipe : il doit savoir choisir, motiver, mobiliser, écouter, cadrer et responsabiliser ses collaborateurs. </a:t>
            </a:r>
          </a:p>
          <a:p>
            <a:pPr lvl="1"/>
            <a:r>
              <a:rPr lang="fr-FR" dirty="0"/>
              <a:t>Avoir été formé à la gestion, à la stratégie dans une école de management. C’est un expert en management. </a:t>
            </a:r>
          </a:p>
          <a:p>
            <a:pPr lvl="1"/>
            <a:endParaRPr lang="fr-FR" dirty="0"/>
          </a:p>
          <a:p>
            <a:pPr marL="0" lvl="1" indent="0">
              <a:buNone/>
              <a:tabLst>
                <a:tab pos="539750" algn="l"/>
              </a:tabLst>
            </a:pPr>
            <a:r>
              <a:rPr lang="fr-FR" dirty="0">
                <a:solidFill>
                  <a:srgbClr val="FF0000"/>
                </a:solidFill>
              </a:rPr>
              <a:t>Définition : Le manager doit diriger et gérer l'entreprise rationnellement (organiser les activités, fixer des buts et des objectifs, bâtir des stratégies pour accroître la rentabilité et l'efficacité). Pour cela, il doit optimiser l'utilisation des ressources.</a:t>
            </a:r>
          </a:p>
          <a:p>
            <a:pPr lvl="1"/>
            <a:endParaRPr lang="fr-FR" dirty="0"/>
          </a:p>
          <a:p>
            <a:endParaRPr lang="fr-FR" dirty="0"/>
          </a:p>
        </p:txBody>
      </p:sp>
    </p:spTree>
    <p:extLst>
      <p:ext uri="{BB962C8B-B14F-4D97-AF65-F5344CB8AC3E}">
        <p14:creationId xmlns:p14="http://schemas.microsoft.com/office/powerpoint/2010/main" val="4070197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III – La complémentarité des 2 logiques</a:t>
            </a:r>
          </a:p>
        </p:txBody>
      </p:sp>
      <p:sp>
        <p:nvSpPr>
          <p:cNvPr id="3" name="Espace réservé du contenu 2"/>
          <p:cNvSpPr>
            <a:spLocks noGrp="1"/>
          </p:cNvSpPr>
          <p:nvPr>
            <p:ph idx="1"/>
          </p:nvPr>
        </p:nvSpPr>
        <p:spPr>
          <a:xfrm>
            <a:off x="508001" y="1772816"/>
            <a:ext cx="6447501" cy="4268547"/>
          </a:xfrm>
        </p:spPr>
        <p:txBody>
          <a:bodyPr>
            <a:normAutofit fontScale="92500"/>
          </a:bodyPr>
          <a:lstStyle/>
          <a:p>
            <a:pPr marL="0" indent="0">
              <a:buNone/>
            </a:pPr>
            <a:r>
              <a:rPr lang="fr-FR" b="1" dirty="0"/>
              <a:t>A/ Pourquoi concilier les deux logiques ? </a:t>
            </a:r>
          </a:p>
          <a:p>
            <a:r>
              <a:rPr lang="fr-FR" dirty="0"/>
              <a:t>La logique managériale vise à </a:t>
            </a:r>
            <a:r>
              <a:rPr lang="fr-FR" b="1" dirty="0"/>
              <a:t>optimiser</a:t>
            </a:r>
            <a:r>
              <a:rPr lang="fr-FR" dirty="0"/>
              <a:t> l’allocation des ressources existantes alors que la logique entrepreneuriale consiste à </a:t>
            </a:r>
            <a:r>
              <a:rPr lang="fr-FR" b="1" dirty="0"/>
              <a:t>créer</a:t>
            </a:r>
            <a:r>
              <a:rPr lang="fr-FR" dirty="0"/>
              <a:t> de nouvelles ressources. </a:t>
            </a:r>
          </a:p>
          <a:p>
            <a:r>
              <a:rPr lang="fr-FR" dirty="0"/>
              <a:t>La logique entrepreneuriale implique la prise de risques, la recherche d’opportunités, l’innovation et la créativité. Mais l’entrepreneur doit aussi développer des compétences de manager afin d’assurer le développement et ta pérennité de son entreprise. </a:t>
            </a:r>
          </a:p>
          <a:p>
            <a:r>
              <a:rPr lang="fr-FR" dirty="0"/>
              <a:t>De son côté, le manager doit diriger l’entreprise en entrepreneur pour pouvoir s’adapter aux évolutions de son environnement. En développant l’esprit entrepreneurial dans l’entreprise, le manager encourage la réactivité, la flexibilité et l’innovation pour accroître la performance. </a:t>
            </a:r>
          </a:p>
          <a:p>
            <a:endParaRPr lang="fr-FR" dirty="0"/>
          </a:p>
          <a:p>
            <a:endParaRPr lang="fr-FR" dirty="0"/>
          </a:p>
        </p:txBody>
      </p:sp>
    </p:spTree>
    <p:extLst>
      <p:ext uri="{BB962C8B-B14F-4D97-AF65-F5344CB8AC3E}">
        <p14:creationId xmlns:p14="http://schemas.microsoft.com/office/powerpoint/2010/main" val="1550049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15C5363-9E32-4F17-A03D-8DAE499377A8}"/>
              </a:ext>
            </a:extLst>
          </p:cNvPr>
          <p:cNvSpPr>
            <a:spLocks noGrp="1"/>
          </p:cNvSpPr>
          <p:nvPr>
            <p:ph idx="1"/>
          </p:nvPr>
        </p:nvSpPr>
        <p:spPr>
          <a:xfrm>
            <a:off x="508001" y="548680"/>
            <a:ext cx="6447501" cy="5492683"/>
          </a:xfrm>
        </p:spPr>
        <p:txBody>
          <a:bodyPr>
            <a:normAutofit/>
          </a:bodyPr>
          <a:lstStyle/>
          <a:p>
            <a:pPr marL="0" indent="0">
              <a:buNone/>
            </a:pPr>
            <a:r>
              <a:rPr lang="fr-FR" b="1" dirty="0"/>
              <a:t>B/ Comment concilier les deux logiques ? </a:t>
            </a:r>
          </a:p>
          <a:p>
            <a:r>
              <a:rPr lang="fr-FR" dirty="0"/>
              <a:t>La combinaison de ces deux aspects passe par la </a:t>
            </a:r>
            <a:r>
              <a:rPr lang="fr-FR" b="1" dirty="0"/>
              <a:t>mise en place de dispositifs destinés à encourager l’esprit entrepreneurial dans l’entreprise</a:t>
            </a:r>
            <a:r>
              <a:rPr lang="fr-FR" dirty="0"/>
              <a:t> ; on parle d’« </a:t>
            </a:r>
            <a:r>
              <a:rPr lang="fr-FR" b="1" dirty="0"/>
              <a:t>intrapreneuriat</a:t>
            </a:r>
            <a:r>
              <a:rPr lang="fr-FR" dirty="0"/>
              <a:t>» ou de « management par projet ». </a:t>
            </a:r>
          </a:p>
          <a:p>
            <a:r>
              <a:rPr lang="fr-FR" dirty="0"/>
              <a:t>L’intrapreneuriat est donc l’ensemble des démarches de management qui visent à instaurer l’esprit d’entreprendre dans une entreprise existante. Un intrapreneur est un salarié qui transforme une idée en une activité rentable pour l’entreprise. </a:t>
            </a:r>
          </a:p>
          <a:p>
            <a:r>
              <a:rPr lang="fr-FR" dirty="0"/>
              <a:t>Celui-ci consiste en l’adoption de pratiques entrepreneuriales au sein d’entreprises établies, c’est-à-dire de pratiques qui permettent une plus grande créativité et plus d’innovation ainsi que la prise d’initiatives de la part des salariés. </a:t>
            </a:r>
          </a:p>
          <a:p>
            <a:endParaRPr lang="fr-FR" dirty="0"/>
          </a:p>
        </p:txBody>
      </p:sp>
    </p:spTree>
    <p:extLst>
      <p:ext uri="{BB962C8B-B14F-4D97-AF65-F5344CB8AC3E}">
        <p14:creationId xmlns:p14="http://schemas.microsoft.com/office/powerpoint/2010/main" val="327806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7668344" cy="1320800"/>
          </a:xfrm>
        </p:spPr>
        <p:txBody>
          <a:bodyPr/>
          <a:lstStyle/>
          <a:p>
            <a:r>
              <a:rPr lang="fr-FR" dirty="0"/>
              <a:t>IV – Comment manager une équipe ?</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620688"/>
            <a:ext cx="6768752" cy="2654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284984"/>
            <a:ext cx="6696744" cy="330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5802080"/>
      </p:ext>
    </p:extLst>
  </p:cSld>
  <p:clrMapOvr>
    <a:masterClrMapping/>
  </p:clrMapOvr>
</p:sld>
</file>

<file path=ppt/theme/theme1.xml><?xml version="1.0" encoding="utf-8"?>
<a:theme xmlns:a="http://schemas.openxmlformats.org/drawingml/2006/main" name="Thème IU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Thème IUT</Template>
  <TotalTime>38</TotalTime>
  <Words>703</Words>
  <Application>Microsoft Office PowerPoint</Application>
  <PresentationFormat>Affichage à l'écran (4:3)</PresentationFormat>
  <Paragraphs>52</Paragraphs>
  <Slides>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Trebuchet MS</vt:lpstr>
      <vt:lpstr>Wingdings 3</vt:lpstr>
      <vt:lpstr>Thème IUT</vt:lpstr>
      <vt:lpstr>Comment diriger une entreprise ?</vt:lpstr>
      <vt:lpstr>I – Qu’est-ce qu’un entrepreneur ?</vt:lpstr>
      <vt:lpstr>Présentation PowerPoint</vt:lpstr>
      <vt:lpstr>II – Qu’est-ce qu’un manager ?</vt:lpstr>
      <vt:lpstr>Présentation PowerPoint</vt:lpstr>
      <vt:lpstr>III – La complémentarité des 2 logiques</vt:lpstr>
      <vt:lpstr>Présentation PowerPoint</vt:lpstr>
      <vt:lpstr>IV – Comment manager une équipe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Comment diriger une entreprise ?</dc:title>
  <dc:creator>Lénaïck</dc:creator>
  <cp:lastModifiedBy>LENAICK LE FLOCH (Personnel)</cp:lastModifiedBy>
  <cp:revision>10</cp:revision>
  <dcterms:created xsi:type="dcterms:W3CDTF">2021-08-09T09:11:32Z</dcterms:created>
  <dcterms:modified xsi:type="dcterms:W3CDTF">2021-11-12T08:05:26Z</dcterms:modified>
</cp:coreProperties>
</file>