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2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DB6A3E-0741-4162-A090-6D38AB957564}" type="doc">
      <dgm:prSet loTypeId="urn:microsoft.com/office/officeart/2005/8/layout/hProcess9" loCatId="process" qsTypeId="urn:microsoft.com/office/officeart/2005/8/quickstyle/simple1" qsCatId="simple" csTypeId="urn:microsoft.com/office/officeart/2005/8/colors/colorful2" csCatId="colorful" phldr="1"/>
      <dgm:spPr/>
    </dgm:pt>
    <dgm:pt modelId="{C444AED9-7299-4AD5-AE7D-DB67ECB64D6E}">
      <dgm:prSet phldrT="[Texte]"/>
      <dgm:spPr/>
      <dgm:t>
        <a:bodyPr/>
        <a:lstStyle/>
        <a:p>
          <a:r>
            <a:rPr lang="fr-FR" dirty="0" smtClean="0"/>
            <a:t>Chasseur cueilleur</a:t>
          </a:r>
          <a:endParaRPr lang="fr-FR" dirty="0"/>
        </a:p>
      </dgm:t>
    </dgm:pt>
    <dgm:pt modelId="{75320451-874B-4004-921E-DD664E7EF936}" type="parTrans" cxnId="{DDFC44DB-27B5-4B19-A0FA-9A188D481A6F}">
      <dgm:prSet/>
      <dgm:spPr/>
      <dgm:t>
        <a:bodyPr/>
        <a:lstStyle/>
        <a:p>
          <a:endParaRPr lang="fr-FR"/>
        </a:p>
      </dgm:t>
    </dgm:pt>
    <dgm:pt modelId="{6409B505-C35D-4642-A730-4F1F3EB4D8B5}" type="sibTrans" cxnId="{DDFC44DB-27B5-4B19-A0FA-9A188D481A6F}">
      <dgm:prSet/>
      <dgm:spPr/>
      <dgm:t>
        <a:bodyPr/>
        <a:lstStyle/>
        <a:p>
          <a:endParaRPr lang="fr-FR"/>
        </a:p>
      </dgm:t>
    </dgm:pt>
    <dgm:pt modelId="{81622A15-2297-4E27-826B-E5CC8A1C22C1}">
      <dgm:prSet phldrT="[Texte]"/>
      <dgm:spPr/>
      <dgm:t>
        <a:bodyPr/>
        <a:lstStyle/>
        <a:p>
          <a:r>
            <a:rPr lang="fr-FR" dirty="0" smtClean="0"/>
            <a:t>Spécialisation = </a:t>
          </a:r>
        </a:p>
        <a:p>
          <a:r>
            <a:rPr lang="fr-FR" dirty="0" smtClean="0"/>
            <a:t>artisanat</a:t>
          </a:r>
          <a:endParaRPr lang="fr-FR" dirty="0"/>
        </a:p>
      </dgm:t>
    </dgm:pt>
    <dgm:pt modelId="{D03FDB6B-9559-4C74-A101-0E595FE8FFA8}" type="parTrans" cxnId="{C53C408A-6235-44BD-9136-702F21D9CC55}">
      <dgm:prSet/>
      <dgm:spPr/>
      <dgm:t>
        <a:bodyPr/>
        <a:lstStyle/>
        <a:p>
          <a:endParaRPr lang="fr-FR"/>
        </a:p>
      </dgm:t>
    </dgm:pt>
    <dgm:pt modelId="{7F7080CE-5B28-4776-A5B9-EBFD2498BE66}" type="sibTrans" cxnId="{C53C408A-6235-44BD-9136-702F21D9CC55}">
      <dgm:prSet/>
      <dgm:spPr/>
      <dgm:t>
        <a:bodyPr/>
        <a:lstStyle/>
        <a:p>
          <a:endParaRPr lang="fr-FR"/>
        </a:p>
      </dgm:t>
    </dgm:pt>
    <dgm:pt modelId="{B20F99A9-6C47-4E0A-8190-0593622B8021}">
      <dgm:prSet phldrT="[Texte]"/>
      <dgm:spPr/>
      <dgm:t>
        <a:bodyPr/>
        <a:lstStyle/>
        <a:p>
          <a:r>
            <a:rPr lang="fr-FR" dirty="0" smtClean="0"/>
            <a:t>Révolution industrielle  </a:t>
          </a:r>
        </a:p>
        <a:p>
          <a:r>
            <a:rPr lang="fr-FR" dirty="0" smtClean="0"/>
            <a:t>= </a:t>
          </a:r>
        </a:p>
        <a:p>
          <a:r>
            <a:rPr lang="fr-FR" dirty="0" smtClean="0"/>
            <a:t>Production de masse</a:t>
          </a:r>
          <a:endParaRPr lang="fr-FR" dirty="0"/>
        </a:p>
      </dgm:t>
    </dgm:pt>
    <dgm:pt modelId="{A3A24A10-709C-4DB7-BF14-B212BE5079D9}" type="parTrans" cxnId="{69A7AFE2-F00A-404E-944B-CA76C2610487}">
      <dgm:prSet/>
      <dgm:spPr/>
      <dgm:t>
        <a:bodyPr/>
        <a:lstStyle/>
        <a:p>
          <a:endParaRPr lang="fr-FR"/>
        </a:p>
      </dgm:t>
    </dgm:pt>
    <dgm:pt modelId="{A1A8057F-8AAD-4822-A01F-9234B8E6EF68}" type="sibTrans" cxnId="{69A7AFE2-F00A-404E-944B-CA76C2610487}">
      <dgm:prSet/>
      <dgm:spPr/>
      <dgm:t>
        <a:bodyPr/>
        <a:lstStyle/>
        <a:p>
          <a:endParaRPr lang="fr-FR"/>
        </a:p>
      </dgm:t>
    </dgm:pt>
    <dgm:pt modelId="{B88ACA5E-3071-44A6-965B-0EB64E03274A}">
      <dgm:prSet/>
      <dgm:spPr/>
      <dgm:t>
        <a:bodyPr/>
        <a:lstStyle/>
        <a:p>
          <a:r>
            <a:rPr lang="fr-FR" dirty="0" smtClean="0"/>
            <a:t>Milieu du XX siècle </a:t>
          </a:r>
        </a:p>
        <a:p>
          <a:r>
            <a:rPr lang="fr-FR" dirty="0" smtClean="0"/>
            <a:t>= </a:t>
          </a:r>
        </a:p>
        <a:p>
          <a:r>
            <a:rPr lang="fr-FR" dirty="0" smtClean="0"/>
            <a:t>automatisation</a:t>
          </a:r>
          <a:endParaRPr lang="fr-FR" dirty="0"/>
        </a:p>
      </dgm:t>
    </dgm:pt>
    <dgm:pt modelId="{D344A492-1BA7-4D3D-909B-722558A7D77E}" type="parTrans" cxnId="{B7FBC898-71B6-4577-A677-CFCCDF3E7155}">
      <dgm:prSet/>
      <dgm:spPr/>
      <dgm:t>
        <a:bodyPr/>
        <a:lstStyle/>
        <a:p>
          <a:endParaRPr lang="fr-FR"/>
        </a:p>
      </dgm:t>
    </dgm:pt>
    <dgm:pt modelId="{DB585446-B163-43AD-B59B-762C4EAC60AF}" type="sibTrans" cxnId="{B7FBC898-71B6-4577-A677-CFCCDF3E7155}">
      <dgm:prSet/>
      <dgm:spPr/>
      <dgm:t>
        <a:bodyPr/>
        <a:lstStyle/>
        <a:p>
          <a:endParaRPr lang="fr-FR"/>
        </a:p>
      </dgm:t>
    </dgm:pt>
    <dgm:pt modelId="{BF9A79B0-2039-494A-97FD-24B5FEA1F2F4}" type="pres">
      <dgm:prSet presAssocID="{75DB6A3E-0741-4162-A090-6D38AB957564}" presName="CompostProcess" presStyleCnt="0">
        <dgm:presLayoutVars>
          <dgm:dir/>
          <dgm:resizeHandles val="exact"/>
        </dgm:presLayoutVars>
      </dgm:prSet>
      <dgm:spPr/>
    </dgm:pt>
    <dgm:pt modelId="{5503AF23-DB8D-47A6-8F9A-FED2A0193B98}" type="pres">
      <dgm:prSet presAssocID="{75DB6A3E-0741-4162-A090-6D38AB957564}" presName="arrow" presStyleLbl="bgShp" presStyleIdx="0" presStyleCnt="1"/>
      <dgm:spPr/>
    </dgm:pt>
    <dgm:pt modelId="{EDFB2D78-7430-4AF9-BE30-1D197EDC5A67}" type="pres">
      <dgm:prSet presAssocID="{75DB6A3E-0741-4162-A090-6D38AB957564}" presName="linearProcess" presStyleCnt="0"/>
      <dgm:spPr/>
    </dgm:pt>
    <dgm:pt modelId="{6D4AAC30-D450-4960-B36F-8DE7C5161C71}" type="pres">
      <dgm:prSet presAssocID="{C444AED9-7299-4AD5-AE7D-DB67ECB64D6E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B9F2003-2A13-408E-A889-3EDD6B351D5A}" type="pres">
      <dgm:prSet presAssocID="{6409B505-C35D-4642-A730-4F1F3EB4D8B5}" presName="sibTrans" presStyleCnt="0"/>
      <dgm:spPr/>
    </dgm:pt>
    <dgm:pt modelId="{46F0E0EC-FE9A-4C48-AB5D-48805290DAD6}" type="pres">
      <dgm:prSet presAssocID="{81622A15-2297-4E27-826B-E5CC8A1C22C1}" presName="textNode" presStyleLbl="node1" presStyleIdx="1" presStyleCnt="4" custScaleY="11000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BD5923-A46D-48D0-96FA-DF8314E610E9}" type="pres">
      <dgm:prSet presAssocID="{7F7080CE-5B28-4776-A5B9-EBFD2498BE66}" presName="sibTrans" presStyleCnt="0"/>
      <dgm:spPr/>
    </dgm:pt>
    <dgm:pt modelId="{178C2866-2B59-48B8-A1AD-50FDF8258433}" type="pres">
      <dgm:prSet presAssocID="{B20F99A9-6C47-4E0A-8190-0593622B8021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41123CD-CAD0-40E9-9B03-32A980A1EEA4}" type="pres">
      <dgm:prSet presAssocID="{A1A8057F-8AAD-4822-A01F-9234B8E6EF68}" presName="sibTrans" presStyleCnt="0"/>
      <dgm:spPr/>
    </dgm:pt>
    <dgm:pt modelId="{E53CA436-15E6-4A7E-ABDE-49AABACC47C7}" type="pres">
      <dgm:prSet presAssocID="{B88ACA5E-3071-44A6-965B-0EB64E03274A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9A7AFE2-F00A-404E-944B-CA76C2610487}" srcId="{75DB6A3E-0741-4162-A090-6D38AB957564}" destId="{B20F99A9-6C47-4E0A-8190-0593622B8021}" srcOrd="2" destOrd="0" parTransId="{A3A24A10-709C-4DB7-BF14-B212BE5079D9}" sibTransId="{A1A8057F-8AAD-4822-A01F-9234B8E6EF68}"/>
    <dgm:cxn modelId="{C53C408A-6235-44BD-9136-702F21D9CC55}" srcId="{75DB6A3E-0741-4162-A090-6D38AB957564}" destId="{81622A15-2297-4E27-826B-E5CC8A1C22C1}" srcOrd="1" destOrd="0" parTransId="{D03FDB6B-9559-4C74-A101-0E595FE8FFA8}" sibTransId="{7F7080CE-5B28-4776-A5B9-EBFD2498BE66}"/>
    <dgm:cxn modelId="{6E63355E-22B8-4383-872B-9B41EE554B22}" type="presOf" srcId="{C444AED9-7299-4AD5-AE7D-DB67ECB64D6E}" destId="{6D4AAC30-D450-4960-B36F-8DE7C5161C71}" srcOrd="0" destOrd="0" presId="urn:microsoft.com/office/officeart/2005/8/layout/hProcess9"/>
    <dgm:cxn modelId="{B7FBC898-71B6-4577-A677-CFCCDF3E7155}" srcId="{75DB6A3E-0741-4162-A090-6D38AB957564}" destId="{B88ACA5E-3071-44A6-965B-0EB64E03274A}" srcOrd="3" destOrd="0" parTransId="{D344A492-1BA7-4D3D-909B-722558A7D77E}" sibTransId="{DB585446-B163-43AD-B59B-762C4EAC60AF}"/>
    <dgm:cxn modelId="{DDFC44DB-27B5-4B19-A0FA-9A188D481A6F}" srcId="{75DB6A3E-0741-4162-A090-6D38AB957564}" destId="{C444AED9-7299-4AD5-AE7D-DB67ECB64D6E}" srcOrd="0" destOrd="0" parTransId="{75320451-874B-4004-921E-DD664E7EF936}" sibTransId="{6409B505-C35D-4642-A730-4F1F3EB4D8B5}"/>
    <dgm:cxn modelId="{DF2F6ADC-A6EA-4F2D-9108-CC27B71448C9}" type="presOf" srcId="{B20F99A9-6C47-4E0A-8190-0593622B8021}" destId="{178C2866-2B59-48B8-A1AD-50FDF8258433}" srcOrd="0" destOrd="0" presId="urn:microsoft.com/office/officeart/2005/8/layout/hProcess9"/>
    <dgm:cxn modelId="{107F7E37-318C-4BA3-8CC1-156A7F84A688}" type="presOf" srcId="{B88ACA5E-3071-44A6-965B-0EB64E03274A}" destId="{E53CA436-15E6-4A7E-ABDE-49AABACC47C7}" srcOrd="0" destOrd="0" presId="urn:microsoft.com/office/officeart/2005/8/layout/hProcess9"/>
    <dgm:cxn modelId="{8DCB2EB9-FDD5-4288-93BE-2EB240880BA7}" type="presOf" srcId="{75DB6A3E-0741-4162-A090-6D38AB957564}" destId="{BF9A79B0-2039-494A-97FD-24B5FEA1F2F4}" srcOrd="0" destOrd="0" presId="urn:microsoft.com/office/officeart/2005/8/layout/hProcess9"/>
    <dgm:cxn modelId="{20824FB4-34C5-4BDF-B639-506FA2283466}" type="presOf" srcId="{81622A15-2297-4E27-826B-E5CC8A1C22C1}" destId="{46F0E0EC-FE9A-4C48-AB5D-48805290DAD6}" srcOrd="0" destOrd="0" presId="urn:microsoft.com/office/officeart/2005/8/layout/hProcess9"/>
    <dgm:cxn modelId="{9EBFE582-E3B3-4767-81B7-EDD3DB7CC62E}" type="presParOf" srcId="{BF9A79B0-2039-494A-97FD-24B5FEA1F2F4}" destId="{5503AF23-DB8D-47A6-8F9A-FED2A0193B98}" srcOrd="0" destOrd="0" presId="urn:microsoft.com/office/officeart/2005/8/layout/hProcess9"/>
    <dgm:cxn modelId="{2EAAA6C6-F4F3-4E45-AB52-12554D36953F}" type="presParOf" srcId="{BF9A79B0-2039-494A-97FD-24B5FEA1F2F4}" destId="{EDFB2D78-7430-4AF9-BE30-1D197EDC5A67}" srcOrd="1" destOrd="0" presId="urn:microsoft.com/office/officeart/2005/8/layout/hProcess9"/>
    <dgm:cxn modelId="{A0B4A54B-1607-49A7-9C47-4E1570B9AAF8}" type="presParOf" srcId="{EDFB2D78-7430-4AF9-BE30-1D197EDC5A67}" destId="{6D4AAC30-D450-4960-B36F-8DE7C5161C71}" srcOrd="0" destOrd="0" presId="urn:microsoft.com/office/officeart/2005/8/layout/hProcess9"/>
    <dgm:cxn modelId="{95D41BF2-7BA1-4A6B-829E-769FF875103A}" type="presParOf" srcId="{EDFB2D78-7430-4AF9-BE30-1D197EDC5A67}" destId="{1B9F2003-2A13-408E-A889-3EDD6B351D5A}" srcOrd="1" destOrd="0" presId="urn:microsoft.com/office/officeart/2005/8/layout/hProcess9"/>
    <dgm:cxn modelId="{6E7F1C80-F1EF-426D-971D-D1F554DB4053}" type="presParOf" srcId="{EDFB2D78-7430-4AF9-BE30-1D197EDC5A67}" destId="{46F0E0EC-FE9A-4C48-AB5D-48805290DAD6}" srcOrd="2" destOrd="0" presId="urn:microsoft.com/office/officeart/2005/8/layout/hProcess9"/>
    <dgm:cxn modelId="{0A0E7698-59ED-46C1-A95A-2B5F0281B38C}" type="presParOf" srcId="{EDFB2D78-7430-4AF9-BE30-1D197EDC5A67}" destId="{5EBD5923-A46D-48D0-96FA-DF8314E610E9}" srcOrd="3" destOrd="0" presId="urn:microsoft.com/office/officeart/2005/8/layout/hProcess9"/>
    <dgm:cxn modelId="{6BFD3B58-B2B8-42DF-B2D5-1D8B276366C2}" type="presParOf" srcId="{EDFB2D78-7430-4AF9-BE30-1D197EDC5A67}" destId="{178C2866-2B59-48B8-A1AD-50FDF8258433}" srcOrd="4" destOrd="0" presId="urn:microsoft.com/office/officeart/2005/8/layout/hProcess9"/>
    <dgm:cxn modelId="{EE5D97FA-A36C-41F7-B7BF-1AA393864412}" type="presParOf" srcId="{EDFB2D78-7430-4AF9-BE30-1D197EDC5A67}" destId="{741123CD-CAD0-40E9-9B03-32A980A1EEA4}" srcOrd="5" destOrd="0" presId="urn:microsoft.com/office/officeart/2005/8/layout/hProcess9"/>
    <dgm:cxn modelId="{2224FAA9-8439-496F-B88A-97B7BE1945C2}" type="presParOf" srcId="{EDFB2D78-7430-4AF9-BE30-1D197EDC5A67}" destId="{E53CA436-15E6-4A7E-ABDE-49AABACC47C7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360921-629F-4BF0-BAF1-B9CD2CCCB184}" type="doc">
      <dgm:prSet loTypeId="urn:microsoft.com/office/officeart/2005/8/layout/hChevron3" loCatId="process" qsTypeId="urn:microsoft.com/office/officeart/2005/8/quickstyle/simple1" qsCatId="simple" csTypeId="urn:microsoft.com/office/officeart/2005/8/colors/colorful2" csCatId="colorful" phldr="1"/>
      <dgm:spPr/>
    </dgm:pt>
    <dgm:pt modelId="{E2A96149-D61C-45E7-9FA9-615AF36AACCF}">
      <dgm:prSet phldrT="[Texte]" custT="1"/>
      <dgm:spPr/>
      <dgm:t>
        <a:bodyPr/>
        <a:lstStyle/>
        <a:p>
          <a:r>
            <a:rPr lang="fr-FR" sz="1600" dirty="0" smtClean="0"/>
            <a:t>Révolution</a:t>
          </a:r>
          <a:r>
            <a:rPr lang="fr-FR" sz="900" dirty="0" smtClean="0"/>
            <a:t> </a:t>
          </a:r>
          <a:r>
            <a:rPr lang="fr-FR" sz="1600" dirty="0" smtClean="0"/>
            <a:t>industrielle</a:t>
          </a:r>
          <a:endParaRPr lang="fr-FR" sz="1600" dirty="0"/>
        </a:p>
      </dgm:t>
    </dgm:pt>
    <dgm:pt modelId="{E5E02366-D27B-4C15-AE5B-7DA154BE3A29}" type="parTrans" cxnId="{6FB06B57-8BDB-497D-A3F1-ACB4457D30AF}">
      <dgm:prSet/>
      <dgm:spPr/>
      <dgm:t>
        <a:bodyPr/>
        <a:lstStyle/>
        <a:p>
          <a:endParaRPr lang="fr-FR"/>
        </a:p>
      </dgm:t>
    </dgm:pt>
    <dgm:pt modelId="{EFEB36A8-C808-4869-972C-4D00219F9F60}" type="sibTrans" cxnId="{6FB06B57-8BDB-497D-A3F1-ACB4457D30AF}">
      <dgm:prSet/>
      <dgm:spPr/>
      <dgm:t>
        <a:bodyPr/>
        <a:lstStyle/>
        <a:p>
          <a:endParaRPr lang="fr-FR"/>
        </a:p>
      </dgm:t>
    </dgm:pt>
    <dgm:pt modelId="{B36615A6-C21C-4C38-8BFC-A157BC53FA70}">
      <dgm:prSet phldrT="[Texte]" custT="1"/>
      <dgm:spPr/>
      <dgm:t>
        <a:bodyPr/>
        <a:lstStyle/>
        <a:p>
          <a:r>
            <a:rPr lang="fr-FR" sz="1600" dirty="0" smtClean="0"/>
            <a:t>Taylor et l’OST</a:t>
          </a:r>
          <a:endParaRPr lang="fr-FR" sz="1600" dirty="0"/>
        </a:p>
      </dgm:t>
    </dgm:pt>
    <dgm:pt modelId="{03D703C7-889D-461B-93A3-5524FDFC7FCD}" type="parTrans" cxnId="{0466D76E-2E09-4686-AC8B-B991609A852C}">
      <dgm:prSet/>
      <dgm:spPr/>
      <dgm:t>
        <a:bodyPr/>
        <a:lstStyle/>
        <a:p>
          <a:endParaRPr lang="fr-FR"/>
        </a:p>
      </dgm:t>
    </dgm:pt>
    <dgm:pt modelId="{FD9075F5-713B-4660-9C99-5487CEB04858}" type="sibTrans" cxnId="{0466D76E-2E09-4686-AC8B-B991609A852C}">
      <dgm:prSet/>
      <dgm:spPr/>
      <dgm:t>
        <a:bodyPr/>
        <a:lstStyle/>
        <a:p>
          <a:endParaRPr lang="fr-FR"/>
        </a:p>
      </dgm:t>
    </dgm:pt>
    <dgm:pt modelId="{7EEB09CF-338D-4C13-8AE4-9063652CD836}">
      <dgm:prSet phldrT="[Texte]" custT="1"/>
      <dgm:spPr/>
      <dgm:t>
        <a:bodyPr/>
        <a:lstStyle/>
        <a:p>
          <a:r>
            <a:rPr lang="fr-FR" sz="1600" dirty="0" smtClean="0"/>
            <a:t>Fayol et </a:t>
          </a:r>
          <a:r>
            <a:rPr lang="fr-FR" sz="1100" dirty="0" smtClean="0"/>
            <a:t>l’administration</a:t>
          </a:r>
          <a:endParaRPr lang="fr-FR" sz="1100" dirty="0"/>
        </a:p>
      </dgm:t>
    </dgm:pt>
    <dgm:pt modelId="{D70BA97C-DE20-4D64-890E-E72103DE90AE}" type="parTrans" cxnId="{96C25BE2-FEC9-4E32-9E33-EE4B67E899BD}">
      <dgm:prSet/>
      <dgm:spPr/>
      <dgm:t>
        <a:bodyPr/>
        <a:lstStyle/>
        <a:p>
          <a:endParaRPr lang="fr-FR"/>
        </a:p>
      </dgm:t>
    </dgm:pt>
    <dgm:pt modelId="{5D4A9D54-A02B-4AE6-966A-62479D099737}" type="sibTrans" cxnId="{96C25BE2-FEC9-4E32-9E33-EE4B67E899BD}">
      <dgm:prSet/>
      <dgm:spPr/>
      <dgm:t>
        <a:bodyPr/>
        <a:lstStyle/>
        <a:p>
          <a:endParaRPr lang="fr-FR"/>
        </a:p>
      </dgm:t>
    </dgm:pt>
    <dgm:pt modelId="{451543F3-92E9-417B-837F-78D0E4FB06C3}">
      <dgm:prSet custT="1"/>
      <dgm:spPr/>
      <dgm:t>
        <a:bodyPr/>
        <a:lstStyle/>
        <a:p>
          <a:r>
            <a:rPr lang="fr-FR" sz="1400" dirty="0" smtClean="0"/>
            <a:t>Mayo et l’école des relations humaines</a:t>
          </a:r>
          <a:endParaRPr lang="fr-FR" sz="1400" dirty="0"/>
        </a:p>
      </dgm:t>
    </dgm:pt>
    <dgm:pt modelId="{2232C910-51C4-4A6D-A7DC-24578F44A051}" type="parTrans" cxnId="{70C06B4A-7FDB-4C5E-8FE6-AA87633B08D2}">
      <dgm:prSet/>
      <dgm:spPr/>
      <dgm:t>
        <a:bodyPr/>
        <a:lstStyle/>
        <a:p>
          <a:endParaRPr lang="fr-FR"/>
        </a:p>
      </dgm:t>
    </dgm:pt>
    <dgm:pt modelId="{F8A895D7-6030-4080-8B12-D735B4669F46}" type="sibTrans" cxnId="{70C06B4A-7FDB-4C5E-8FE6-AA87633B08D2}">
      <dgm:prSet/>
      <dgm:spPr/>
      <dgm:t>
        <a:bodyPr/>
        <a:lstStyle/>
        <a:p>
          <a:endParaRPr lang="fr-FR"/>
        </a:p>
      </dgm:t>
    </dgm:pt>
    <dgm:pt modelId="{67158B82-BCEE-4C11-9479-2F5D156ADC91}">
      <dgm:prSet custT="1"/>
      <dgm:spPr/>
      <dgm:t>
        <a:bodyPr/>
        <a:lstStyle/>
        <a:p>
          <a:r>
            <a:rPr lang="fr-FR" sz="1600" dirty="0" smtClean="0"/>
            <a:t>le Toyotisme</a:t>
          </a:r>
          <a:endParaRPr lang="fr-FR" sz="1600" dirty="0"/>
        </a:p>
      </dgm:t>
    </dgm:pt>
    <dgm:pt modelId="{9C2B5B3A-0518-481E-9C2B-E464A86B432A}" type="parTrans" cxnId="{DF6EC7E1-E6BA-4254-839C-D09220D3B67A}">
      <dgm:prSet/>
      <dgm:spPr/>
      <dgm:t>
        <a:bodyPr/>
        <a:lstStyle/>
        <a:p>
          <a:endParaRPr lang="fr-FR"/>
        </a:p>
      </dgm:t>
    </dgm:pt>
    <dgm:pt modelId="{76AB040F-D765-42C2-957C-D56005D5FCCA}" type="sibTrans" cxnId="{DF6EC7E1-E6BA-4254-839C-D09220D3B67A}">
      <dgm:prSet/>
      <dgm:spPr/>
      <dgm:t>
        <a:bodyPr/>
        <a:lstStyle/>
        <a:p>
          <a:endParaRPr lang="fr-FR"/>
        </a:p>
      </dgm:t>
    </dgm:pt>
    <dgm:pt modelId="{0603ED86-5699-4E7F-9CCA-D61715C8AEA2}">
      <dgm:prSet custT="1"/>
      <dgm:spPr/>
      <dgm:t>
        <a:bodyPr/>
        <a:lstStyle/>
        <a:p>
          <a:r>
            <a:rPr lang="fr-FR" sz="1400" dirty="0" smtClean="0"/>
            <a:t>Le </a:t>
          </a:r>
          <a:r>
            <a:rPr lang="fr-FR" sz="1400" dirty="0" err="1" smtClean="0"/>
            <a:t>lean</a:t>
          </a:r>
          <a:r>
            <a:rPr lang="fr-FR" sz="1400" dirty="0" smtClean="0"/>
            <a:t> management</a:t>
          </a:r>
          <a:endParaRPr lang="fr-FR" sz="1400" dirty="0"/>
        </a:p>
      </dgm:t>
    </dgm:pt>
    <dgm:pt modelId="{60B87BA8-E4E6-4423-96FA-7F02190B1BE7}" type="parTrans" cxnId="{FA004E6D-3C1E-4D5D-BAAE-90EF3F9C543A}">
      <dgm:prSet/>
      <dgm:spPr/>
      <dgm:t>
        <a:bodyPr/>
        <a:lstStyle/>
        <a:p>
          <a:endParaRPr lang="fr-FR"/>
        </a:p>
      </dgm:t>
    </dgm:pt>
    <dgm:pt modelId="{EDE22DD0-A998-4A79-A340-327B50630F88}" type="sibTrans" cxnId="{FA004E6D-3C1E-4D5D-BAAE-90EF3F9C543A}">
      <dgm:prSet/>
      <dgm:spPr/>
      <dgm:t>
        <a:bodyPr/>
        <a:lstStyle/>
        <a:p>
          <a:endParaRPr lang="fr-FR"/>
        </a:p>
      </dgm:t>
    </dgm:pt>
    <dgm:pt modelId="{EC4B3AA2-B460-4723-9117-2A6CFB30AE21}" type="pres">
      <dgm:prSet presAssocID="{7C360921-629F-4BF0-BAF1-B9CD2CCCB184}" presName="Name0" presStyleCnt="0">
        <dgm:presLayoutVars>
          <dgm:dir/>
          <dgm:resizeHandles val="exact"/>
        </dgm:presLayoutVars>
      </dgm:prSet>
      <dgm:spPr/>
    </dgm:pt>
    <dgm:pt modelId="{AAD64DA6-0076-4F1B-A450-B975BA10CEC2}" type="pres">
      <dgm:prSet presAssocID="{E2A96149-D61C-45E7-9FA9-615AF36AACCF}" presName="parTxOnly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A51505D-9670-42A4-AF35-E4B08F0A0F03}" type="pres">
      <dgm:prSet presAssocID="{EFEB36A8-C808-4869-972C-4D00219F9F60}" presName="parSpace" presStyleCnt="0"/>
      <dgm:spPr/>
    </dgm:pt>
    <dgm:pt modelId="{5E1D9AC0-AC91-466D-B97F-FA99CF65EFED}" type="pres">
      <dgm:prSet presAssocID="{B36615A6-C21C-4C38-8BFC-A157BC53FA70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F92E01E-5446-4A8A-B870-DC2D8A125DE5}" type="pres">
      <dgm:prSet presAssocID="{FD9075F5-713B-4660-9C99-5487CEB04858}" presName="parSpace" presStyleCnt="0"/>
      <dgm:spPr/>
    </dgm:pt>
    <dgm:pt modelId="{47E5D078-BCD8-443B-8E14-49A8BFD17253}" type="pres">
      <dgm:prSet presAssocID="{7EEB09CF-338D-4C13-8AE4-9063652CD836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289EEF0-E4AF-4240-B08E-95930245B8DF}" type="pres">
      <dgm:prSet presAssocID="{5D4A9D54-A02B-4AE6-966A-62479D099737}" presName="parSpace" presStyleCnt="0"/>
      <dgm:spPr/>
    </dgm:pt>
    <dgm:pt modelId="{AEB0E274-0102-44D3-87A5-BF6771DFC5AB}" type="pres">
      <dgm:prSet presAssocID="{451543F3-92E9-417B-837F-78D0E4FB06C3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3F04AF4-D6B9-43D7-80EF-9179BDF488CD}" type="pres">
      <dgm:prSet presAssocID="{F8A895D7-6030-4080-8B12-D735B4669F46}" presName="parSpace" presStyleCnt="0"/>
      <dgm:spPr/>
    </dgm:pt>
    <dgm:pt modelId="{A3F891ED-E3C3-44B4-98A2-7CC9C4C97993}" type="pres">
      <dgm:prSet presAssocID="{67158B82-BCEE-4C11-9479-2F5D156ADC91}" presName="parTxOnly" presStyleLbl="node1" presStyleIdx="4" presStyleCnt="6" custScaleX="9550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E859CF0-6101-40B9-9877-5DCACE3CE561}" type="pres">
      <dgm:prSet presAssocID="{76AB040F-D765-42C2-957C-D56005D5FCCA}" presName="parSpace" presStyleCnt="0"/>
      <dgm:spPr/>
    </dgm:pt>
    <dgm:pt modelId="{C1457A9A-ADD9-49D4-BD57-FD451CE1BA79}" type="pres">
      <dgm:prSet presAssocID="{0603ED86-5699-4E7F-9CCA-D61715C8AEA2}" presName="parTxOnly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6C25BE2-FEC9-4E32-9E33-EE4B67E899BD}" srcId="{7C360921-629F-4BF0-BAF1-B9CD2CCCB184}" destId="{7EEB09CF-338D-4C13-8AE4-9063652CD836}" srcOrd="2" destOrd="0" parTransId="{D70BA97C-DE20-4D64-890E-E72103DE90AE}" sibTransId="{5D4A9D54-A02B-4AE6-966A-62479D099737}"/>
    <dgm:cxn modelId="{0466D76E-2E09-4686-AC8B-B991609A852C}" srcId="{7C360921-629F-4BF0-BAF1-B9CD2CCCB184}" destId="{B36615A6-C21C-4C38-8BFC-A157BC53FA70}" srcOrd="1" destOrd="0" parTransId="{03D703C7-889D-461B-93A3-5524FDFC7FCD}" sibTransId="{FD9075F5-713B-4660-9C99-5487CEB04858}"/>
    <dgm:cxn modelId="{FA004E6D-3C1E-4D5D-BAAE-90EF3F9C543A}" srcId="{7C360921-629F-4BF0-BAF1-B9CD2CCCB184}" destId="{0603ED86-5699-4E7F-9CCA-D61715C8AEA2}" srcOrd="5" destOrd="0" parTransId="{60B87BA8-E4E6-4423-96FA-7F02190B1BE7}" sibTransId="{EDE22DD0-A998-4A79-A340-327B50630F88}"/>
    <dgm:cxn modelId="{D2F9E7AF-AC19-4740-BB89-7929A3ECDA18}" type="presOf" srcId="{7EEB09CF-338D-4C13-8AE4-9063652CD836}" destId="{47E5D078-BCD8-443B-8E14-49A8BFD17253}" srcOrd="0" destOrd="0" presId="urn:microsoft.com/office/officeart/2005/8/layout/hChevron3"/>
    <dgm:cxn modelId="{94F27703-2B3B-4F3C-B382-88DCC4B0CBCF}" type="presOf" srcId="{E2A96149-D61C-45E7-9FA9-615AF36AACCF}" destId="{AAD64DA6-0076-4F1B-A450-B975BA10CEC2}" srcOrd="0" destOrd="0" presId="urn:microsoft.com/office/officeart/2005/8/layout/hChevron3"/>
    <dgm:cxn modelId="{F9171D85-B925-4471-BD7A-D287D7BB4D8F}" type="presOf" srcId="{7C360921-629F-4BF0-BAF1-B9CD2CCCB184}" destId="{EC4B3AA2-B460-4723-9117-2A6CFB30AE21}" srcOrd="0" destOrd="0" presId="urn:microsoft.com/office/officeart/2005/8/layout/hChevron3"/>
    <dgm:cxn modelId="{104E6224-24A0-4D05-BCF2-D3A1A9543C23}" type="presOf" srcId="{451543F3-92E9-417B-837F-78D0E4FB06C3}" destId="{AEB0E274-0102-44D3-87A5-BF6771DFC5AB}" srcOrd="0" destOrd="0" presId="urn:microsoft.com/office/officeart/2005/8/layout/hChevron3"/>
    <dgm:cxn modelId="{9696F95F-E550-43BD-9EB9-D8F7206F31C2}" type="presOf" srcId="{B36615A6-C21C-4C38-8BFC-A157BC53FA70}" destId="{5E1D9AC0-AC91-466D-B97F-FA99CF65EFED}" srcOrd="0" destOrd="0" presId="urn:microsoft.com/office/officeart/2005/8/layout/hChevron3"/>
    <dgm:cxn modelId="{428BBDCF-B6B3-42C3-9756-857ACD7A2EBA}" type="presOf" srcId="{0603ED86-5699-4E7F-9CCA-D61715C8AEA2}" destId="{C1457A9A-ADD9-49D4-BD57-FD451CE1BA79}" srcOrd="0" destOrd="0" presId="urn:microsoft.com/office/officeart/2005/8/layout/hChevron3"/>
    <dgm:cxn modelId="{DF6EC7E1-E6BA-4254-839C-D09220D3B67A}" srcId="{7C360921-629F-4BF0-BAF1-B9CD2CCCB184}" destId="{67158B82-BCEE-4C11-9479-2F5D156ADC91}" srcOrd="4" destOrd="0" parTransId="{9C2B5B3A-0518-481E-9C2B-E464A86B432A}" sibTransId="{76AB040F-D765-42C2-957C-D56005D5FCCA}"/>
    <dgm:cxn modelId="{6FB06B57-8BDB-497D-A3F1-ACB4457D30AF}" srcId="{7C360921-629F-4BF0-BAF1-B9CD2CCCB184}" destId="{E2A96149-D61C-45E7-9FA9-615AF36AACCF}" srcOrd="0" destOrd="0" parTransId="{E5E02366-D27B-4C15-AE5B-7DA154BE3A29}" sibTransId="{EFEB36A8-C808-4869-972C-4D00219F9F60}"/>
    <dgm:cxn modelId="{70C06B4A-7FDB-4C5E-8FE6-AA87633B08D2}" srcId="{7C360921-629F-4BF0-BAF1-B9CD2CCCB184}" destId="{451543F3-92E9-417B-837F-78D0E4FB06C3}" srcOrd="3" destOrd="0" parTransId="{2232C910-51C4-4A6D-A7DC-24578F44A051}" sibTransId="{F8A895D7-6030-4080-8B12-D735B4669F46}"/>
    <dgm:cxn modelId="{BB7F4CBC-0F51-4EE6-A5E5-FC07485684B1}" type="presOf" srcId="{67158B82-BCEE-4C11-9479-2F5D156ADC91}" destId="{A3F891ED-E3C3-44B4-98A2-7CC9C4C97993}" srcOrd="0" destOrd="0" presId="urn:microsoft.com/office/officeart/2005/8/layout/hChevron3"/>
    <dgm:cxn modelId="{14E6526B-10DE-4535-95A2-378DD23F9565}" type="presParOf" srcId="{EC4B3AA2-B460-4723-9117-2A6CFB30AE21}" destId="{AAD64DA6-0076-4F1B-A450-B975BA10CEC2}" srcOrd="0" destOrd="0" presId="urn:microsoft.com/office/officeart/2005/8/layout/hChevron3"/>
    <dgm:cxn modelId="{B6D8E0CA-0903-49B6-94AD-4772DB0FD4CC}" type="presParOf" srcId="{EC4B3AA2-B460-4723-9117-2A6CFB30AE21}" destId="{2A51505D-9670-42A4-AF35-E4B08F0A0F03}" srcOrd="1" destOrd="0" presId="urn:microsoft.com/office/officeart/2005/8/layout/hChevron3"/>
    <dgm:cxn modelId="{A857D451-7BA4-4396-AFF7-571FBCEA5CAE}" type="presParOf" srcId="{EC4B3AA2-B460-4723-9117-2A6CFB30AE21}" destId="{5E1D9AC0-AC91-466D-B97F-FA99CF65EFED}" srcOrd="2" destOrd="0" presId="urn:microsoft.com/office/officeart/2005/8/layout/hChevron3"/>
    <dgm:cxn modelId="{72482DA4-8C4D-4F68-AFDC-C0FC4006CC6C}" type="presParOf" srcId="{EC4B3AA2-B460-4723-9117-2A6CFB30AE21}" destId="{BF92E01E-5446-4A8A-B870-DC2D8A125DE5}" srcOrd="3" destOrd="0" presId="urn:microsoft.com/office/officeart/2005/8/layout/hChevron3"/>
    <dgm:cxn modelId="{64480292-26AC-4861-9638-8E04A026DF3A}" type="presParOf" srcId="{EC4B3AA2-B460-4723-9117-2A6CFB30AE21}" destId="{47E5D078-BCD8-443B-8E14-49A8BFD17253}" srcOrd="4" destOrd="0" presId="urn:microsoft.com/office/officeart/2005/8/layout/hChevron3"/>
    <dgm:cxn modelId="{8C6A2F10-B740-443B-8F02-EBDC9DBF7ABC}" type="presParOf" srcId="{EC4B3AA2-B460-4723-9117-2A6CFB30AE21}" destId="{6289EEF0-E4AF-4240-B08E-95930245B8DF}" srcOrd="5" destOrd="0" presId="urn:microsoft.com/office/officeart/2005/8/layout/hChevron3"/>
    <dgm:cxn modelId="{84122362-9313-4631-B0E8-1786597EB771}" type="presParOf" srcId="{EC4B3AA2-B460-4723-9117-2A6CFB30AE21}" destId="{AEB0E274-0102-44D3-87A5-BF6771DFC5AB}" srcOrd="6" destOrd="0" presId="urn:microsoft.com/office/officeart/2005/8/layout/hChevron3"/>
    <dgm:cxn modelId="{E301CF59-6F4C-4FBF-A6C8-2E76FDE3D069}" type="presParOf" srcId="{EC4B3AA2-B460-4723-9117-2A6CFB30AE21}" destId="{A3F04AF4-D6B9-43D7-80EF-9179BDF488CD}" srcOrd="7" destOrd="0" presId="urn:microsoft.com/office/officeart/2005/8/layout/hChevron3"/>
    <dgm:cxn modelId="{48975689-AF0C-4710-95DC-A931090DB3E2}" type="presParOf" srcId="{EC4B3AA2-B460-4723-9117-2A6CFB30AE21}" destId="{A3F891ED-E3C3-44B4-98A2-7CC9C4C97993}" srcOrd="8" destOrd="0" presId="urn:microsoft.com/office/officeart/2005/8/layout/hChevron3"/>
    <dgm:cxn modelId="{96D57703-08C0-402D-A7EC-C42C29D00AD4}" type="presParOf" srcId="{EC4B3AA2-B460-4723-9117-2A6CFB30AE21}" destId="{DE859CF0-6101-40B9-9877-5DCACE3CE561}" srcOrd="9" destOrd="0" presId="urn:microsoft.com/office/officeart/2005/8/layout/hChevron3"/>
    <dgm:cxn modelId="{A8A7E2ED-5400-47BE-A970-A6F68BFAEDA4}" type="presParOf" srcId="{EC4B3AA2-B460-4723-9117-2A6CFB30AE21}" destId="{C1457A9A-ADD9-49D4-BD57-FD451CE1BA79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03AF23-DB8D-47A6-8F9A-FED2A0193B98}">
      <dsp:nvSpPr>
        <dsp:cNvPr id="0" name=""/>
        <dsp:cNvSpPr/>
      </dsp:nvSpPr>
      <dsp:spPr>
        <a:xfrm>
          <a:off x="553227" y="0"/>
          <a:ext cx="6269912" cy="5565353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4AAC30-D450-4960-B36F-8DE7C5161C71}">
      <dsp:nvSpPr>
        <dsp:cNvPr id="0" name=""/>
        <dsp:cNvSpPr/>
      </dsp:nvSpPr>
      <dsp:spPr>
        <a:xfrm>
          <a:off x="3691" y="1669605"/>
          <a:ext cx="1775658" cy="222614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Chasseur cueilleur</a:t>
          </a:r>
          <a:endParaRPr lang="fr-FR" sz="1700" kern="1200" dirty="0"/>
        </a:p>
      </dsp:txBody>
      <dsp:txXfrm>
        <a:off x="90371" y="1756285"/>
        <a:ext cx="1602298" cy="2052781"/>
      </dsp:txXfrm>
    </dsp:sp>
    <dsp:sp modelId="{46F0E0EC-FE9A-4C48-AB5D-48805290DAD6}">
      <dsp:nvSpPr>
        <dsp:cNvPr id="0" name=""/>
        <dsp:cNvSpPr/>
      </dsp:nvSpPr>
      <dsp:spPr>
        <a:xfrm>
          <a:off x="1868133" y="1558298"/>
          <a:ext cx="1775658" cy="2448755"/>
        </a:xfrm>
        <a:prstGeom prst="roundRect">
          <a:avLst/>
        </a:prstGeom>
        <a:solidFill>
          <a:schemeClr val="accent2">
            <a:hueOff val="-988095"/>
            <a:satOff val="4733"/>
            <a:lumOff val="437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Spécialisation = 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artisanat</a:t>
          </a:r>
          <a:endParaRPr lang="fr-FR" sz="1700" kern="1200" dirty="0"/>
        </a:p>
      </dsp:txBody>
      <dsp:txXfrm>
        <a:off x="1954813" y="1644978"/>
        <a:ext cx="1602298" cy="2275395"/>
      </dsp:txXfrm>
    </dsp:sp>
    <dsp:sp modelId="{178C2866-2B59-48B8-A1AD-50FDF8258433}">
      <dsp:nvSpPr>
        <dsp:cNvPr id="0" name=""/>
        <dsp:cNvSpPr/>
      </dsp:nvSpPr>
      <dsp:spPr>
        <a:xfrm>
          <a:off x="3732575" y="1669605"/>
          <a:ext cx="1775658" cy="2226141"/>
        </a:xfrm>
        <a:prstGeom prst="roundRect">
          <a:avLst/>
        </a:prstGeom>
        <a:solidFill>
          <a:schemeClr val="accent2">
            <a:hueOff val="-1976190"/>
            <a:satOff val="9467"/>
            <a:lumOff val="875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Révolution industrielle  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= 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Production de masse</a:t>
          </a:r>
          <a:endParaRPr lang="fr-FR" sz="1700" kern="1200" dirty="0"/>
        </a:p>
      </dsp:txBody>
      <dsp:txXfrm>
        <a:off x="3819255" y="1756285"/>
        <a:ext cx="1602298" cy="2052781"/>
      </dsp:txXfrm>
    </dsp:sp>
    <dsp:sp modelId="{E53CA436-15E6-4A7E-ABDE-49AABACC47C7}">
      <dsp:nvSpPr>
        <dsp:cNvPr id="0" name=""/>
        <dsp:cNvSpPr/>
      </dsp:nvSpPr>
      <dsp:spPr>
        <a:xfrm>
          <a:off x="5597017" y="1669605"/>
          <a:ext cx="1775658" cy="2226141"/>
        </a:xfrm>
        <a:prstGeom prst="roundRect">
          <a:avLst/>
        </a:prstGeom>
        <a:solidFill>
          <a:schemeClr val="accent2">
            <a:hueOff val="-2964285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Milieu du XX siècle 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= 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automatisation</a:t>
          </a:r>
          <a:endParaRPr lang="fr-FR" sz="1700" kern="1200" dirty="0"/>
        </a:p>
      </dsp:txBody>
      <dsp:txXfrm>
        <a:off x="5683697" y="1756285"/>
        <a:ext cx="1602298" cy="20527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D64DA6-0076-4F1B-A450-B975BA10CEC2}">
      <dsp:nvSpPr>
        <dsp:cNvPr id="0" name=""/>
        <dsp:cNvSpPr/>
      </dsp:nvSpPr>
      <dsp:spPr>
        <a:xfrm>
          <a:off x="3473" y="2835559"/>
          <a:ext cx="1843980" cy="737592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Révolution</a:t>
          </a:r>
          <a:r>
            <a:rPr lang="fr-FR" sz="900" kern="1200" dirty="0" smtClean="0"/>
            <a:t> </a:t>
          </a:r>
          <a:r>
            <a:rPr lang="fr-FR" sz="1600" kern="1200" dirty="0" smtClean="0"/>
            <a:t>industrielle</a:t>
          </a:r>
          <a:endParaRPr lang="fr-FR" sz="1600" kern="1200" dirty="0"/>
        </a:p>
      </dsp:txBody>
      <dsp:txXfrm>
        <a:off x="3473" y="2835559"/>
        <a:ext cx="1659582" cy="737592"/>
      </dsp:txXfrm>
    </dsp:sp>
    <dsp:sp modelId="{5E1D9AC0-AC91-466D-B97F-FA99CF65EFED}">
      <dsp:nvSpPr>
        <dsp:cNvPr id="0" name=""/>
        <dsp:cNvSpPr/>
      </dsp:nvSpPr>
      <dsp:spPr>
        <a:xfrm>
          <a:off x="1478658" y="2835559"/>
          <a:ext cx="1843980" cy="737592"/>
        </a:xfrm>
        <a:prstGeom prst="chevron">
          <a:avLst/>
        </a:prstGeom>
        <a:solidFill>
          <a:schemeClr val="accent2">
            <a:hueOff val="-592857"/>
            <a:satOff val="2840"/>
            <a:lumOff val="262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Taylor et l’OST</a:t>
          </a:r>
          <a:endParaRPr lang="fr-FR" sz="1600" kern="1200" dirty="0"/>
        </a:p>
      </dsp:txBody>
      <dsp:txXfrm>
        <a:off x="1847454" y="2835559"/>
        <a:ext cx="1106388" cy="737592"/>
      </dsp:txXfrm>
    </dsp:sp>
    <dsp:sp modelId="{47E5D078-BCD8-443B-8E14-49A8BFD17253}">
      <dsp:nvSpPr>
        <dsp:cNvPr id="0" name=""/>
        <dsp:cNvSpPr/>
      </dsp:nvSpPr>
      <dsp:spPr>
        <a:xfrm>
          <a:off x="2953842" y="2835559"/>
          <a:ext cx="1843980" cy="737592"/>
        </a:xfrm>
        <a:prstGeom prst="chevron">
          <a:avLst/>
        </a:prstGeom>
        <a:solidFill>
          <a:schemeClr val="accent2">
            <a:hueOff val="-1185714"/>
            <a:satOff val="5680"/>
            <a:lumOff val="525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Fayol et </a:t>
          </a:r>
          <a:r>
            <a:rPr lang="fr-FR" sz="1100" kern="1200" dirty="0" smtClean="0"/>
            <a:t>l’administration</a:t>
          </a:r>
          <a:endParaRPr lang="fr-FR" sz="1100" kern="1200" dirty="0"/>
        </a:p>
      </dsp:txBody>
      <dsp:txXfrm>
        <a:off x="3322638" y="2835559"/>
        <a:ext cx="1106388" cy="737592"/>
      </dsp:txXfrm>
    </dsp:sp>
    <dsp:sp modelId="{AEB0E274-0102-44D3-87A5-BF6771DFC5AB}">
      <dsp:nvSpPr>
        <dsp:cNvPr id="0" name=""/>
        <dsp:cNvSpPr/>
      </dsp:nvSpPr>
      <dsp:spPr>
        <a:xfrm>
          <a:off x="4429026" y="2835559"/>
          <a:ext cx="1843980" cy="737592"/>
        </a:xfrm>
        <a:prstGeom prst="chevron">
          <a:avLst/>
        </a:prstGeom>
        <a:solidFill>
          <a:schemeClr val="accent2">
            <a:hueOff val="-1778571"/>
            <a:satOff val="8520"/>
            <a:lumOff val="788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Mayo et l’école des relations humaines</a:t>
          </a:r>
          <a:endParaRPr lang="fr-FR" sz="1400" kern="1200" dirty="0"/>
        </a:p>
      </dsp:txBody>
      <dsp:txXfrm>
        <a:off x="4797822" y="2835559"/>
        <a:ext cx="1106388" cy="737592"/>
      </dsp:txXfrm>
    </dsp:sp>
    <dsp:sp modelId="{A3F891ED-E3C3-44B4-98A2-7CC9C4C97993}">
      <dsp:nvSpPr>
        <dsp:cNvPr id="0" name=""/>
        <dsp:cNvSpPr/>
      </dsp:nvSpPr>
      <dsp:spPr>
        <a:xfrm>
          <a:off x="5904211" y="2835559"/>
          <a:ext cx="1761130" cy="737592"/>
        </a:xfrm>
        <a:prstGeom prst="chevron">
          <a:avLst/>
        </a:prstGeom>
        <a:solidFill>
          <a:schemeClr val="accent2">
            <a:hueOff val="-2371428"/>
            <a:satOff val="11360"/>
            <a:lumOff val="1051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le Toyotisme</a:t>
          </a:r>
          <a:endParaRPr lang="fr-FR" sz="1600" kern="1200" dirty="0"/>
        </a:p>
      </dsp:txBody>
      <dsp:txXfrm>
        <a:off x="6273007" y="2835559"/>
        <a:ext cx="1023538" cy="737592"/>
      </dsp:txXfrm>
    </dsp:sp>
    <dsp:sp modelId="{C1457A9A-ADD9-49D4-BD57-FD451CE1BA79}">
      <dsp:nvSpPr>
        <dsp:cNvPr id="0" name=""/>
        <dsp:cNvSpPr/>
      </dsp:nvSpPr>
      <dsp:spPr>
        <a:xfrm>
          <a:off x="7296545" y="2835559"/>
          <a:ext cx="1843980" cy="737592"/>
        </a:xfrm>
        <a:prstGeom prst="chevron">
          <a:avLst/>
        </a:prstGeom>
        <a:solidFill>
          <a:schemeClr val="accent2">
            <a:hueOff val="-2964285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Le </a:t>
          </a:r>
          <a:r>
            <a:rPr lang="fr-FR" sz="1400" kern="1200" dirty="0" err="1" smtClean="0"/>
            <a:t>lean</a:t>
          </a:r>
          <a:r>
            <a:rPr lang="fr-FR" sz="1400" kern="1200" dirty="0" smtClean="0"/>
            <a:t> management</a:t>
          </a:r>
          <a:endParaRPr lang="fr-FR" sz="1400" kern="1200" dirty="0"/>
        </a:p>
      </dsp:txBody>
      <dsp:txXfrm>
        <a:off x="7665341" y="2835559"/>
        <a:ext cx="1106388" cy="737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4"/>
            <a:ext cx="582520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34FDF-236B-4EFC-9301-52AECEFE8585}" type="datetimeFigureOut">
              <a:rPr lang="fr-FR" smtClean="0"/>
              <a:t>09/08/2021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745F-A0B1-4F44-9ABC-EFFCC100824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34FDF-236B-4EFC-9301-52AECEFE8585}" type="datetimeFigureOut">
              <a:rPr lang="fr-FR" smtClean="0"/>
              <a:t>09/08/2021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745F-A0B1-4F44-9ABC-EFFCC100824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632200"/>
            <a:ext cx="541839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34FDF-236B-4EFC-9301-52AECEFE8585}" type="datetimeFigureOut">
              <a:rPr lang="fr-FR" smtClean="0"/>
              <a:t>09/08/2021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745F-A0B1-4F44-9ABC-EFFCC100824C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31988"/>
            <a:ext cx="6447501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34FDF-236B-4EFC-9301-52AECEFE8585}" type="datetimeFigureOut">
              <a:rPr lang="fr-FR" smtClean="0"/>
              <a:t>09/08/2021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745F-A0B1-4F44-9ABC-EFFCC100824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34FDF-236B-4EFC-9301-52AECEFE8585}" type="datetimeFigureOut">
              <a:rPr lang="fr-FR" smtClean="0"/>
              <a:t>09/08/2021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745F-A0B1-4F44-9ABC-EFFCC100824C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09600"/>
            <a:ext cx="644115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34FDF-236B-4EFC-9301-52AECEFE8585}" type="datetimeFigureOut">
              <a:rPr lang="fr-FR" smtClean="0"/>
              <a:t>09/08/2021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745F-A0B1-4F44-9ABC-EFFCC100824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34FDF-236B-4EFC-9301-52AECEFE8585}" type="datetimeFigureOut">
              <a:rPr lang="fr-FR" smtClean="0"/>
              <a:t>09/08/2021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745F-A0B1-4F44-9ABC-EFFCC100824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609600"/>
            <a:ext cx="978557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609600"/>
            <a:ext cx="5295113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34FDF-236B-4EFC-9301-52AECEFE8585}" type="datetimeFigureOut">
              <a:rPr lang="fr-FR" smtClean="0"/>
              <a:t>09/08/2021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745F-A0B1-4F44-9ABC-EFFCC100824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34FDF-236B-4EFC-9301-52AECEFE8585}" type="datetimeFigureOut">
              <a:rPr lang="fr-FR" smtClean="0"/>
              <a:t>09/08/2021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745F-A0B1-4F44-9ABC-EFFCC100824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700868"/>
            <a:ext cx="6447501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34FDF-236B-4EFC-9301-52AECEFE8585}" type="datetimeFigureOut">
              <a:rPr lang="fr-FR" smtClean="0"/>
              <a:t>09/08/2021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745F-A0B1-4F44-9ABC-EFFCC100824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2160589"/>
            <a:ext cx="3138026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2160590"/>
            <a:ext cx="3138026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34FDF-236B-4EFC-9301-52AECEFE8585}" type="datetimeFigureOut">
              <a:rPr lang="fr-FR" smtClean="0"/>
              <a:t>09/08/2021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745F-A0B1-4F44-9ABC-EFFCC100824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2160983"/>
            <a:ext cx="313921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737246"/>
            <a:ext cx="31392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2160983"/>
            <a:ext cx="31392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737246"/>
            <a:ext cx="313921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34FDF-236B-4EFC-9301-52AECEFE8585}" type="datetimeFigureOut">
              <a:rPr lang="fr-FR" smtClean="0"/>
              <a:t>09/08/2021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745F-A0B1-4F44-9ABC-EFFCC100824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34FDF-236B-4EFC-9301-52AECEFE8585}" type="datetimeFigureOut">
              <a:rPr lang="fr-FR" smtClean="0"/>
              <a:t>09/08/2021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745F-A0B1-4F44-9ABC-EFFCC100824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34FDF-236B-4EFC-9301-52AECEFE8585}" type="datetimeFigureOut">
              <a:rPr lang="fr-FR" smtClean="0"/>
              <a:t>09/08/2021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745F-A0B1-4F44-9ABC-EFFCC100824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98604"/>
            <a:ext cx="2890896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514925"/>
            <a:ext cx="3385156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777069"/>
            <a:ext cx="2890896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34FDF-236B-4EFC-9301-52AECEFE8585}" type="datetimeFigureOut">
              <a:rPr lang="fr-FR" smtClean="0"/>
              <a:t>09/08/2021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745F-A0B1-4F44-9ABC-EFFCC100824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800600"/>
            <a:ext cx="6447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609600"/>
            <a:ext cx="6447501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5367338"/>
            <a:ext cx="644750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34FDF-236B-4EFC-9301-52AECEFE8585}" type="datetimeFigureOut">
              <a:rPr lang="fr-FR" smtClean="0"/>
              <a:t>09/08/2021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745F-A0B1-4F44-9ABC-EFFCC100824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34FDF-236B-4EFC-9301-52AECEFE8585}" type="datetimeFigureOut">
              <a:rPr lang="fr-FR" smtClean="0"/>
              <a:t>09/08/2021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EF0745F-A0B1-4F44-9ABC-EFFCC100824C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odern%20Tetris%20Times.mp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L'&#233;volution%20des%20organisations%20vers%20le%20Lean%20Management.mp4" TargetMode="External"/><Relationship Id="rId2" Type="http://schemas.openxmlformats.org/officeDocument/2006/relationships/hyperlink" Target="Toyota%20Production%20System%20-%20TPS.mp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1520" y="2404534"/>
            <a:ext cx="7200800" cy="1646302"/>
          </a:xfrm>
        </p:spPr>
        <p:txBody>
          <a:bodyPr/>
          <a:lstStyle/>
          <a:p>
            <a:r>
              <a:rPr lang="fr-FR" smtClean="0"/>
              <a:t>Chapitre </a:t>
            </a:r>
            <a:r>
              <a:rPr lang="fr-FR" smtClean="0"/>
              <a:t>3 </a:t>
            </a:r>
            <a:r>
              <a:rPr lang="fr-FR" dirty="0" smtClean="0"/>
              <a:t>– L’organisation de l’entreprise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885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dirty="0" err="1" smtClean="0"/>
              <a:t>lean</a:t>
            </a:r>
            <a:r>
              <a:rPr lang="fr-FR" dirty="0" smtClean="0"/>
              <a:t> management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8000" y="1285298"/>
            <a:ext cx="6447501" cy="3880773"/>
          </a:xfrm>
        </p:spPr>
        <p:txBody>
          <a:bodyPr/>
          <a:lstStyle/>
          <a:p>
            <a:r>
              <a:rPr lang="fr-FR" dirty="0" smtClean="0"/>
              <a:t>Méthode de management qui vise à l’amélioration des performances de l’entreprise par le développement de tous ses acteurs.</a:t>
            </a:r>
          </a:p>
          <a:p>
            <a:r>
              <a:rPr lang="fr-FR" dirty="0" smtClean="0"/>
              <a:t>On parle d’amélioration continue.</a:t>
            </a:r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409798"/>
              </p:ext>
            </p:extLst>
          </p:nvPr>
        </p:nvGraphicFramePr>
        <p:xfrm>
          <a:off x="251520" y="2636912"/>
          <a:ext cx="7056784" cy="3744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2">
                  <a:extLst>
                    <a:ext uri="{9D8B030D-6E8A-4147-A177-3AD203B41FA5}">
                      <a16:colId xmlns:a16="http://schemas.microsoft.com/office/drawing/2014/main" xmlns="" val="275873865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xmlns="" val="4160105621"/>
                    </a:ext>
                  </a:extLst>
                </a:gridCol>
              </a:tblGrid>
              <a:tr h="432047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30 glorieuses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Aujourd’hui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06601162"/>
                  </a:ext>
                </a:extLst>
              </a:tr>
              <a:tr h="3312368">
                <a:tc>
                  <a:txBody>
                    <a:bodyPr/>
                    <a:lstStyle/>
                    <a:p>
                      <a:r>
                        <a:rPr lang="fr-FR" b="0" dirty="0" smtClean="0"/>
                        <a:t>Produire plus pour satisfaire une très forte demande</a:t>
                      </a:r>
                    </a:p>
                    <a:p>
                      <a:r>
                        <a:rPr lang="fr-FR" b="0" dirty="0" smtClean="0"/>
                        <a:t>Produits standardisés</a:t>
                      </a:r>
                    </a:p>
                    <a:p>
                      <a:r>
                        <a:rPr lang="fr-FR" b="0" dirty="0" smtClean="0"/>
                        <a:t>Taylorisme</a:t>
                      </a:r>
                    </a:p>
                    <a:p>
                      <a:endParaRPr lang="fr-FR" b="0" dirty="0" smtClean="0"/>
                    </a:p>
                    <a:p>
                      <a:r>
                        <a:rPr lang="fr-FR" b="0" dirty="0" smtClean="0"/>
                        <a:t>One best </a:t>
                      </a:r>
                      <a:r>
                        <a:rPr lang="fr-FR" b="0" dirty="0" err="1" smtClean="0"/>
                        <a:t>way</a:t>
                      </a:r>
                      <a:r>
                        <a:rPr lang="fr-FR" b="0" dirty="0" smtClean="0"/>
                        <a:t> (consignes + contrôle)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Demande</a:t>
                      </a:r>
                      <a:r>
                        <a:rPr lang="fr-FR" baseline="0" dirty="0" smtClean="0"/>
                        <a:t> plus faible, concurrence accrue</a:t>
                      </a:r>
                    </a:p>
                    <a:p>
                      <a:endParaRPr lang="fr-FR" baseline="0" dirty="0" smtClean="0"/>
                    </a:p>
                    <a:p>
                      <a:r>
                        <a:rPr lang="fr-FR" baseline="0" dirty="0" smtClean="0"/>
                        <a:t>Offres différenciées</a:t>
                      </a:r>
                    </a:p>
                    <a:p>
                      <a:endParaRPr lang="fr-FR" baseline="0" dirty="0" smtClean="0"/>
                    </a:p>
                    <a:p>
                      <a:r>
                        <a:rPr lang="fr-FR" baseline="0" dirty="0" smtClean="0"/>
                        <a:t>Nécessité de changer d’organisation pour gagner en agilité, répondre aux fluctuations de l’environnement tout en améliorant la qualité et en assurant la rentabilité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8440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971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8001" y="404664"/>
            <a:ext cx="6872311" cy="5636699"/>
          </a:xfrm>
        </p:spPr>
        <p:txBody>
          <a:bodyPr/>
          <a:lstStyle/>
          <a:p>
            <a:r>
              <a:rPr lang="fr-FR" dirty="0" smtClean="0"/>
              <a:t>On oublie la séparation des tâches d’exécution et de contrôle.</a:t>
            </a:r>
          </a:p>
          <a:p>
            <a:r>
              <a:rPr lang="fr-FR" dirty="0" smtClean="0"/>
              <a:t>Chacun est expert de son poste et est donc le mieux placé pour proposer des améliorations.</a:t>
            </a:r>
          </a:p>
          <a:p>
            <a:r>
              <a:rPr lang="fr-FR" dirty="0" smtClean="0"/>
              <a:t>On développe la polyvalence pour permettre la fiabilité des personnels et pour enrichir les tâches.</a:t>
            </a:r>
          </a:p>
          <a:p>
            <a:r>
              <a:rPr lang="fr-FR" dirty="0" smtClean="0"/>
              <a:t>On crée des équipes pluridisciplinaires qui prennent en charge un processus complet.</a:t>
            </a:r>
          </a:p>
          <a:p>
            <a:r>
              <a:rPr lang="fr-FR" dirty="0" smtClean="0"/>
              <a:t>La productivité n’est plus un but en soi, elle découle de la production à flux tirés qui répond au besoin du client sans créer de stock.</a:t>
            </a:r>
          </a:p>
          <a:p>
            <a:r>
              <a:rPr lang="fr-FR" dirty="0" smtClean="0"/>
              <a:t>On ne cherche plus à produire plus mais à travailler mieux.</a:t>
            </a:r>
          </a:p>
          <a:p>
            <a:r>
              <a:rPr lang="fr-FR" dirty="0" smtClean="0"/>
              <a:t>On préfère faire de la qualité que la contrôler.</a:t>
            </a:r>
          </a:p>
          <a:p>
            <a:r>
              <a:rPr lang="fr-FR" dirty="0" smtClean="0"/>
              <a:t>Le manager est un soutien aux équipes pour les aider à résoudre les problèmes. Il se doit d’être exemplaire et de montrer l’esprit </a:t>
            </a:r>
            <a:r>
              <a:rPr lang="fr-FR" dirty="0" err="1" smtClean="0"/>
              <a:t>kaizen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18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55576" y="908720"/>
            <a:ext cx="5407838" cy="4412563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En conclusion, le </a:t>
            </a:r>
            <a:r>
              <a:rPr lang="fr-FR" dirty="0" err="1" smtClean="0"/>
              <a:t>lean</a:t>
            </a:r>
            <a:r>
              <a:rPr lang="fr-FR" dirty="0" smtClean="0"/>
              <a:t> management </a:t>
            </a:r>
            <a:r>
              <a:rPr lang="fr-FR" smtClean="0"/>
              <a:t>c’est :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Une vision globale,</a:t>
            </a:r>
          </a:p>
          <a:p>
            <a:r>
              <a:rPr lang="fr-FR" dirty="0" smtClean="0"/>
              <a:t>Qui met l’employé au cœur de l’organisation,</a:t>
            </a:r>
          </a:p>
          <a:p>
            <a:r>
              <a:rPr lang="fr-FR" dirty="0" smtClean="0"/>
              <a:t>Qui multiplie le nombre de managers pour développer l’autonomie et la résolution des problèmes,</a:t>
            </a:r>
          </a:p>
          <a:p>
            <a:r>
              <a:rPr lang="fr-FR" dirty="0" smtClean="0"/>
              <a:t>Qui valorise la transparence et la bienveillance pour la satisfaction de toutes ses parties prenantes.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796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2139354"/>
              </p:ext>
            </p:extLst>
          </p:nvPr>
        </p:nvGraphicFramePr>
        <p:xfrm>
          <a:off x="508000" y="476672"/>
          <a:ext cx="7376368" cy="5565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985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503AF23-DB8D-47A6-8F9A-FED2A0193B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5503AF23-DB8D-47A6-8F9A-FED2A0193B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D4AAC30-D450-4960-B36F-8DE7C5161C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6D4AAC30-D450-4960-B36F-8DE7C5161C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6F0E0EC-FE9A-4C48-AB5D-48805290DA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46F0E0EC-FE9A-4C48-AB5D-48805290DA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78C2866-2B59-48B8-A1AD-50FDF82584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178C2866-2B59-48B8-A1AD-50FDF82584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53CA436-15E6-4A7E-ABDE-49AABACC47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E53CA436-15E6-4A7E-ABDE-49AABACC47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609600"/>
            <a:ext cx="7992887" cy="1320800"/>
          </a:xfrm>
        </p:spPr>
        <p:txBody>
          <a:bodyPr/>
          <a:lstStyle/>
          <a:p>
            <a:r>
              <a:rPr lang="fr-FR" dirty="0" smtClean="0"/>
              <a:t>I – </a:t>
            </a:r>
            <a:r>
              <a:rPr lang="fr-FR" sz="3200" dirty="0" smtClean="0"/>
              <a:t>L’intérêt d’organiser l’entreprise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8001" y="1844824"/>
            <a:ext cx="6512271" cy="4196539"/>
          </a:xfrm>
        </p:spPr>
        <p:txBody>
          <a:bodyPr/>
          <a:lstStyle/>
          <a:p>
            <a:r>
              <a:rPr lang="fr-FR" dirty="0" smtClean="0"/>
              <a:t>1/ </a:t>
            </a:r>
            <a:r>
              <a:rPr lang="fr-FR" u="sng" dirty="0" smtClean="0"/>
              <a:t>Comment découper le travail ?</a:t>
            </a:r>
          </a:p>
          <a:p>
            <a:pPr lvl="2"/>
            <a:r>
              <a:rPr lang="fr-FR" sz="1600" dirty="0" smtClean="0"/>
              <a:t>Que veut-on obtenir?</a:t>
            </a:r>
          </a:p>
          <a:p>
            <a:pPr lvl="2"/>
            <a:r>
              <a:rPr lang="fr-FR" sz="1600" dirty="0" smtClean="0"/>
              <a:t>Quelles tâches à réaliser?</a:t>
            </a:r>
          </a:p>
          <a:p>
            <a:pPr lvl="2"/>
            <a:r>
              <a:rPr lang="fr-FR" sz="1600" dirty="0" smtClean="0"/>
              <a:t>Comment les réaliser?</a:t>
            </a:r>
          </a:p>
          <a:p>
            <a:pPr lvl="2"/>
            <a:r>
              <a:rPr lang="fr-FR" sz="1600" dirty="0" smtClean="0"/>
              <a:t>Qui fera quelles tâches?</a:t>
            </a:r>
          </a:p>
          <a:p>
            <a:pPr lvl="2"/>
            <a:endParaRPr lang="fr-FR" dirty="0" smtClean="0"/>
          </a:p>
          <a:p>
            <a:r>
              <a:rPr lang="fr-FR" dirty="0" smtClean="0"/>
              <a:t>2/ </a:t>
            </a:r>
            <a:r>
              <a:rPr lang="fr-FR" u="sng" dirty="0" smtClean="0"/>
              <a:t>Comment rendre cohérent ce travail découpé ?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211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7567665"/>
              </p:ext>
            </p:extLst>
          </p:nvPr>
        </p:nvGraphicFramePr>
        <p:xfrm>
          <a:off x="0" y="332656"/>
          <a:ext cx="9144000" cy="6408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696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AD64DA6-0076-4F1B-A450-B975BA10CE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AAD64DA6-0076-4F1B-A450-B975BA10CE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AAD64DA6-0076-4F1B-A450-B975BA10CE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E1D9AC0-AC91-466D-B97F-FA99CF65EF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5E1D9AC0-AC91-466D-B97F-FA99CF65EF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5E1D9AC0-AC91-466D-B97F-FA99CF65EF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7E5D078-BCD8-443B-8E14-49A8BFD172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47E5D078-BCD8-443B-8E14-49A8BFD172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47E5D078-BCD8-443B-8E14-49A8BFD172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EB0E274-0102-44D3-87A5-BF6771DFC5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AEB0E274-0102-44D3-87A5-BF6771DFC5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AEB0E274-0102-44D3-87A5-BF6771DFC5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3F891ED-E3C3-44B4-98A2-7CC9C4C979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A3F891ED-E3C3-44B4-98A2-7CC9C4C979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A3F891ED-E3C3-44B4-98A2-7CC9C4C979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1457A9A-ADD9-49D4-BD57-FD451CE1BA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C1457A9A-ADD9-49D4-BD57-FD451CE1BA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C1457A9A-ADD9-49D4-BD57-FD451CE1BA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 – </a:t>
            </a:r>
            <a:r>
              <a:rPr lang="fr-FR" sz="3200" dirty="0" smtClean="0"/>
              <a:t>Le Taylorisme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8001" y="1412776"/>
            <a:ext cx="6728295" cy="4628587"/>
          </a:xfrm>
        </p:spPr>
        <p:txBody>
          <a:bodyPr/>
          <a:lstStyle/>
          <a:p>
            <a:r>
              <a:rPr lang="fr-FR" dirty="0" smtClean="0"/>
              <a:t>1/ </a:t>
            </a:r>
            <a:r>
              <a:rPr lang="fr-FR" u="sng" dirty="0" smtClean="0"/>
              <a:t>Le contexte</a:t>
            </a:r>
          </a:p>
          <a:p>
            <a:pPr lvl="1"/>
            <a:r>
              <a:rPr lang="fr-FR" dirty="0" smtClean="0"/>
              <a:t>Volonté d’accroître la production du personnel</a:t>
            </a:r>
          </a:p>
          <a:p>
            <a:pPr lvl="1"/>
            <a:r>
              <a:rPr lang="fr-FR" dirty="0" smtClean="0"/>
              <a:t>Observation du travail effectué par les ouvriers</a:t>
            </a:r>
          </a:p>
          <a:p>
            <a:pPr lvl="1"/>
            <a:r>
              <a:rPr lang="fr-FR" dirty="0" smtClean="0"/>
              <a:t>Test d’une nouvelle organisation du travail</a:t>
            </a:r>
          </a:p>
          <a:p>
            <a:pPr lvl="1"/>
            <a:endParaRPr lang="fr-FR" dirty="0" smtClean="0"/>
          </a:p>
          <a:p>
            <a:pPr marL="285750" lvl="1"/>
            <a:r>
              <a:rPr lang="fr-FR" dirty="0" smtClean="0"/>
              <a:t>2/ </a:t>
            </a:r>
            <a:r>
              <a:rPr lang="fr-FR" sz="1800" u="sng" dirty="0" smtClean="0"/>
              <a:t>Les principes de l’Organisation Scientifique du Travail</a:t>
            </a:r>
          </a:p>
          <a:p>
            <a:pPr marL="685800" lvl="2"/>
            <a:r>
              <a:rPr lang="fr-FR" sz="1600" dirty="0" smtClean="0"/>
              <a:t>Spécialisation</a:t>
            </a:r>
          </a:p>
          <a:p>
            <a:pPr marL="685800" lvl="2"/>
            <a:r>
              <a:rPr lang="fr-FR" sz="1600" dirty="0" smtClean="0"/>
              <a:t>Parcellisation</a:t>
            </a:r>
          </a:p>
          <a:p>
            <a:pPr marL="685800" lvl="2"/>
            <a:r>
              <a:rPr lang="fr-FR" sz="1600" dirty="0" smtClean="0"/>
              <a:t>Individualisation</a:t>
            </a:r>
          </a:p>
          <a:p>
            <a:pPr marL="685800" lvl="2"/>
            <a:r>
              <a:rPr lang="fr-FR" sz="1600" dirty="0" smtClean="0"/>
              <a:t>Temps d’exécution imposé</a:t>
            </a:r>
          </a:p>
          <a:p>
            <a:pPr marL="685800" lvl="2"/>
            <a:r>
              <a:rPr lang="fr-FR" sz="1600" dirty="0" smtClean="0"/>
              <a:t>Séparation entre contrôle et exécution</a:t>
            </a:r>
          </a:p>
          <a:p>
            <a:pPr lvl="1"/>
            <a:endParaRPr lang="fr-FR" dirty="0"/>
          </a:p>
        </p:txBody>
      </p:sp>
      <p:sp>
        <p:nvSpPr>
          <p:cNvPr id="5" name="Explosion 2 4">
            <a:hlinkClick r:id="rId2" action="ppaction://hlinkfile"/>
          </p:cNvPr>
          <p:cNvSpPr/>
          <p:nvPr/>
        </p:nvSpPr>
        <p:spPr>
          <a:xfrm>
            <a:off x="5436096" y="5445224"/>
            <a:ext cx="1584176" cy="864096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785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III </a:t>
            </a:r>
            <a:r>
              <a:rPr lang="fr-FR" sz="3200" dirty="0" smtClean="0"/>
              <a:t>– Les apports de Fayol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8001" y="1340768"/>
            <a:ext cx="6656287" cy="4700595"/>
          </a:xfrm>
        </p:spPr>
        <p:txBody>
          <a:bodyPr/>
          <a:lstStyle/>
          <a:p>
            <a:r>
              <a:rPr lang="fr-FR" dirty="0" smtClean="0"/>
              <a:t>1/ </a:t>
            </a:r>
            <a:r>
              <a:rPr lang="fr-FR" u="sng" dirty="0" smtClean="0"/>
              <a:t>Le contexte</a:t>
            </a:r>
          </a:p>
          <a:p>
            <a:pPr lvl="1"/>
            <a:r>
              <a:rPr lang="fr-FR" dirty="0" smtClean="0"/>
              <a:t>Etude de l’organisation du travail au niveau de l’entreprise</a:t>
            </a:r>
          </a:p>
          <a:p>
            <a:pPr lvl="1"/>
            <a:r>
              <a:rPr lang="fr-FR" dirty="0" smtClean="0"/>
              <a:t>Inspiration du modèle militaire</a:t>
            </a:r>
          </a:p>
          <a:p>
            <a:pPr lvl="1"/>
            <a:r>
              <a:rPr lang="fr-FR" dirty="0" smtClean="0"/>
              <a:t>Mise en place d’une hiérarchie au sein de l’entreprise</a:t>
            </a:r>
          </a:p>
          <a:p>
            <a:pPr lvl="1"/>
            <a:endParaRPr lang="fr-FR" dirty="0" smtClean="0"/>
          </a:p>
          <a:p>
            <a:pPr marL="363538" lvl="1" indent="-363538"/>
            <a:r>
              <a:rPr lang="fr-FR" dirty="0" smtClean="0"/>
              <a:t>2/ </a:t>
            </a:r>
            <a:r>
              <a:rPr lang="fr-FR" sz="1800" u="sng" dirty="0" smtClean="0"/>
              <a:t>Les principes de l’organisation hiérarchique par fonction</a:t>
            </a:r>
          </a:p>
          <a:p>
            <a:pPr marL="763588" lvl="2" indent="-363538"/>
            <a:r>
              <a:rPr lang="fr-FR" sz="1600" dirty="0" smtClean="0"/>
              <a:t>Structurer l’entreprise dans son ensemble</a:t>
            </a:r>
          </a:p>
          <a:p>
            <a:pPr marL="763588" lvl="2" indent="-363538"/>
            <a:r>
              <a:rPr lang="fr-FR" sz="1600" dirty="0" smtClean="0"/>
              <a:t>Découper l’activité en fonctions</a:t>
            </a:r>
          </a:p>
          <a:p>
            <a:pPr marL="763588" lvl="2" indent="-363538"/>
            <a:r>
              <a:rPr lang="fr-FR" sz="1600" dirty="0" smtClean="0"/>
              <a:t>Mettre en place un directeur unique par fonction et un directeur unique à la tête de l’entreprise</a:t>
            </a:r>
          </a:p>
          <a:p>
            <a:pPr marL="763588" lvl="2" indent="-363538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5803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5" y="609600"/>
            <a:ext cx="7560840" cy="1320800"/>
          </a:xfrm>
        </p:spPr>
        <p:txBody>
          <a:bodyPr/>
          <a:lstStyle/>
          <a:p>
            <a:r>
              <a:rPr lang="fr-FR" dirty="0" smtClean="0"/>
              <a:t>IV – </a:t>
            </a:r>
            <a:r>
              <a:rPr lang="fr-FR" sz="3200" dirty="0" smtClean="0"/>
              <a:t>La généralisation de l’organisation du travail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8001" y="1844824"/>
            <a:ext cx="7088335" cy="4752528"/>
          </a:xfrm>
        </p:spPr>
        <p:txBody>
          <a:bodyPr/>
          <a:lstStyle/>
          <a:p>
            <a:r>
              <a:rPr lang="fr-FR" dirty="0" smtClean="0"/>
              <a:t>1/ </a:t>
            </a:r>
            <a:r>
              <a:rPr lang="fr-FR" u="sng" dirty="0" smtClean="0"/>
              <a:t>La combinaison des apports de Taylor et Fayol</a:t>
            </a:r>
          </a:p>
          <a:p>
            <a:pPr marL="0" indent="0">
              <a:buNone/>
            </a:pPr>
            <a:r>
              <a:rPr lang="fr-FR" sz="1600" dirty="0" smtClean="0"/>
              <a:t>Point de départ différent mais propositions similaires :</a:t>
            </a:r>
          </a:p>
          <a:p>
            <a:pPr marL="982663" indent="4763"/>
            <a:r>
              <a:rPr lang="fr-FR" sz="1600" dirty="0"/>
              <a:t>	</a:t>
            </a:r>
            <a:r>
              <a:rPr lang="fr-FR" sz="1600" dirty="0" smtClean="0"/>
              <a:t>différencier et spécialiser les activités</a:t>
            </a:r>
          </a:p>
          <a:p>
            <a:pPr marL="982663" indent="4763"/>
            <a:r>
              <a:rPr lang="fr-FR" sz="1600" dirty="0"/>
              <a:t>	</a:t>
            </a:r>
            <a:r>
              <a:rPr lang="fr-FR" sz="1600" dirty="0" smtClean="0"/>
              <a:t>coordonner et contrôler les activités</a:t>
            </a:r>
          </a:p>
          <a:p>
            <a:pPr marL="0" indent="0" algn="ctr">
              <a:buNone/>
            </a:pPr>
            <a:r>
              <a:rPr lang="fr-FR" sz="1600" b="1" dirty="0" smtClean="0"/>
              <a:t>ONE BEST WAY ou Organisation classique de l’entreprise</a:t>
            </a:r>
          </a:p>
          <a:p>
            <a:pPr marL="0" indent="0" algn="ctr">
              <a:buNone/>
            </a:pPr>
            <a:endParaRPr lang="fr-FR" b="1" dirty="0" smtClean="0"/>
          </a:p>
          <a:p>
            <a:r>
              <a:rPr lang="fr-FR" dirty="0" smtClean="0"/>
              <a:t>2/ </a:t>
            </a:r>
            <a:r>
              <a:rPr lang="fr-FR" u="sng" dirty="0" smtClean="0"/>
              <a:t>La diffusion de l’organisation classique</a:t>
            </a:r>
          </a:p>
          <a:p>
            <a:pPr lvl="1"/>
            <a:r>
              <a:rPr lang="fr-FR" dirty="0" smtClean="0"/>
              <a:t>Au départ : opposition très vive</a:t>
            </a:r>
          </a:p>
          <a:p>
            <a:pPr lvl="1"/>
            <a:r>
              <a:rPr lang="fr-FR" dirty="0" smtClean="0"/>
              <a:t>Ensuite, diffusion aux USA puis en Europe </a:t>
            </a:r>
          </a:p>
          <a:p>
            <a:pPr lvl="1"/>
            <a:r>
              <a:rPr lang="fr-FR" dirty="0" smtClean="0"/>
              <a:t>Avantages : production en grande quantité avec gains financiers, possibilité d’avoir le pouvoir absolu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789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V – Les apports d’Elton Mayo et de l’école des relations humaines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8001" y="1700808"/>
            <a:ext cx="6584279" cy="4340555"/>
          </a:xfrm>
        </p:spPr>
        <p:txBody>
          <a:bodyPr/>
          <a:lstStyle/>
          <a:p>
            <a:r>
              <a:rPr lang="fr-FR" dirty="0" smtClean="0"/>
              <a:t>1/ </a:t>
            </a:r>
            <a:r>
              <a:rPr lang="fr-FR" u="sng" dirty="0" smtClean="0"/>
              <a:t>Le contexte</a:t>
            </a:r>
          </a:p>
          <a:p>
            <a:pPr lvl="1"/>
            <a:r>
              <a:rPr lang="fr-FR" dirty="0" smtClean="0"/>
              <a:t>Inquiétude liée à la diffusion rapide de l’organisation classique</a:t>
            </a:r>
          </a:p>
          <a:p>
            <a:pPr lvl="1"/>
            <a:r>
              <a:rPr lang="fr-FR" dirty="0" smtClean="0"/>
              <a:t>Expériences à l’usine d’Hawthorne et dans une industrie aéronautique</a:t>
            </a:r>
          </a:p>
          <a:p>
            <a:pPr lvl="1"/>
            <a:endParaRPr lang="fr-FR" dirty="0" smtClean="0"/>
          </a:p>
          <a:p>
            <a:pPr marL="285750" lvl="1"/>
            <a:r>
              <a:rPr lang="fr-FR" dirty="0" smtClean="0"/>
              <a:t>2/ </a:t>
            </a:r>
            <a:r>
              <a:rPr lang="fr-FR" sz="1800" u="sng" dirty="0" smtClean="0"/>
              <a:t>Les apports</a:t>
            </a:r>
          </a:p>
          <a:p>
            <a:pPr marL="685800" lvl="2"/>
            <a:r>
              <a:rPr lang="fr-FR" sz="1600" dirty="0" smtClean="0"/>
              <a:t>Réponse au besoin d’appartenance</a:t>
            </a:r>
          </a:p>
          <a:p>
            <a:pPr marL="685800" lvl="2"/>
            <a:r>
              <a:rPr lang="fr-FR" sz="1600" dirty="0" smtClean="0"/>
              <a:t>Hiérarchie compréhensive et acceptant les initiatives</a:t>
            </a:r>
          </a:p>
          <a:p>
            <a:pPr marL="685800" lvl="2"/>
            <a:r>
              <a:rPr lang="fr-FR" sz="1600" dirty="0" smtClean="0"/>
              <a:t>Amélioration des conditions matérielles</a:t>
            </a:r>
          </a:p>
          <a:p>
            <a:pPr marL="36513" lvl="2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26798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VI – </a:t>
            </a:r>
            <a:r>
              <a:rPr lang="fr-FR" sz="3200" dirty="0" smtClean="0"/>
              <a:t>Le Toyo</a:t>
            </a:r>
            <a:r>
              <a:rPr lang="fr-FR" dirty="0" smtClean="0"/>
              <a:t>tisme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8001" y="1484784"/>
            <a:ext cx="6440263" cy="4968552"/>
          </a:xfrm>
        </p:spPr>
        <p:txBody>
          <a:bodyPr>
            <a:normAutofit/>
          </a:bodyPr>
          <a:lstStyle/>
          <a:p>
            <a:r>
              <a:rPr lang="fr-FR" dirty="0" smtClean="0"/>
              <a:t>1/ </a:t>
            </a:r>
            <a:r>
              <a:rPr lang="fr-FR" u="sng" dirty="0" smtClean="0"/>
              <a:t>Les principes du Toyotisme</a:t>
            </a:r>
          </a:p>
          <a:p>
            <a:pPr lvl="1"/>
            <a:r>
              <a:rPr lang="fr-FR" dirty="0" smtClean="0"/>
              <a:t>Un esprit Kaizen</a:t>
            </a:r>
          </a:p>
          <a:p>
            <a:pPr lvl="1"/>
            <a:r>
              <a:rPr lang="fr-FR" dirty="0" smtClean="0"/>
              <a:t>Une organisation </a:t>
            </a:r>
            <a:r>
              <a:rPr lang="fr-FR" dirty="0" err="1" smtClean="0"/>
              <a:t>lean</a:t>
            </a:r>
            <a:r>
              <a:rPr lang="fr-FR" dirty="0" smtClean="0"/>
              <a:t> (ou agile)</a:t>
            </a:r>
          </a:p>
          <a:p>
            <a:pPr lvl="1"/>
            <a:r>
              <a:rPr lang="fr-FR" dirty="0" smtClean="0"/>
              <a:t>Une technologie flexible</a:t>
            </a:r>
          </a:p>
          <a:p>
            <a:pPr lvl="1"/>
            <a:r>
              <a:rPr lang="fr-FR" dirty="0" smtClean="0"/>
              <a:t>La chasse aux gaspillages</a:t>
            </a:r>
          </a:p>
          <a:p>
            <a:pPr lvl="1"/>
            <a:r>
              <a:rPr lang="fr-FR" dirty="0" smtClean="0"/>
              <a:t>Analyse et résolution de problèmes</a:t>
            </a:r>
          </a:p>
          <a:p>
            <a:pPr lvl="1"/>
            <a:endParaRPr lang="fr-FR" dirty="0" smtClean="0"/>
          </a:p>
          <a:p>
            <a:pPr marL="285750" lvl="1"/>
            <a:r>
              <a:rPr lang="fr-FR" dirty="0" smtClean="0"/>
              <a:t>2/ </a:t>
            </a:r>
            <a:r>
              <a:rPr lang="fr-FR" sz="1800" u="sng" dirty="0" smtClean="0"/>
              <a:t>Les avantages du Toyotisme</a:t>
            </a:r>
          </a:p>
          <a:p>
            <a:pPr marL="685800" lvl="2"/>
            <a:r>
              <a:rPr lang="fr-FR" sz="1600" dirty="0" smtClean="0"/>
              <a:t>La qualité</a:t>
            </a:r>
          </a:p>
          <a:p>
            <a:pPr marL="685800" lvl="2"/>
            <a:r>
              <a:rPr lang="fr-FR" sz="1600" dirty="0" smtClean="0"/>
              <a:t>Le délai, la réactivité et la flexibilité</a:t>
            </a:r>
          </a:p>
          <a:p>
            <a:pPr marL="685800" lvl="2"/>
            <a:r>
              <a:rPr lang="fr-FR" sz="1600" dirty="0" smtClean="0"/>
              <a:t>Une meilleure rationalisation des ressources</a:t>
            </a:r>
          </a:p>
          <a:p>
            <a:pPr marL="685800" lvl="2"/>
            <a:r>
              <a:rPr lang="fr-FR" sz="1600" dirty="0" smtClean="0"/>
              <a:t>Le coût</a:t>
            </a:r>
          </a:p>
          <a:p>
            <a:pPr lvl="1"/>
            <a:endParaRPr lang="fr-FR" dirty="0"/>
          </a:p>
        </p:txBody>
      </p:sp>
      <p:sp>
        <p:nvSpPr>
          <p:cNvPr id="4" name="Explosion 2 3">
            <a:hlinkClick r:id="rId2" action="ppaction://hlinkfile"/>
          </p:cNvPr>
          <p:cNvSpPr/>
          <p:nvPr/>
        </p:nvSpPr>
        <p:spPr>
          <a:xfrm>
            <a:off x="6074804" y="3212976"/>
            <a:ext cx="1656184" cy="93610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TPS</a:t>
            </a:r>
            <a:endParaRPr lang="fr-FR" dirty="0"/>
          </a:p>
        </p:txBody>
      </p:sp>
      <p:sp>
        <p:nvSpPr>
          <p:cNvPr id="5" name="Explosion 2 4"/>
          <p:cNvSpPr/>
          <p:nvPr/>
        </p:nvSpPr>
        <p:spPr>
          <a:xfrm>
            <a:off x="2483768" y="5733256"/>
            <a:ext cx="3600400" cy="112474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Lean </a:t>
            </a:r>
            <a:r>
              <a:rPr lang="fr-FR" dirty="0" smtClean="0">
                <a:hlinkClick r:id="rId3" action="ppaction://hlinkfile"/>
              </a:rPr>
              <a:t>management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4716016" y="251326"/>
            <a:ext cx="2736304" cy="2466915"/>
          </a:xfrm>
          <a:prstGeom prst="wedgeEllipseCallout">
            <a:avLst>
              <a:gd name="adj1" fmla="val -68954"/>
              <a:gd name="adj2" fmla="val 5434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b="1" u="sng" dirty="0" smtClean="0"/>
              <a:t>Les 5 zéros :</a:t>
            </a:r>
          </a:p>
          <a:p>
            <a:pPr algn="ctr"/>
            <a:r>
              <a:rPr lang="fr-FR" dirty="0" smtClean="0"/>
              <a:t>0 stocks</a:t>
            </a:r>
          </a:p>
          <a:p>
            <a:pPr algn="ctr"/>
            <a:r>
              <a:rPr lang="fr-FR" dirty="0" smtClean="0"/>
              <a:t>0 délai</a:t>
            </a:r>
          </a:p>
          <a:p>
            <a:pPr algn="ctr"/>
            <a:r>
              <a:rPr lang="fr-FR" dirty="0" smtClean="0"/>
              <a:t>0 défaut</a:t>
            </a:r>
          </a:p>
          <a:p>
            <a:pPr algn="ctr"/>
            <a:r>
              <a:rPr lang="fr-FR" dirty="0" smtClean="0"/>
              <a:t>0 panne</a:t>
            </a:r>
          </a:p>
          <a:p>
            <a:pPr algn="ctr"/>
            <a:r>
              <a:rPr lang="fr-FR" dirty="0" smtClean="0"/>
              <a:t>0 papier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974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Thème IU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 IUT</Template>
  <TotalTime>105</TotalTime>
  <Words>611</Words>
  <Application>Microsoft Office PowerPoint</Application>
  <PresentationFormat>Affichage à l'écran (4:3)</PresentationFormat>
  <Paragraphs>117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Thème IUT</vt:lpstr>
      <vt:lpstr>Chapitre 3 – L’organisation de l’entreprise</vt:lpstr>
      <vt:lpstr>Présentation PowerPoint</vt:lpstr>
      <vt:lpstr>I – L’intérêt d’organiser l’entreprise</vt:lpstr>
      <vt:lpstr>Présentation PowerPoint</vt:lpstr>
      <vt:lpstr>II – Le Taylorisme</vt:lpstr>
      <vt:lpstr>III – Les apports de Fayol</vt:lpstr>
      <vt:lpstr>IV – La généralisation de l’organisation du travail</vt:lpstr>
      <vt:lpstr>V – Les apports d’Elton Mayo et de l’école des relations humaines</vt:lpstr>
      <vt:lpstr>VI – Le Toyotisme</vt:lpstr>
      <vt:lpstr>Le lean management</vt:lpstr>
      <vt:lpstr>Présentation PowerPoint</vt:lpstr>
      <vt:lpstr>Présentation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2 – L’organisation de l’entreprise</dc:title>
  <dc:creator>Lénaïck</dc:creator>
  <cp:lastModifiedBy>Lénaïck</cp:lastModifiedBy>
  <cp:revision>17</cp:revision>
  <dcterms:created xsi:type="dcterms:W3CDTF">2019-09-17T12:51:36Z</dcterms:created>
  <dcterms:modified xsi:type="dcterms:W3CDTF">2021-08-09T15:19:38Z</dcterms:modified>
</cp:coreProperties>
</file>