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0" d="100"/>
          <a:sy n="70" d="100"/>
        </p:scale>
        <p:origin x="118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0C05D-26CF-40E8-861D-C045FAD6FEB6}"/>
              </a:ext>
            </a:extLst>
          </p:cNvPr>
          <p:cNvPicPr>
            <a:picLocks noChangeAspect="1"/>
          </p:cNvPicPr>
          <p:nvPr/>
        </p:nvPicPr>
        <p:blipFill>
          <a:blip r:embed="rId2"/>
          <a:stretch>
            <a:fillRect/>
          </a:stretch>
        </p:blipFill>
        <p:spPr>
          <a:xfrm>
            <a:off x="-174662" y="1"/>
            <a:ext cx="9492861" cy="6912938"/>
          </a:xfrm>
          <a:prstGeom prst="rect">
            <a:avLst/>
          </a:prstGeom>
        </p:spPr>
      </p:pic>
      <p:sp>
        <p:nvSpPr>
          <p:cNvPr id="7" name="Rectangle 6">
            <a:extLst>
              <a:ext uri="{FF2B5EF4-FFF2-40B4-BE49-F238E27FC236}">
                <a16:creationId xmlns:a16="http://schemas.microsoft.com/office/drawing/2014/main" id="{6C80CC42-27D1-45FE-ACC1-EFE3869B20D7}"/>
              </a:ext>
            </a:extLst>
          </p:cNvPr>
          <p:cNvSpPr/>
          <p:nvPr/>
        </p:nvSpPr>
        <p:spPr>
          <a:xfrm>
            <a:off x="667820" y="840629"/>
            <a:ext cx="7962473" cy="1446550"/>
          </a:xfrm>
          <a:prstGeom prst="rect">
            <a:avLst/>
          </a:prstGeom>
        </p:spPr>
        <p:txBody>
          <a:bodyPr wrap="square">
            <a:spAutoFit/>
          </a:bodyPr>
          <a:lstStyle/>
          <a:p>
            <a:pPr algn="ctr"/>
            <a:r>
              <a:rPr lang="en-GB" sz="4400" dirty="0">
                <a:solidFill>
                  <a:schemeClr val="bg1"/>
                </a:solidFill>
              </a:rPr>
              <a:t>🎯</a:t>
            </a:r>
            <a:r>
              <a:rPr lang="en-GB" sz="4400" dirty="0"/>
              <a:t> </a:t>
            </a:r>
            <a:r>
              <a:rPr lang="en-US" sz="4400" dirty="0">
                <a:solidFill>
                  <a:schemeClr val="bg1"/>
                </a:solidFill>
              </a:rPr>
              <a:t>Sales Performance Dashboard (Excel Project)</a:t>
            </a:r>
            <a:endParaRPr lang="en-GB" sz="4400" dirty="0">
              <a:solidFill>
                <a:schemeClr val="bg1"/>
              </a:solidFill>
            </a:endParaRPr>
          </a:p>
        </p:txBody>
      </p:sp>
      <p:sp>
        <p:nvSpPr>
          <p:cNvPr id="8" name="TextBox 7">
            <a:extLst>
              <a:ext uri="{FF2B5EF4-FFF2-40B4-BE49-F238E27FC236}">
                <a16:creationId xmlns:a16="http://schemas.microsoft.com/office/drawing/2014/main" id="{FF96B2E8-8680-4A0D-8855-126551C09983}"/>
              </a:ext>
            </a:extLst>
          </p:cNvPr>
          <p:cNvSpPr txBox="1"/>
          <p:nvPr/>
        </p:nvSpPr>
        <p:spPr>
          <a:xfrm>
            <a:off x="3256910" y="2287179"/>
            <a:ext cx="5887091" cy="4154984"/>
          </a:xfrm>
          <a:prstGeom prst="rect">
            <a:avLst/>
          </a:prstGeom>
          <a:noFill/>
        </p:spPr>
        <p:txBody>
          <a:bodyPr wrap="square" rtlCol="0">
            <a:spAutoFit/>
          </a:bodyPr>
          <a:lstStyle/>
          <a:p>
            <a:pPr algn="ctr"/>
            <a:r>
              <a:rPr lang="en-US" sz="2400" dirty="0">
                <a:solidFill>
                  <a:schemeClr val="bg1"/>
                </a:solidFill>
              </a:rPr>
              <a:t>I developed a dynamic and interactive Excel dashboard designed to analyze business performance by tracking total sales, regional and product performance, and sales representative productivity. The dashboard empowers business users to make informed, data-driven decisions through the use of slicers and visual KPIs. This project delivered a powerful, user-friendly tool featuring automated updates and actionable insights to support strategic decision-making.</a:t>
            </a:r>
            <a:endParaRPr lang="en-GB" sz="2400" dirty="0">
              <a:solidFill>
                <a:schemeClr val="bg1"/>
              </a:solidFill>
            </a:endParaRPr>
          </a:p>
        </p:txBody>
      </p:sp>
      <p:pic>
        <p:nvPicPr>
          <p:cNvPr id="10" name="Picture 9">
            <a:extLst>
              <a:ext uri="{FF2B5EF4-FFF2-40B4-BE49-F238E27FC236}">
                <a16:creationId xmlns:a16="http://schemas.microsoft.com/office/drawing/2014/main" id="{D54B5E9D-FC2F-4747-8EB3-9AF6097E06D8}"/>
              </a:ext>
            </a:extLst>
          </p:cNvPr>
          <p:cNvPicPr>
            <a:picLocks noChangeAspect="1"/>
          </p:cNvPicPr>
          <p:nvPr/>
        </p:nvPicPr>
        <p:blipFill>
          <a:blip r:embed="rId3"/>
          <a:stretch>
            <a:fillRect/>
          </a:stretch>
        </p:blipFill>
        <p:spPr>
          <a:xfrm>
            <a:off x="-174660" y="3071765"/>
            <a:ext cx="3431570" cy="3535310"/>
          </a:xfrm>
          <a:prstGeom prst="rect">
            <a:avLst/>
          </a:prstGeom>
        </p:spPr>
      </p:pic>
    </p:spTree>
    <p:extLst>
      <p:ext uri="{BB962C8B-B14F-4D97-AF65-F5344CB8AC3E}">
        <p14:creationId xmlns:p14="http://schemas.microsoft.com/office/powerpoint/2010/main" val="133480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B60C05D-26CF-40E8-861D-C045FAD6FEB6}"/>
              </a:ext>
            </a:extLst>
          </p:cNvPr>
          <p:cNvPicPr>
            <a:picLocks noChangeAspect="1"/>
          </p:cNvPicPr>
          <p:nvPr/>
        </p:nvPicPr>
        <p:blipFill>
          <a:blip r:embed="rId2"/>
          <a:stretch>
            <a:fillRect/>
          </a:stretch>
        </p:blipFill>
        <p:spPr>
          <a:xfrm>
            <a:off x="0" y="0"/>
            <a:ext cx="9144000" cy="6857999"/>
          </a:xfrm>
          <a:prstGeom prst="rect">
            <a:avLst/>
          </a:prstGeom>
        </p:spPr>
      </p:pic>
      <p:pic>
        <p:nvPicPr>
          <p:cNvPr id="5" name="Picture 4">
            <a:extLst>
              <a:ext uri="{FF2B5EF4-FFF2-40B4-BE49-F238E27FC236}">
                <a16:creationId xmlns:a16="http://schemas.microsoft.com/office/drawing/2014/main" id="{F37B828D-8B7E-4BE7-AE85-CECC7DA985A7}"/>
              </a:ext>
            </a:extLst>
          </p:cNvPr>
          <p:cNvPicPr>
            <a:picLocks noChangeAspect="1"/>
          </p:cNvPicPr>
          <p:nvPr/>
        </p:nvPicPr>
        <p:blipFill>
          <a:blip r:embed="rId3"/>
          <a:stretch>
            <a:fillRect/>
          </a:stretch>
        </p:blipFill>
        <p:spPr>
          <a:xfrm>
            <a:off x="0" y="1455580"/>
            <a:ext cx="9143999" cy="5402419"/>
          </a:xfrm>
          <a:prstGeom prst="rect">
            <a:avLst/>
          </a:prstGeom>
        </p:spPr>
      </p:pic>
      <p:sp>
        <p:nvSpPr>
          <p:cNvPr id="3" name="Title 1">
            <a:extLst>
              <a:ext uri="{FF2B5EF4-FFF2-40B4-BE49-F238E27FC236}">
                <a16:creationId xmlns:a16="http://schemas.microsoft.com/office/drawing/2014/main" id="{073A1974-0F02-4F62-B1B1-C9D082382E60}"/>
              </a:ext>
            </a:extLst>
          </p:cNvPr>
          <p:cNvSpPr>
            <a:spLocks noGrp="1"/>
          </p:cNvSpPr>
          <p:nvPr>
            <p:ph type="title"/>
          </p:nvPr>
        </p:nvSpPr>
        <p:spPr>
          <a:xfrm>
            <a:off x="457200" y="274638"/>
            <a:ext cx="8229600" cy="1143000"/>
          </a:xfrm>
        </p:spPr>
        <p:txBody>
          <a:bodyPr>
            <a:normAutofit fontScale="90000"/>
          </a:bodyPr>
          <a:lstStyle/>
          <a:p>
            <a:r>
              <a:rPr dirty="0">
                <a:solidFill>
                  <a:schemeClr val="bg1"/>
                </a:solidFill>
              </a:rPr>
              <a:t>🛠️ Dashboard Features &amp; Tools Used</a:t>
            </a:r>
          </a:p>
        </p:txBody>
      </p:sp>
      <p:sp>
        <p:nvSpPr>
          <p:cNvPr id="2" name="Rectangle 1">
            <a:extLst>
              <a:ext uri="{FF2B5EF4-FFF2-40B4-BE49-F238E27FC236}">
                <a16:creationId xmlns:a16="http://schemas.microsoft.com/office/drawing/2014/main" id="{3189AFA1-262E-4092-9716-DDAEFF35190E}"/>
              </a:ext>
            </a:extLst>
          </p:cNvPr>
          <p:cNvSpPr/>
          <p:nvPr/>
        </p:nvSpPr>
        <p:spPr>
          <a:xfrm>
            <a:off x="3287730" y="1455580"/>
            <a:ext cx="5969285" cy="5262979"/>
          </a:xfrm>
          <a:prstGeom prst="rect">
            <a:avLst/>
          </a:prstGeom>
        </p:spPr>
        <p:txBody>
          <a:bodyPr wrap="square">
            <a:spAutoFit/>
          </a:bodyPr>
          <a:lstStyle/>
          <a:p>
            <a:pPr algn="ctr"/>
            <a:r>
              <a:rPr lang="en-US" sz="2400" dirty="0">
                <a:solidFill>
                  <a:schemeClr val="bg1"/>
                </a:solidFill>
              </a:rPr>
              <a:t>The dashboard includes key features such as interactive slicers for filtering by region, product, sales representative, and date; real-time data aggregation through pivot tables and charts; conditional formatting and trendlines for visual emphasis; and dynamic KPI tiles displaying revenue, growth percentage, average order value, and top-performing products. It was built using Microsoft Excel, leveraging tools like PivotTables, Slicers, and Charts, and formulas such as VLOOKUP, IF, SUMIFS, INDEX MATCH, and COUNTIF. The data was sourced from both simulated and real transactional sales records.</a:t>
            </a:r>
            <a:endParaRPr lang="en-GB" sz="2400" dirty="0">
              <a:solidFill>
                <a:schemeClr val="bg1"/>
              </a:solidFill>
            </a:endParaRPr>
          </a:p>
        </p:txBody>
      </p:sp>
      <p:pic>
        <p:nvPicPr>
          <p:cNvPr id="6" name="Picture 5" descr="A vibrant and detailed dashboard design ...">
            <a:extLst>
              <a:ext uri="{FF2B5EF4-FFF2-40B4-BE49-F238E27FC236}">
                <a16:creationId xmlns:a16="http://schemas.microsoft.com/office/drawing/2014/main" id="{1993E83D-FF36-4C29-8A83-7384AD87E5B4}"/>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 y="3626778"/>
            <a:ext cx="3184988" cy="3231221"/>
          </a:xfrm>
          <a:prstGeom prst="rect">
            <a:avLst/>
          </a:prstGeom>
          <a:noFill/>
          <a:ln>
            <a:noFill/>
          </a:ln>
        </p:spPr>
      </p:pic>
    </p:spTree>
    <p:extLst>
      <p:ext uri="{BB962C8B-B14F-4D97-AF65-F5344CB8AC3E}">
        <p14:creationId xmlns:p14="http://schemas.microsoft.com/office/powerpoint/2010/main" val="163663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3CF1-90D5-4E5B-B4F4-C6D086C02BE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C9FDA98-5A7C-4810-8609-F47FEF658061}"/>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753E27BC-BDB8-41FC-82D5-F92CEE3532A9}"/>
              </a:ext>
            </a:extLst>
          </p:cNvPr>
          <p:cNvPicPr>
            <a:picLocks noChangeAspect="1"/>
          </p:cNvPicPr>
          <p:nvPr/>
        </p:nvPicPr>
        <p:blipFill>
          <a:blip r:embed="rId2"/>
          <a:stretch>
            <a:fillRect/>
          </a:stretch>
        </p:blipFill>
        <p:spPr>
          <a:xfrm>
            <a:off x="-174662" y="14681"/>
            <a:ext cx="9492861" cy="6912938"/>
          </a:xfrm>
          <a:prstGeom prst="rect">
            <a:avLst/>
          </a:prstGeom>
        </p:spPr>
      </p:pic>
      <p:sp>
        <p:nvSpPr>
          <p:cNvPr id="5" name="Rectangle 4">
            <a:extLst>
              <a:ext uri="{FF2B5EF4-FFF2-40B4-BE49-F238E27FC236}">
                <a16:creationId xmlns:a16="http://schemas.microsoft.com/office/drawing/2014/main" id="{429FDE88-E4DB-4966-8CDA-668303189651}"/>
              </a:ext>
            </a:extLst>
          </p:cNvPr>
          <p:cNvSpPr/>
          <p:nvPr/>
        </p:nvSpPr>
        <p:spPr>
          <a:xfrm>
            <a:off x="3547870" y="469973"/>
            <a:ext cx="3664588" cy="769441"/>
          </a:xfrm>
          <a:prstGeom prst="rect">
            <a:avLst/>
          </a:prstGeom>
        </p:spPr>
        <p:txBody>
          <a:bodyPr wrap="square">
            <a:spAutoFit/>
          </a:bodyPr>
          <a:lstStyle/>
          <a:p>
            <a:r>
              <a:rPr lang="en-GB" sz="4400" dirty="0">
                <a:solidFill>
                  <a:schemeClr val="bg1"/>
                </a:solidFill>
              </a:rPr>
              <a:t>Dashboard</a:t>
            </a:r>
            <a:endParaRPr lang="en-GB" sz="4400" dirty="0"/>
          </a:p>
        </p:txBody>
      </p:sp>
      <p:pic>
        <p:nvPicPr>
          <p:cNvPr id="6" name="Graphic 5" descr="Bar graph with upward trend RTL">
            <a:extLst>
              <a:ext uri="{FF2B5EF4-FFF2-40B4-BE49-F238E27FC236}">
                <a16:creationId xmlns:a16="http://schemas.microsoft.com/office/drawing/2014/main" id="{357F0187-28E8-43D2-84E4-F71EEDB009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3469" y="449759"/>
            <a:ext cx="914401" cy="769441"/>
          </a:xfrm>
          <a:prstGeom prst="rect">
            <a:avLst/>
          </a:prstGeom>
        </p:spPr>
      </p:pic>
      <p:pic>
        <p:nvPicPr>
          <p:cNvPr id="8" name="Picture 7">
            <a:extLst>
              <a:ext uri="{FF2B5EF4-FFF2-40B4-BE49-F238E27FC236}">
                <a16:creationId xmlns:a16="http://schemas.microsoft.com/office/drawing/2014/main" id="{1FE5B266-A70A-4A2E-B05A-EBEE2D6266BA}"/>
              </a:ext>
            </a:extLst>
          </p:cNvPr>
          <p:cNvPicPr>
            <a:picLocks noChangeAspect="1"/>
          </p:cNvPicPr>
          <p:nvPr/>
        </p:nvPicPr>
        <p:blipFill>
          <a:blip r:embed="rId5"/>
          <a:stretch>
            <a:fillRect/>
          </a:stretch>
        </p:blipFill>
        <p:spPr>
          <a:xfrm>
            <a:off x="-174662" y="2362675"/>
            <a:ext cx="9492860" cy="3138546"/>
          </a:xfrm>
          <a:prstGeom prst="rect">
            <a:avLst/>
          </a:prstGeom>
        </p:spPr>
      </p:pic>
    </p:spTree>
    <p:extLst>
      <p:ext uri="{BB962C8B-B14F-4D97-AF65-F5344CB8AC3E}">
        <p14:creationId xmlns:p14="http://schemas.microsoft.com/office/powerpoint/2010/main" val="1940565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Dashboard Visual Overview</a:t>
            </a:r>
          </a:p>
        </p:txBody>
      </p:sp>
      <p:sp>
        <p:nvSpPr>
          <p:cNvPr id="3" name="TextBox 2"/>
          <p:cNvSpPr txBox="1"/>
          <p:nvPr/>
        </p:nvSpPr>
        <p:spPr>
          <a:xfrm>
            <a:off x="457200" y="1097280"/>
            <a:ext cx="8229600" cy="5303520"/>
          </a:xfrm>
          <a:prstGeom prst="rect">
            <a:avLst/>
          </a:prstGeom>
          <a:noFill/>
        </p:spPr>
        <p:txBody>
          <a:bodyPr wrap="square">
            <a:spAutoFit/>
          </a:bodyPr>
          <a:lstStyle/>
          <a:p>
            <a:r>
              <a:rPr sz="1600" b="0">
                <a:latin typeface="Calibri"/>
              </a:rPr>
              <a:t>📸 Insert Screenshot of Excel Dashboard Here
Recommendations:
- Highlight key KPI tiles, slicers, and charts
- Use a high-resolution image that shows the full layout
- Annotate slicers, charts, and values if needed for clarity</a:t>
            </a:r>
          </a:p>
        </p:txBody>
      </p:sp>
      <p:pic>
        <p:nvPicPr>
          <p:cNvPr id="4" name="Picture 3">
            <a:extLst>
              <a:ext uri="{FF2B5EF4-FFF2-40B4-BE49-F238E27FC236}">
                <a16:creationId xmlns:a16="http://schemas.microsoft.com/office/drawing/2014/main" id="{94B00248-F604-42BF-A43E-B61ABB30BC18}"/>
              </a:ext>
            </a:extLst>
          </p:cNvPr>
          <p:cNvPicPr>
            <a:picLocks noChangeAspect="1"/>
          </p:cNvPicPr>
          <p:nvPr/>
        </p:nvPicPr>
        <p:blipFill>
          <a:blip r:embed="rId2"/>
          <a:stretch>
            <a:fillRect/>
          </a:stretch>
        </p:blipFill>
        <p:spPr>
          <a:xfrm>
            <a:off x="-174662" y="1"/>
            <a:ext cx="9492861" cy="6912938"/>
          </a:xfrm>
          <a:prstGeom prst="rect">
            <a:avLst/>
          </a:prstGeom>
        </p:spPr>
      </p:pic>
      <p:sp>
        <p:nvSpPr>
          <p:cNvPr id="5" name="Title 1">
            <a:extLst>
              <a:ext uri="{FF2B5EF4-FFF2-40B4-BE49-F238E27FC236}">
                <a16:creationId xmlns:a16="http://schemas.microsoft.com/office/drawing/2014/main" id="{3F9A7F2B-DC4E-4107-90B7-353C2A75C689}"/>
              </a:ext>
            </a:extLst>
          </p:cNvPr>
          <p:cNvSpPr txBox="1">
            <a:spLocks/>
          </p:cNvSpPr>
          <p:nvPr/>
        </p:nvSpPr>
        <p:spPr>
          <a:xfrm>
            <a:off x="609600" y="4270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a:solidFill>
                  <a:schemeClr val="bg1"/>
                </a:solidFill>
              </a:rPr>
              <a:t>💡 Actionable Insights Gained</a:t>
            </a:r>
            <a:endParaRPr lang="en-GB" dirty="0">
              <a:solidFill>
                <a:schemeClr val="bg1"/>
              </a:solidFill>
            </a:endParaRPr>
          </a:p>
        </p:txBody>
      </p:sp>
      <p:sp>
        <p:nvSpPr>
          <p:cNvPr id="6" name="TextBox 5">
            <a:extLst>
              <a:ext uri="{FF2B5EF4-FFF2-40B4-BE49-F238E27FC236}">
                <a16:creationId xmlns:a16="http://schemas.microsoft.com/office/drawing/2014/main" id="{A13FE8B7-98F8-46AA-87C2-AE7B73183763}"/>
              </a:ext>
            </a:extLst>
          </p:cNvPr>
          <p:cNvSpPr txBox="1"/>
          <p:nvPr/>
        </p:nvSpPr>
        <p:spPr>
          <a:xfrm>
            <a:off x="3840480" y="1823408"/>
            <a:ext cx="5504042" cy="3170099"/>
          </a:xfrm>
          <a:prstGeom prst="rect">
            <a:avLst/>
          </a:prstGeom>
          <a:noFill/>
        </p:spPr>
        <p:txBody>
          <a:bodyPr wrap="square">
            <a:spAutoFit/>
          </a:bodyPr>
          <a:lstStyle/>
          <a:p>
            <a:pPr marL="342900" indent="-342900">
              <a:buFont typeface="Arial" panose="020B0604020202020204" pitchFamily="34" charset="0"/>
              <a:buChar char="•"/>
            </a:pPr>
            <a:r>
              <a:rPr sz="2000" b="0" dirty="0">
                <a:solidFill>
                  <a:schemeClr val="bg1"/>
                </a:solidFill>
                <a:latin typeface="Calibri"/>
              </a:rPr>
              <a:t> Q2 recorded the highest growth (22%) over Q1
Western region underperformed by 18% — recommended targeted marketing
Product Line B generated 35% of revenue
Top 3 sales reps contributed 60% of overall sales
Weekend sales dipped significantly — revised sales team schedules</a:t>
            </a:r>
            <a:endParaRPr lang="en-GB" sz="2000" dirty="0">
              <a:solidFill>
                <a:schemeClr val="bg1"/>
              </a:solidFill>
              <a:latin typeface="Calibri"/>
            </a:endParaRPr>
          </a:p>
          <a:p>
            <a:pPr marL="342900" indent="-342900">
              <a:buFont typeface="Arial" panose="020B0604020202020204" pitchFamily="34" charset="0"/>
              <a:buChar char="•"/>
            </a:pPr>
            <a:r>
              <a:rPr sz="2000" b="0" dirty="0">
                <a:solidFill>
                  <a:schemeClr val="bg1"/>
                </a:solidFill>
                <a:latin typeface="Calibri"/>
              </a:rPr>
              <a:t>These insights guided strategy shifts and optimized marketing campaigns.</a:t>
            </a:r>
          </a:p>
        </p:txBody>
      </p:sp>
      <p:pic>
        <p:nvPicPr>
          <p:cNvPr id="7" name="Picture 6">
            <a:extLst>
              <a:ext uri="{FF2B5EF4-FFF2-40B4-BE49-F238E27FC236}">
                <a16:creationId xmlns:a16="http://schemas.microsoft.com/office/drawing/2014/main" id="{37ACB01B-2D66-440B-B8D0-03DF3AC7CD36}"/>
              </a:ext>
            </a:extLst>
          </p:cNvPr>
          <p:cNvPicPr>
            <a:picLocks noChangeAspect="1"/>
          </p:cNvPicPr>
          <p:nvPr/>
        </p:nvPicPr>
        <p:blipFill>
          <a:blip r:embed="rId3"/>
          <a:stretch>
            <a:fillRect/>
          </a:stretch>
        </p:blipFill>
        <p:spPr>
          <a:xfrm>
            <a:off x="-148339" y="3429000"/>
            <a:ext cx="3672888" cy="31543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TotalTime>
  <Words>301</Words>
  <Application>Microsoft Office PowerPoint</Application>
  <PresentationFormat>On-screen Show (4:3)</PresentationFormat>
  <Paragraphs>10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 Dashboard Features &amp; Tools Used</vt:lpstr>
      <vt:lpstr>PowerPoint Presentation</vt:lpstr>
      <vt:lpstr>📊 Dashboard Visual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Samuel Olotu</dc:creator>
  <cp:keywords/>
  <dc:description>generated using python-pptx</dc:description>
  <cp:lastModifiedBy>Samuel Olotu</cp:lastModifiedBy>
  <cp:revision>12</cp:revision>
  <dcterms:created xsi:type="dcterms:W3CDTF">2013-01-27T09:14:16Z</dcterms:created>
  <dcterms:modified xsi:type="dcterms:W3CDTF">2025-06-19T15:17:32Z</dcterms:modified>
  <cp:category/>
</cp:coreProperties>
</file>