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85665"/>
  </p:normalViewPr>
  <p:slideViewPr>
    <p:cSldViewPr snapToGrid="0">
      <p:cViewPr varScale="1">
        <p:scale>
          <a:sx n="108" d="100"/>
          <a:sy n="108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8A73-C83D-8C49-B349-71DE0CAE8DA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76C3-8594-774B-A8E3-FB279DC4C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Project Goals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Project Goals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E1EFFF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In this project,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our main goals are to implement a path planning algorithm for robotic surgery,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integrate the algorithm with a ROS-based robot model,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and validate the selected trajectory and robot end effector position.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Path Planning Algorithm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The path planning algorithm will select a straight trajectory from a set of inputs,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considering constraints such as critical structure avoidance, target structure placement, trajectory length, and maximizing distance from critical structures. We will test the algorithm on the </a:t>
            </a:r>
            <a:r>
              <a:rPr lang="en-GB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BrainPlanning</a:t>
            </a: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dataset.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Path Planning Algorithm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Path Planning Algorithm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ROS Robot Model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We will define a URDF-based </a:t>
            </a:r>
            <a:r>
              <a:rPr lang="en-GB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RobotModel</a:t>
            </a: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with at least 6 degrees of freedom and create helper classes for controlling the end effector.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A class will listen to data transmitted using </a:t>
            </a:r>
            <a:r>
              <a:rPr lang="en-GB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PyRos</a:t>
            </a: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 and identify the requested point/pose, attempting to move the end effector accordingly.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In my head the helper will look like this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Validation Strategy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We will validate the system by demonstrating point co-location in python and 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Unit tests will be used to assess algorithm performance, and visualization will help verify trajectory selection and end effector position using </a:t>
            </a:r>
            <a:r>
              <a:rPr lang="en-GB" b="0" dirty="0" err="1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RviZ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Next Steps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E1EFFF"/>
                </a:solidFill>
                <a:effectLst/>
                <a:latin typeface="Menlo" panose="020B0609030804020204" pitchFamily="49" charset="0"/>
              </a:rPr>
              <a:t>The next steps include completing the path planning algorithm implementation, integrating the algorithm with the ROS robot model, and performing validation and testing to ensure the system works as expected.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976C3-8594-774B-A8E3-FB279DC4C8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3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2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6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4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0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2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0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9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0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8226-5B30-474E-95A4-B046377C276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C8B3-7987-074D-9EC5-30159EA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0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IDEBAR"/>
          <p:cNvSpPr/>
          <p:nvPr/>
        </p:nvSpPr>
        <p:spPr>
          <a:xfrm>
            <a:off x="0" y="0"/>
            <a:ext cx="1463040" cy="6858000"/>
          </a:xfrm>
          <a:prstGeom prst="rect">
            <a:avLst/>
          </a:prstGeom>
          <a:solidFill>
            <a:srgbClr val="358597">
              <a:alpha val="50000"/>
              <a:alpha val="80000"/>
            </a:srgbClr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!!INDICATOR"/>
          <p:cNvSpPr/>
          <p:nvPr/>
        </p:nvSpPr>
        <p:spPr>
          <a:xfrm>
            <a:off x="0" y="0"/>
            <a:ext cx="1584960" cy="411480"/>
          </a:xfrm>
          <a:prstGeom prst="rect">
            <a:avLst/>
          </a:prstGeom>
          <a:solidFill>
            <a:srgbClr val="F4A896"/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09961-BB60-4099-66FC-4F983454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040" y="1122363"/>
            <a:ext cx="804672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ROS Path Planning for Robotic Surgery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E8B32-8EE2-9A6F-B621-10BD8C78B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040" y="3602038"/>
            <a:ext cx="8046720" cy="1655762"/>
          </a:xfrm>
        </p:spPr>
        <p:txBody>
          <a:bodyPr/>
          <a:lstStyle/>
          <a:p>
            <a:pPr algn="l"/>
            <a:r>
              <a:rPr lang="en-US" dirty="0"/>
              <a:t>28th March 2023</a:t>
            </a:r>
          </a:p>
          <a:p>
            <a:pPr algn="l"/>
            <a:r>
              <a:rPr lang="en-US" dirty="0"/>
              <a:t>Don Yin</a:t>
            </a:r>
          </a:p>
        </p:txBody>
      </p:sp>
      <p:sp>
        <p:nvSpPr>
          <p:cNvPr id="5" name="!!SIDEBAR_0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400" b="1" i="0">
                <a:latin typeface="Arial"/>
              </a:rPr>
              <a:t>Goal</a:t>
            </a:r>
          </a:p>
        </p:txBody>
      </p:sp>
      <p:sp>
        <p:nvSpPr>
          <p:cNvPr id="7" name="!!SIDEBAR_1"/>
          <p:cNvSpPr>
            <a:spLocks noGrp="1"/>
          </p:cNvSpPr>
          <p:nvPr>
            <p:ph type="sldNum" sz="quarter" idx="3"/>
          </p:nvPr>
        </p:nvSpPr>
        <p:spPr>
          <a:xfrm>
            <a:off x="0" y="41147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Path Plan</a:t>
            </a:r>
          </a:p>
        </p:txBody>
      </p:sp>
      <p:sp>
        <p:nvSpPr>
          <p:cNvPr id="8" name="!!SIDEBAR_2"/>
          <p:cNvSpPr>
            <a:spLocks noGrp="1"/>
          </p:cNvSpPr>
          <p:nvPr>
            <p:ph type="sldNum" sz="quarter" idx="4"/>
          </p:nvPr>
        </p:nvSpPr>
        <p:spPr>
          <a:xfrm>
            <a:off x="0" y="82295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ROS</a:t>
            </a:r>
          </a:p>
        </p:txBody>
      </p:sp>
      <p:sp>
        <p:nvSpPr>
          <p:cNvPr id="9" name="!!SIDEBAR_3"/>
          <p:cNvSpPr>
            <a:spLocks noGrp="1"/>
          </p:cNvSpPr>
          <p:nvPr>
            <p:ph type="sldNum" sz="quarter" idx="5"/>
          </p:nvPr>
        </p:nvSpPr>
        <p:spPr>
          <a:xfrm>
            <a:off x="0" y="123443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Validation</a:t>
            </a:r>
          </a:p>
        </p:txBody>
      </p:sp>
      <p:sp>
        <p:nvSpPr>
          <p:cNvPr id="10" name="!!SIDEBAR_4"/>
          <p:cNvSpPr>
            <a:spLocks noGrp="1"/>
          </p:cNvSpPr>
          <p:nvPr>
            <p:ph type="sldNum" sz="quarter" idx="6"/>
          </p:nvPr>
        </p:nvSpPr>
        <p:spPr>
          <a:xfrm>
            <a:off x="0" y="164591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960789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IDEBAR"/>
          <p:cNvSpPr/>
          <p:nvPr/>
        </p:nvSpPr>
        <p:spPr>
          <a:xfrm>
            <a:off x="0" y="0"/>
            <a:ext cx="1463040" cy="6858000"/>
          </a:xfrm>
          <a:prstGeom prst="rect">
            <a:avLst/>
          </a:prstGeom>
          <a:solidFill>
            <a:srgbClr val="358597">
              <a:alpha val="50000"/>
              <a:alpha val="80000"/>
            </a:srgbClr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!!INDICATOR"/>
          <p:cNvSpPr/>
          <p:nvPr/>
        </p:nvSpPr>
        <p:spPr>
          <a:xfrm>
            <a:off x="0" y="0"/>
            <a:ext cx="1584960" cy="411480"/>
          </a:xfrm>
          <a:prstGeom prst="rect">
            <a:avLst/>
          </a:prstGeom>
          <a:solidFill>
            <a:srgbClr val="F4A896"/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C1C9-4BE7-9770-432B-1C5C8872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40" y="617517"/>
            <a:ext cx="9253728" cy="555944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Implement a </a:t>
            </a:r>
            <a:r>
              <a:rPr lang="en-US" b="1" i="1" dirty="0"/>
              <a:t>path planning algorithm </a:t>
            </a:r>
            <a:r>
              <a:rPr lang="en-US" dirty="0"/>
              <a:t>for robotic surgery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Integrate</a:t>
            </a:r>
            <a:r>
              <a:rPr lang="en-US" dirty="0"/>
              <a:t> the algorithm with a </a:t>
            </a:r>
            <a:r>
              <a:rPr lang="en-US" b="1" i="1" dirty="0"/>
              <a:t>ROS-based robot model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Validate</a:t>
            </a:r>
            <a:r>
              <a:rPr lang="en-US" dirty="0"/>
              <a:t> the selected </a:t>
            </a:r>
            <a:r>
              <a:rPr lang="en-US" b="1" i="1" dirty="0"/>
              <a:t>trajectory</a:t>
            </a:r>
            <a:r>
              <a:rPr lang="en-US" dirty="0"/>
              <a:t> and robot end effector position</a:t>
            </a:r>
          </a:p>
        </p:txBody>
      </p:sp>
      <p:sp>
        <p:nvSpPr>
          <p:cNvPr id="5" name="!!SIDEBAR_0"/>
          <p:cNvSpPr>
            <a:spLocks noGrp="1"/>
          </p:cNvSpPr>
          <p:nvPr>
            <p:ph type="sldNum" sz="quarter" idx="1"/>
          </p:nvPr>
        </p:nvSpPr>
        <p:spPr>
          <a:xfrm>
            <a:off x="0" y="0"/>
            <a:ext cx="1463040" cy="411479"/>
          </a:xfrm>
        </p:spPr>
        <p:txBody>
          <a:bodyPr wrap="square" anchor="ctr">
            <a:noAutofit/>
          </a:bodyPr>
          <a:lstStyle/>
          <a:p>
            <a:pPr marL="0" indent="0">
              <a:buNone/>
              <a:defRPr>
                <a:solidFill>
                  <a:srgbClr val="000000"/>
                </a:solidFill>
                <a:latin typeface="Arial"/>
              </a:defRPr>
            </a:pPr>
            <a:r>
              <a:rPr sz="1400" b="1" i="0" dirty="0">
                <a:latin typeface="Arial"/>
              </a:rPr>
              <a:t>Goal</a:t>
            </a:r>
          </a:p>
        </p:txBody>
      </p:sp>
      <p:sp>
        <p:nvSpPr>
          <p:cNvPr id="7" name="!!SIDEBAR_1"/>
          <p:cNvSpPr>
            <a:spLocks noGrp="1"/>
          </p:cNvSpPr>
          <p:nvPr>
            <p:ph type="sldNum" sz="quarter" idx="2"/>
          </p:nvPr>
        </p:nvSpPr>
        <p:spPr>
          <a:xfrm>
            <a:off x="0" y="41147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Path Plan</a:t>
            </a:r>
          </a:p>
        </p:txBody>
      </p:sp>
      <p:sp>
        <p:nvSpPr>
          <p:cNvPr id="8" name="!!SIDEBAR_2"/>
          <p:cNvSpPr>
            <a:spLocks noGrp="1"/>
          </p:cNvSpPr>
          <p:nvPr>
            <p:ph type="sldNum" sz="quarter" idx="3"/>
          </p:nvPr>
        </p:nvSpPr>
        <p:spPr>
          <a:xfrm>
            <a:off x="0" y="82295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ROS</a:t>
            </a:r>
          </a:p>
        </p:txBody>
      </p:sp>
      <p:sp>
        <p:nvSpPr>
          <p:cNvPr id="9" name="!!SIDEBAR_3"/>
          <p:cNvSpPr>
            <a:spLocks noGrp="1"/>
          </p:cNvSpPr>
          <p:nvPr>
            <p:ph type="sldNum" sz="quarter" idx="4"/>
          </p:nvPr>
        </p:nvSpPr>
        <p:spPr>
          <a:xfrm>
            <a:off x="0" y="123443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Validation</a:t>
            </a:r>
          </a:p>
        </p:txBody>
      </p:sp>
      <p:sp>
        <p:nvSpPr>
          <p:cNvPr id="10" name="!!SIDEBAR_4"/>
          <p:cNvSpPr>
            <a:spLocks noGrp="1"/>
          </p:cNvSpPr>
          <p:nvPr>
            <p:ph type="sldNum" sz="quarter" idx="5"/>
          </p:nvPr>
        </p:nvSpPr>
        <p:spPr>
          <a:xfrm>
            <a:off x="0" y="164591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08911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IDEBAR"/>
          <p:cNvSpPr/>
          <p:nvPr/>
        </p:nvSpPr>
        <p:spPr>
          <a:xfrm>
            <a:off x="0" y="0"/>
            <a:ext cx="1463040" cy="6858000"/>
          </a:xfrm>
          <a:prstGeom prst="rect">
            <a:avLst/>
          </a:prstGeom>
          <a:solidFill>
            <a:srgbClr val="358597">
              <a:alpha val="50000"/>
              <a:alpha val="80000"/>
            </a:srgbClr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!!INDICATOR"/>
          <p:cNvSpPr/>
          <p:nvPr/>
        </p:nvSpPr>
        <p:spPr>
          <a:xfrm>
            <a:off x="0" y="411480"/>
            <a:ext cx="1584960" cy="411480"/>
          </a:xfrm>
          <a:prstGeom prst="rect">
            <a:avLst/>
          </a:prstGeom>
          <a:solidFill>
            <a:srgbClr val="F4A896"/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238C-179E-C7AF-4508-CC615F69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40" y="581890"/>
            <a:ext cx="9253728" cy="54644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Trajectory selection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Constraints: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000" i="1" dirty="0"/>
              <a:t>Critical structure avoidance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	Target structure placement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	Trajectory length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	Maximizing distance from critical structures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Testing on the </a:t>
            </a:r>
            <a:r>
              <a:rPr lang="en-US" dirty="0" err="1"/>
              <a:t>BrainPlanning</a:t>
            </a:r>
            <a:r>
              <a:rPr lang="en-US" dirty="0"/>
              <a:t> dataset</a:t>
            </a:r>
          </a:p>
        </p:txBody>
      </p:sp>
      <p:sp>
        <p:nvSpPr>
          <p:cNvPr id="5" name="!!SIDEBAR_0"/>
          <p:cNvSpPr>
            <a:spLocks noGrp="1"/>
          </p:cNvSpPr>
          <p:nvPr>
            <p:ph type="sldNum" sz="quarter" idx="1"/>
          </p:nvPr>
        </p:nvSpPr>
        <p:spPr>
          <a:xfrm>
            <a:off x="0" y="0"/>
            <a:ext cx="1463040" cy="411479"/>
          </a:xfrm>
        </p:spPr>
        <p:txBody>
          <a:bodyPr wrap="square" anchor="ctr">
            <a:noAutofit/>
          </a:bodyPr>
          <a:lstStyle/>
          <a:p>
            <a:pPr marL="0" indent="0">
              <a:buNone/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 dirty="0">
                <a:latin typeface="Arial"/>
              </a:rPr>
              <a:t>Goal</a:t>
            </a:r>
          </a:p>
        </p:txBody>
      </p:sp>
      <p:sp>
        <p:nvSpPr>
          <p:cNvPr id="6" name="!!SIDEBAR_1"/>
          <p:cNvSpPr>
            <a:spLocks noGrp="1"/>
          </p:cNvSpPr>
          <p:nvPr>
            <p:ph type="sldNum" sz="quarter" idx="2"/>
          </p:nvPr>
        </p:nvSpPr>
        <p:spPr>
          <a:xfrm>
            <a:off x="0" y="41147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400" b="1" i="0">
                <a:latin typeface="Arial"/>
              </a:rPr>
              <a:t>Path Plan</a:t>
            </a:r>
          </a:p>
        </p:txBody>
      </p:sp>
      <p:sp>
        <p:nvSpPr>
          <p:cNvPr id="8" name="!!SIDEBAR_2"/>
          <p:cNvSpPr>
            <a:spLocks noGrp="1"/>
          </p:cNvSpPr>
          <p:nvPr>
            <p:ph type="sldNum" sz="quarter" idx="3"/>
          </p:nvPr>
        </p:nvSpPr>
        <p:spPr>
          <a:xfrm>
            <a:off x="0" y="82295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ROS</a:t>
            </a:r>
          </a:p>
        </p:txBody>
      </p:sp>
      <p:sp>
        <p:nvSpPr>
          <p:cNvPr id="9" name="!!SIDEBAR_3"/>
          <p:cNvSpPr>
            <a:spLocks noGrp="1"/>
          </p:cNvSpPr>
          <p:nvPr>
            <p:ph type="sldNum" sz="quarter" idx="4"/>
          </p:nvPr>
        </p:nvSpPr>
        <p:spPr>
          <a:xfrm>
            <a:off x="0" y="123443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Validation</a:t>
            </a:r>
          </a:p>
        </p:txBody>
      </p:sp>
      <p:sp>
        <p:nvSpPr>
          <p:cNvPr id="10" name="!!SIDEBAR_4"/>
          <p:cNvSpPr>
            <a:spLocks noGrp="1"/>
          </p:cNvSpPr>
          <p:nvPr>
            <p:ph type="sldNum" sz="quarter" idx="5"/>
          </p:nvPr>
        </p:nvSpPr>
        <p:spPr>
          <a:xfrm>
            <a:off x="0" y="164591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960913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SIDEBAR"/>
          <p:cNvSpPr/>
          <p:nvPr/>
        </p:nvSpPr>
        <p:spPr>
          <a:xfrm>
            <a:off x="0" y="0"/>
            <a:ext cx="1463040" cy="6858000"/>
          </a:xfrm>
          <a:prstGeom prst="rect">
            <a:avLst/>
          </a:prstGeom>
          <a:solidFill>
            <a:srgbClr val="358597">
              <a:alpha val="50000"/>
              <a:alpha val="80000"/>
            </a:srgbClr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!!INDICATOR"/>
          <p:cNvSpPr/>
          <p:nvPr/>
        </p:nvSpPr>
        <p:spPr>
          <a:xfrm>
            <a:off x="0" y="411480"/>
            <a:ext cx="1584960" cy="411480"/>
          </a:xfrm>
          <a:prstGeom prst="rect">
            <a:avLst/>
          </a:prstGeom>
          <a:solidFill>
            <a:srgbClr val="F4A896"/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F097B-A8DC-9F5E-F5ED-AAC0CFE3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0" y="365125"/>
            <a:ext cx="9253728" cy="1325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3200" dirty="0"/>
              <a:t>Critical Structure Avoidance &amp; Target Structure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7F42-6B28-C958-07E4-8B49185E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40" y="1530203"/>
            <a:ext cx="9253728" cy="4351338"/>
          </a:xfrm>
        </p:spPr>
        <p:txBody>
          <a:bodyPr/>
          <a:lstStyle/>
          <a:p>
            <a:pPr algn="l"/>
            <a:r>
              <a:rPr lang="en-GB" b="0" i="0" dirty="0" err="1">
                <a:effectLst/>
                <a:latin typeface="Linux Libertine"/>
              </a:rPr>
              <a:t>Möller</a:t>
            </a:r>
            <a:r>
              <a:rPr lang="en-GB" b="0" i="0" dirty="0">
                <a:effectLst/>
                <a:latin typeface="Linux Libertine"/>
              </a:rPr>
              <a:t>–</a:t>
            </a:r>
            <a:r>
              <a:rPr lang="en-GB" b="0" i="0" dirty="0" err="1">
                <a:effectLst/>
                <a:latin typeface="Linux Libertine"/>
              </a:rPr>
              <a:t>Trumbore</a:t>
            </a:r>
            <a:r>
              <a:rPr lang="en-GB" b="0" i="0" dirty="0">
                <a:effectLst/>
                <a:latin typeface="Linux Libertine"/>
              </a:rPr>
              <a:t> Intersection Algorithm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E21486-6176-189A-9236-791CBE2ED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02" y="2203231"/>
            <a:ext cx="3922751" cy="4289644"/>
          </a:xfrm>
          <a:prstGeom prst="rect">
            <a:avLst/>
          </a:prstGeom>
        </p:spPr>
      </p:pic>
      <p:sp>
        <p:nvSpPr>
          <p:cNvPr id="7" name="!!SIDEBAR_0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Goal</a:t>
            </a:r>
          </a:p>
        </p:txBody>
      </p:sp>
      <p:sp>
        <p:nvSpPr>
          <p:cNvPr id="8" name="!!SIDEBAR_1"/>
          <p:cNvSpPr>
            <a:spLocks noGrp="1"/>
          </p:cNvSpPr>
          <p:nvPr>
            <p:ph type="sldNum" sz="quarter" idx="3"/>
          </p:nvPr>
        </p:nvSpPr>
        <p:spPr>
          <a:xfrm>
            <a:off x="0" y="41147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400" b="1" i="0">
                <a:latin typeface="Arial"/>
              </a:rPr>
              <a:t>Path Plan</a:t>
            </a:r>
          </a:p>
        </p:txBody>
      </p:sp>
      <p:sp>
        <p:nvSpPr>
          <p:cNvPr id="10" name="!!SIDEBAR_2"/>
          <p:cNvSpPr>
            <a:spLocks noGrp="1"/>
          </p:cNvSpPr>
          <p:nvPr>
            <p:ph type="sldNum" sz="quarter" idx="4"/>
          </p:nvPr>
        </p:nvSpPr>
        <p:spPr>
          <a:xfrm>
            <a:off x="0" y="82295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ROS</a:t>
            </a:r>
          </a:p>
        </p:txBody>
      </p:sp>
      <p:sp>
        <p:nvSpPr>
          <p:cNvPr id="11" name="!!SIDEBAR_3"/>
          <p:cNvSpPr>
            <a:spLocks noGrp="1"/>
          </p:cNvSpPr>
          <p:nvPr>
            <p:ph type="sldNum" sz="quarter" idx="5"/>
          </p:nvPr>
        </p:nvSpPr>
        <p:spPr>
          <a:xfrm>
            <a:off x="0" y="123443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Validation</a:t>
            </a:r>
          </a:p>
        </p:txBody>
      </p:sp>
      <p:sp>
        <p:nvSpPr>
          <p:cNvPr id="12" name="!!SIDEBAR_4"/>
          <p:cNvSpPr>
            <a:spLocks noGrp="1"/>
          </p:cNvSpPr>
          <p:nvPr>
            <p:ph type="sldNum" sz="quarter" idx="6"/>
          </p:nvPr>
        </p:nvSpPr>
        <p:spPr>
          <a:xfrm>
            <a:off x="0" y="164591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994676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SIDEBAR"/>
          <p:cNvSpPr/>
          <p:nvPr/>
        </p:nvSpPr>
        <p:spPr>
          <a:xfrm>
            <a:off x="0" y="0"/>
            <a:ext cx="1463040" cy="6858000"/>
          </a:xfrm>
          <a:prstGeom prst="rect">
            <a:avLst/>
          </a:prstGeom>
          <a:solidFill>
            <a:srgbClr val="358597">
              <a:alpha val="50000"/>
              <a:alpha val="80000"/>
            </a:srgbClr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!!INDICATOR"/>
          <p:cNvSpPr/>
          <p:nvPr/>
        </p:nvSpPr>
        <p:spPr>
          <a:xfrm>
            <a:off x="0" y="411480"/>
            <a:ext cx="1584960" cy="411480"/>
          </a:xfrm>
          <a:prstGeom prst="rect">
            <a:avLst/>
          </a:prstGeom>
          <a:solidFill>
            <a:srgbClr val="F4A896"/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4CDF-9CCC-0D4C-1D42-5568BE72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0" y="365125"/>
            <a:ext cx="9253728" cy="1325563"/>
          </a:xfrm>
        </p:spPr>
        <p:txBody>
          <a:bodyPr>
            <a:noAutofit/>
          </a:bodyPr>
          <a:lstStyle/>
          <a:p>
            <a:r>
              <a:rPr lang="en-US" sz="2800" dirty="0"/>
              <a:t>Trajectory length &amp; Maximizing Distance From Critical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5E1E-8A07-3F7A-8047-5DA7B4F4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357" y="1588119"/>
            <a:ext cx="9253728" cy="43513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Already in the </a:t>
            </a:r>
            <a:r>
              <a:rPr lang="en-GB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Möller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Trumbore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en-GB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the angle of the insertion?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 to the nearest vertex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Tensor / Array Operation for speed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7314E-F78E-AC47-0D1C-2AE35F69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198" y="2332687"/>
            <a:ext cx="3241040" cy="381000"/>
          </a:xfrm>
          <a:prstGeom prst="rect">
            <a:avLst/>
          </a:prstGeom>
        </p:spPr>
      </p:pic>
      <p:pic>
        <p:nvPicPr>
          <p:cNvPr id="7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09454463-1606-E5EC-50D3-57EC2C2F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275" y="2381204"/>
            <a:ext cx="4000588" cy="2765168"/>
          </a:xfrm>
          <a:prstGeom prst="rect">
            <a:avLst/>
          </a:prstGeom>
        </p:spPr>
      </p:pic>
      <p:sp>
        <p:nvSpPr>
          <p:cNvPr id="9" name="!!SIDEBAR_0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Goal</a:t>
            </a:r>
          </a:p>
        </p:txBody>
      </p:sp>
      <p:sp>
        <p:nvSpPr>
          <p:cNvPr id="10" name="!!SIDEBAR_1"/>
          <p:cNvSpPr>
            <a:spLocks noGrp="1"/>
          </p:cNvSpPr>
          <p:nvPr>
            <p:ph type="sldNum" sz="quarter" idx="3"/>
          </p:nvPr>
        </p:nvSpPr>
        <p:spPr>
          <a:xfrm>
            <a:off x="0" y="41147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400" b="1" i="0">
                <a:latin typeface="Arial"/>
              </a:rPr>
              <a:t>Path Plan</a:t>
            </a:r>
          </a:p>
        </p:txBody>
      </p:sp>
      <p:sp>
        <p:nvSpPr>
          <p:cNvPr id="12" name="!!SIDEBAR_2"/>
          <p:cNvSpPr>
            <a:spLocks noGrp="1"/>
          </p:cNvSpPr>
          <p:nvPr>
            <p:ph type="sldNum" sz="quarter" idx="4"/>
          </p:nvPr>
        </p:nvSpPr>
        <p:spPr>
          <a:xfrm>
            <a:off x="0" y="82295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ROS</a:t>
            </a:r>
          </a:p>
        </p:txBody>
      </p:sp>
      <p:sp>
        <p:nvSpPr>
          <p:cNvPr id="13" name="!!SIDEBAR_3"/>
          <p:cNvSpPr>
            <a:spLocks noGrp="1"/>
          </p:cNvSpPr>
          <p:nvPr>
            <p:ph type="sldNum" sz="quarter" idx="5"/>
          </p:nvPr>
        </p:nvSpPr>
        <p:spPr>
          <a:xfrm>
            <a:off x="0" y="123443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Validation</a:t>
            </a:r>
          </a:p>
        </p:txBody>
      </p:sp>
      <p:sp>
        <p:nvSpPr>
          <p:cNvPr id="14" name="!!SIDEBAR_4"/>
          <p:cNvSpPr>
            <a:spLocks noGrp="1"/>
          </p:cNvSpPr>
          <p:nvPr>
            <p:ph type="sldNum" sz="quarter" idx="6"/>
          </p:nvPr>
        </p:nvSpPr>
        <p:spPr>
          <a:xfrm>
            <a:off x="0" y="164591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021551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SIDEBAR"/>
          <p:cNvSpPr/>
          <p:nvPr/>
        </p:nvSpPr>
        <p:spPr>
          <a:xfrm>
            <a:off x="0" y="0"/>
            <a:ext cx="1463040" cy="6858000"/>
          </a:xfrm>
          <a:prstGeom prst="rect">
            <a:avLst/>
          </a:prstGeom>
          <a:solidFill>
            <a:srgbClr val="358597">
              <a:alpha val="50000"/>
              <a:alpha val="80000"/>
            </a:srgbClr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!!INDICATOR"/>
          <p:cNvSpPr/>
          <p:nvPr/>
        </p:nvSpPr>
        <p:spPr>
          <a:xfrm>
            <a:off x="0" y="822960"/>
            <a:ext cx="1584960" cy="411480"/>
          </a:xfrm>
          <a:prstGeom prst="rect">
            <a:avLst/>
          </a:prstGeom>
          <a:solidFill>
            <a:srgbClr val="F4A896"/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768C612A-C499-A600-0531-73D412081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AAAAAA"/>
              </a:clrFrom>
              <a:clrTo>
                <a:srgbClr val="AAAA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040" y="1253331"/>
            <a:ext cx="4632069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E98F5B-A7BC-C423-5B1C-11465A83D58A}"/>
              </a:ext>
            </a:extLst>
          </p:cNvPr>
          <p:cNvSpPr txBox="1"/>
          <p:nvPr/>
        </p:nvSpPr>
        <p:spPr>
          <a:xfrm>
            <a:off x="2532831" y="1089698"/>
            <a:ext cx="4342240" cy="1706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URDF 6DOF Robot Model</a:t>
            </a:r>
            <a:endParaRPr lang="en-GB" b="1" dirty="0">
              <a:solidFill>
                <a:srgbClr val="FFC600"/>
              </a:solidFill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latin typeface="Menlo" panose="020B0609030804020204" pitchFamily="49" charset="0"/>
              </a:rPr>
              <a:t>But spheric end effector?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latin typeface="Menlo" panose="020B0609030804020204" pitchFamily="49" charset="0"/>
              </a:rPr>
              <a:t>I</a:t>
            </a: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nverse </a:t>
            </a:r>
            <a:r>
              <a:rPr lang="en-US" altLang="zh-CN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GB" b="1" dirty="0" err="1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inematics</a:t>
            </a:r>
            <a:r>
              <a:rPr lang="en-GB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C600"/>
                </a:solidFill>
                <a:latin typeface="Menlo" panose="020B0609030804020204" pitchFamily="49" charset="0"/>
              </a:rPr>
              <a:t>	</a:t>
            </a:r>
            <a:r>
              <a:rPr lang="en-GB" sz="1600" b="1" dirty="0">
                <a:solidFill>
                  <a:srgbClr val="FFC600"/>
                </a:solidFill>
                <a:effectLst/>
                <a:latin typeface="Menlo" panose="020B0609030804020204" pitchFamily="49" charset="0"/>
              </a:rPr>
              <a:t>(maybe </a:t>
            </a:r>
            <a:r>
              <a:rPr lang="en-GB" sz="1600" b="1" dirty="0">
                <a:solidFill>
                  <a:srgbClr val="FFC600"/>
                </a:solidFill>
                <a:latin typeface="Menlo" panose="020B0609030804020204" pitchFamily="49" charset="0"/>
              </a:rPr>
              <a:t>Reinforcement Learning)?</a:t>
            </a:r>
            <a:endParaRPr lang="en-GB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6251323-0F58-F7C1-B871-5FBFD1DBB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31" y="3094465"/>
            <a:ext cx="4107927" cy="2510204"/>
          </a:xfrm>
          <a:prstGeom prst="rect">
            <a:avLst/>
          </a:prstGeom>
        </p:spPr>
      </p:pic>
      <p:sp>
        <p:nvSpPr>
          <p:cNvPr id="18" name="!!SIDEBAR_0"/>
          <p:cNvSpPr>
            <a:spLocks noGrp="1"/>
          </p:cNvSpPr>
          <p:nvPr>
            <p:ph type="sldNum" sz="quarter" idx="1"/>
          </p:nvPr>
        </p:nvSpPr>
        <p:spPr>
          <a:xfrm>
            <a:off x="0" y="0"/>
            <a:ext cx="1463040" cy="411479"/>
          </a:xfrm>
        </p:spPr>
        <p:txBody>
          <a:bodyPr wrap="square" anchor="ctr">
            <a:noAutofit/>
          </a:bodyPr>
          <a:lstStyle/>
          <a:p>
            <a:pPr marL="0" indent="0">
              <a:buNone/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 dirty="0">
                <a:latin typeface="Arial"/>
              </a:rPr>
              <a:t>Goal</a:t>
            </a:r>
          </a:p>
        </p:txBody>
      </p:sp>
      <p:sp>
        <p:nvSpPr>
          <p:cNvPr id="19" name="!!SIDEBAR_1"/>
          <p:cNvSpPr>
            <a:spLocks noGrp="1"/>
          </p:cNvSpPr>
          <p:nvPr>
            <p:ph type="sldNum" sz="quarter" idx="2"/>
          </p:nvPr>
        </p:nvSpPr>
        <p:spPr>
          <a:xfrm>
            <a:off x="0" y="41147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Path Plan</a:t>
            </a:r>
          </a:p>
        </p:txBody>
      </p:sp>
      <p:sp>
        <p:nvSpPr>
          <p:cNvPr id="20" name="!!SIDEBAR_2"/>
          <p:cNvSpPr>
            <a:spLocks noGrp="1"/>
          </p:cNvSpPr>
          <p:nvPr>
            <p:ph type="sldNum" sz="quarter" idx="3"/>
          </p:nvPr>
        </p:nvSpPr>
        <p:spPr>
          <a:xfrm>
            <a:off x="0" y="82295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400" b="1" i="0">
                <a:latin typeface="Arial"/>
              </a:rPr>
              <a:t>ROS</a:t>
            </a:r>
          </a:p>
        </p:txBody>
      </p:sp>
      <p:sp>
        <p:nvSpPr>
          <p:cNvPr id="22" name="!!SIDEBAR_3"/>
          <p:cNvSpPr>
            <a:spLocks noGrp="1"/>
          </p:cNvSpPr>
          <p:nvPr>
            <p:ph type="sldNum" sz="quarter" idx="4"/>
          </p:nvPr>
        </p:nvSpPr>
        <p:spPr>
          <a:xfrm>
            <a:off x="0" y="123443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Validation</a:t>
            </a:r>
          </a:p>
        </p:txBody>
      </p:sp>
      <p:sp>
        <p:nvSpPr>
          <p:cNvPr id="23" name="!!SIDEBAR_4"/>
          <p:cNvSpPr>
            <a:spLocks noGrp="1"/>
          </p:cNvSpPr>
          <p:nvPr>
            <p:ph type="sldNum" sz="quarter" idx="5"/>
          </p:nvPr>
        </p:nvSpPr>
        <p:spPr>
          <a:xfrm>
            <a:off x="0" y="164591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970985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SIDEBAR"/>
          <p:cNvSpPr/>
          <p:nvPr/>
        </p:nvSpPr>
        <p:spPr>
          <a:xfrm>
            <a:off x="0" y="0"/>
            <a:ext cx="1463040" cy="6858000"/>
          </a:xfrm>
          <a:prstGeom prst="rect">
            <a:avLst/>
          </a:prstGeom>
          <a:solidFill>
            <a:srgbClr val="358597">
              <a:alpha val="50000"/>
              <a:alpha val="80000"/>
            </a:srgbClr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!!INDICATOR"/>
          <p:cNvSpPr/>
          <p:nvPr/>
        </p:nvSpPr>
        <p:spPr>
          <a:xfrm>
            <a:off x="0" y="1234440"/>
            <a:ext cx="1584960" cy="411480"/>
          </a:xfrm>
          <a:prstGeom prst="rect">
            <a:avLst/>
          </a:prstGeom>
          <a:solidFill>
            <a:srgbClr val="F4A896"/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3DF4-4D84-4E3C-354D-94C2F29B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0" y="365125"/>
            <a:ext cx="9253728" cy="1325563"/>
          </a:xfrm>
        </p:spPr>
        <p:txBody>
          <a:bodyPr/>
          <a:lstStyle/>
          <a:p>
            <a:r>
              <a:rPr lang="en-US" dirty="0"/>
              <a:t>Validation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A2D6-BAB8-8CCA-C8C6-6E29EF6A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40" y="1690688"/>
            <a:ext cx="9253728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Unit tests for algorithm performance</a:t>
            </a:r>
          </a:p>
          <a:p>
            <a:pPr>
              <a:lnSpc>
                <a:spcPct val="200000"/>
              </a:lnSpc>
            </a:pPr>
            <a:r>
              <a:rPr lang="en-US" dirty="0"/>
              <a:t>Visualization for trajectory and end effector position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C06219-5B50-B6ED-0077-0F634C9C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0" y="3866357"/>
            <a:ext cx="6839712" cy="2088274"/>
          </a:xfrm>
          <a:prstGeom prst="rect">
            <a:avLst/>
          </a:prstGeom>
        </p:spPr>
      </p:pic>
      <p:sp>
        <p:nvSpPr>
          <p:cNvPr id="7" name="!!SIDEBAR_0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Goal</a:t>
            </a:r>
          </a:p>
        </p:txBody>
      </p:sp>
      <p:sp>
        <p:nvSpPr>
          <p:cNvPr id="8" name="!!SIDEBAR_1"/>
          <p:cNvSpPr>
            <a:spLocks noGrp="1"/>
          </p:cNvSpPr>
          <p:nvPr>
            <p:ph type="sldNum" sz="quarter" idx="3"/>
          </p:nvPr>
        </p:nvSpPr>
        <p:spPr>
          <a:xfrm>
            <a:off x="0" y="41147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Path Plan</a:t>
            </a:r>
          </a:p>
        </p:txBody>
      </p:sp>
      <p:sp>
        <p:nvSpPr>
          <p:cNvPr id="9" name="!!SIDEBAR_2"/>
          <p:cNvSpPr>
            <a:spLocks noGrp="1"/>
          </p:cNvSpPr>
          <p:nvPr>
            <p:ph type="sldNum" sz="quarter" idx="4"/>
          </p:nvPr>
        </p:nvSpPr>
        <p:spPr>
          <a:xfrm>
            <a:off x="0" y="82295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ROS</a:t>
            </a:r>
          </a:p>
        </p:txBody>
      </p:sp>
      <p:sp>
        <p:nvSpPr>
          <p:cNvPr id="10" name="!!SIDEBAR_3"/>
          <p:cNvSpPr>
            <a:spLocks noGrp="1"/>
          </p:cNvSpPr>
          <p:nvPr>
            <p:ph type="sldNum" sz="quarter" idx="5"/>
          </p:nvPr>
        </p:nvSpPr>
        <p:spPr>
          <a:xfrm>
            <a:off x="0" y="123443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400" b="1" i="0">
                <a:latin typeface="Arial"/>
              </a:rPr>
              <a:t>Validation</a:t>
            </a:r>
          </a:p>
        </p:txBody>
      </p:sp>
      <p:sp>
        <p:nvSpPr>
          <p:cNvPr id="12" name="!!SIDEBAR_4"/>
          <p:cNvSpPr>
            <a:spLocks noGrp="1"/>
          </p:cNvSpPr>
          <p:nvPr>
            <p:ph type="sldNum" sz="quarter" idx="6"/>
          </p:nvPr>
        </p:nvSpPr>
        <p:spPr>
          <a:xfrm>
            <a:off x="0" y="164591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591853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SIDEBAR"/>
          <p:cNvSpPr/>
          <p:nvPr/>
        </p:nvSpPr>
        <p:spPr>
          <a:xfrm>
            <a:off x="0" y="0"/>
            <a:ext cx="1463040" cy="6858000"/>
          </a:xfrm>
          <a:prstGeom prst="rect">
            <a:avLst/>
          </a:prstGeom>
          <a:solidFill>
            <a:srgbClr val="358597">
              <a:alpha val="50000"/>
              <a:alpha val="80000"/>
            </a:srgbClr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!!INDICATOR"/>
          <p:cNvSpPr/>
          <p:nvPr/>
        </p:nvSpPr>
        <p:spPr>
          <a:xfrm>
            <a:off x="0" y="1645920"/>
            <a:ext cx="1584960" cy="411480"/>
          </a:xfrm>
          <a:prstGeom prst="rect">
            <a:avLst/>
          </a:prstGeom>
          <a:solidFill>
            <a:srgbClr val="F4A896"/>
          </a:solidFill>
          <a:ln>
            <a:solidFill>
              <a:srgbClr val="358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19706-B570-8B0B-E227-62EF1A5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0" y="365125"/>
            <a:ext cx="9253728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E83C-DAD3-C3EF-F402-B3417C09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40" y="1573371"/>
            <a:ext cx="9253728" cy="4351338"/>
          </a:xfrm>
        </p:spPr>
        <p:txBody>
          <a:bodyPr/>
          <a:lstStyle/>
          <a:p>
            <a:r>
              <a:rPr lang="en-US" dirty="0"/>
              <a:t>Milestone 1: Rewrite path planning implementation using array or tensor operation </a:t>
            </a:r>
          </a:p>
          <a:p>
            <a:r>
              <a:rPr lang="en-US" dirty="0"/>
              <a:t>Milestone 2: Integrate algorithm with ROS robot model </a:t>
            </a:r>
          </a:p>
          <a:p>
            <a:r>
              <a:rPr lang="en-US" dirty="0"/>
              <a:t>Milestone 3: Perform validation and testing</a:t>
            </a:r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FF489C6B-FFC2-BC24-0AC6-D62FD5E3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16" y="3596640"/>
            <a:ext cx="6128918" cy="2785872"/>
          </a:xfrm>
          <a:prstGeom prst="rect">
            <a:avLst/>
          </a:prstGeom>
        </p:spPr>
      </p:pic>
      <p:sp>
        <p:nvSpPr>
          <p:cNvPr id="9" name="!!SIDEBAR_0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Goal</a:t>
            </a:r>
          </a:p>
        </p:txBody>
      </p:sp>
      <p:sp>
        <p:nvSpPr>
          <p:cNvPr id="10" name="!!SIDEBAR_1"/>
          <p:cNvSpPr>
            <a:spLocks noGrp="1"/>
          </p:cNvSpPr>
          <p:nvPr>
            <p:ph type="sldNum" sz="quarter" idx="3"/>
          </p:nvPr>
        </p:nvSpPr>
        <p:spPr>
          <a:xfrm>
            <a:off x="0" y="41147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Path Plan</a:t>
            </a:r>
          </a:p>
        </p:txBody>
      </p:sp>
      <p:sp>
        <p:nvSpPr>
          <p:cNvPr id="11" name="!!SIDEBAR_2"/>
          <p:cNvSpPr>
            <a:spLocks noGrp="1"/>
          </p:cNvSpPr>
          <p:nvPr>
            <p:ph type="sldNum" sz="quarter" idx="4"/>
          </p:nvPr>
        </p:nvSpPr>
        <p:spPr>
          <a:xfrm>
            <a:off x="0" y="82295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ROS</a:t>
            </a:r>
          </a:p>
        </p:txBody>
      </p:sp>
      <p:sp>
        <p:nvSpPr>
          <p:cNvPr id="12" name="!!SIDEBAR_3"/>
          <p:cNvSpPr>
            <a:spLocks noGrp="1"/>
          </p:cNvSpPr>
          <p:nvPr>
            <p:ph type="sldNum" sz="quarter" idx="5"/>
          </p:nvPr>
        </p:nvSpPr>
        <p:spPr>
          <a:xfrm>
            <a:off x="0" y="123443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100" b="0" i="0">
                <a:latin typeface="Arial"/>
              </a:rPr>
              <a:t>Validation</a:t>
            </a:r>
          </a:p>
        </p:txBody>
      </p:sp>
      <p:sp>
        <p:nvSpPr>
          <p:cNvPr id="13" name="!!SIDEBAR_4"/>
          <p:cNvSpPr>
            <a:spLocks noGrp="1"/>
          </p:cNvSpPr>
          <p:nvPr>
            <p:ph type="sldNum" sz="quarter" idx="6"/>
          </p:nvPr>
        </p:nvSpPr>
        <p:spPr>
          <a:xfrm>
            <a:off x="0" y="1645919"/>
            <a:ext cx="1463040" cy="411479"/>
          </a:xfrm>
        </p:spPr>
        <p:txBody>
          <a:bodyPr wrap="square" anchor="ctr">
            <a:noAutofit/>
          </a:bodyPr>
          <a:lstStyle/>
          <a:p>
            <a:pPr>
              <a:defRPr>
                <a:solidFill>
                  <a:srgbClr val="000000"/>
                </a:solidFill>
                <a:latin typeface="Arial"/>
              </a:defRPr>
            </a:pPr>
            <a:r>
              <a:rPr sz="1400" b="1" i="0">
                <a:latin typeface="Arial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858211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482</TotalTime>
  <Words>461</Words>
  <Application>Microsoft Macintosh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Linux Libertine</vt:lpstr>
      <vt:lpstr>Arial</vt:lpstr>
      <vt:lpstr>Calibri</vt:lpstr>
      <vt:lpstr>Calibri Light</vt:lpstr>
      <vt:lpstr>Menlo</vt:lpstr>
      <vt:lpstr>Office Theme</vt:lpstr>
      <vt:lpstr>ROS Path Planning for Robotic Surgery</vt:lpstr>
      <vt:lpstr>PowerPoint Presentation</vt:lpstr>
      <vt:lpstr>PowerPoint Presentation</vt:lpstr>
      <vt:lpstr>Critical Structure Avoidance &amp; Target Structure Placement</vt:lpstr>
      <vt:lpstr>Trajectory length &amp; Maximizing Distance From Critical Structures</vt:lpstr>
      <vt:lpstr>PowerPoint Presentation</vt:lpstr>
      <vt:lpstr>Validation Strategy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Yin</dc:creator>
  <cp:lastModifiedBy>Dong Yin</cp:lastModifiedBy>
  <cp:revision>109</cp:revision>
  <dcterms:created xsi:type="dcterms:W3CDTF">2023-03-25T11:58:31Z</dcterms:created>
  <dcterms:modified xsi:type="dcterms:W3CDTF">2023-03-27T23:03:03Z</dcterms:modified>
</cp:coreProperties>
</file>