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4"/>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9CBFB-5B6F-BF43-8202-C68A067294A7}" type="datetimeFigureOut">
              <a:rPr lang="en-US" smtClean="0"/>
              <a:t>8/6/22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73A69-8496-E545-8B97-1693154B0AF6}" type="slidenum">
              <a:rPr lang="en-US" smtClean="0"/>
              <a:t>‹#›</a:t>
            </a:fld>
            <a:endParaRPr lang="en-US"/>
          </a:p>
        </p:txBody>
      </p:sp>
    </p:spTree>
    <p:extLst>
      <p:ext uri="{BB962C8B-B14F-4D97-AF65-F5344CB8AC3E}">
        <p14:creationId xmlns:p14="http://schemas.microsoft.com/office/powerpoint/2010/main" val="367042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73A69-8496-E545-8B97-1693154B0AF6}" type="slidenum">
              <a:rPr lang="en-US" smtClean="0"/>
              <a:t>1</a:t>
            </a:fld>
            <a:endParaRPr lang="en-US"/>
          </a:p>
        </p:txBody>
      </p:sp>
    </p:spTree>
    <p:extLst>
      <p:ext uri="{BB962C8B-B14F-4D97-AF65-F5344CB8AC3E}">
        <p14:creationId xmlns:p14="http://schemas.microsoft.com/office/powerpoint/2010/main" val="340202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92E9-1AA0-605B-AB15-D22A1803A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72E249-250E-6E82-B86D-805790C05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0FFA2E-84EF-227A-C854-83D1570A61E6}"/>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D71AF65B-BB3F-7749-358C-1B565DAF5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3C2-76B5-F9B7-0306-5D35F7167A0B}"/>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145775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5C04-4072-4A5A-27DA-3B0A4E6B0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4BC20-E8FB-AB31-316C-1422D8F25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57C81-02ED-BB0E-08F9-DB6326B5898E}"/>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D573338D-C8D1-CC5B-46B6-D4CC7BB08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F8A5B-8262-8AC7-5EA0-8B331FD5F373}"/>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41144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B7119-1EE8-CD6D-4CB7-DF55591C51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BF61F2-3536-CE4F-04FF-26A76DC2C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A1841-3351-A133-4970-9AC9B35AB429}"/>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75A1401E-00B6-E4A3-F3CC-86BD5432C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340D-6404-5E61-92C7-DE82AE6FF7FB}"/>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54732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D86C-3150-4FC1-916E-4DB06993B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243D0-D114-1827-45C9-4996C6D7B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9F493-0511-F80D-0666-D063BE3D97A3}"/>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343F7480-A2A6-A556-4741-3148C11F8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3558B-AF85-B892-7CA8-6A20E6B77657}"/>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66378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922E-65DF-B7A1-996D-9182AA2F2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29593-82AC-E610-F323-13A66BA59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8AC04-4408-CFA1-1345-158B82B1BD44}"/>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2144F791-79DF-3566-A1B4-F0EAD6BA4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8281F-15D2-927C-D6BF-974C2287E9F8}"/>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426419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05D-2006-E6F0-2DF6-7E6D36A3B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3EBFC-0FD0-2B06-3010-5B255B41B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7E7D66-4CEB-26A1-31E5-8CF171FA64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7ABB6-C5B6-2E13-BF94-2517F8296081}"/>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6" name="Footer Placeholder 5">
            <a:extLst>
              <a:ext uri="{FF2B5EF4-FFF2-40B4-BE49-F238E27FC236}">
                <a16:creationId xmlns:a16="http://schemas.microsoft.com/office/drawing/2014/main" id="{9FAB0912-6138-0F62-281F-C06984D53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917F8-4F66-02CD-6754-348207435826}"/>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404618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8155-6FAB-9759-C296-952C84BF40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27A14-AE3E-B367-E60B-FF9E35AEB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4D0CF-A787-D0ED-7828-8A763A9D2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73B186-89ED-3C7C-9ED1-F6E402991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021D5-0280-F9EF-7D50-E05298633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7C3792-2AA1-2E5E-D04A-56F68F2DA1A8}"/>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8" name="Footer Placeholder 7">
            <a:extLst>
              <a:ext uri="{FF2B5EF4-FFF2-40B4-BE49-F238E27FC236}">
                <a16:creationId xmlns:a16="http://schemas.microsoft.com/office/drawing/2014/main" id="{A3851765-3F0E-8448-2A4E-DE8657A1C1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DAB0D-6EF3-62B6-78E7-711ED82D8B3A}"/>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6334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E2C3-55FC-EE63-EA2A-92413A732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CD38F-891D-8EB2-DFCE-731ACF35FFA4}"/>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4" name="Footer Placeholder 3">
            <a:extLst>
              <a:ext uri="{FF2B5EF4-FFF2-40B4-BE49-F238E27FC236}">
                <a16:creationId xmlns:a16="http://schemas.microsoft.com/office/drawing/2014/main" id="{481525AD-C5FD-3DD9-7A16-275E057689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E47889-75D0-7F69-DD19-3B6534FAFCE6}"/>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128500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E0621-C345-FF47-4950-2E77CB06A2DE}"/>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3" name="Footer Placeholder 2">
            <a:extLst>
              <a:ext uri="{FF2B5EF4-FFF2-40B4-BE49-F238E27FC236}">
                <a16:creationId xmlns:a16="http://schemas.microsoft.com/office/drawing/2014/main" id="{CDCCCFCC-F472-DA56-F1C2-C06BC8A47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E1CDE-D7B3-9A24-262D-AFD3789E3653}"/>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49921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E402-50FD-B000-CA55-B485AAC67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9E932-A655-2C67-082B-7A57E476B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06199-1FC9-8F44-F747-865BBE05B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EBA77-52E0-D7CD-BAAB-18B591CBB8B9}"/>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6" name="Footer Placeholder 5">
            <a:extLst>
              <a:ext uri="{FF2B5EF4-FFF2-40B4-BE49-F238E27FC236}">
                <a16:creationId xmlns:a16="http://schemas.microsoft.com/office/drawing/2014/main" id="{776992E5-D261-035E-41F2-9DEF1B305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814CA-64E6-277D-FEF6-6B9C2225C92A}"/>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16211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9A98-BB15-9F4C-B904-5861ECA93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8519B-EDBE-EB56-20F9-DF4B72FBC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AD1C4-D4A0-0FA3-B822-6CCA545BF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4A560-1B2A-A06F-4BDC-6C2FD7553EFE}"/>
              </a:ext>
            </a:extLst>
          </p:cNvPr>
          <p:cNvSpPr>
            <a:spLocks noGrp="1"/>
          </p:cNvSpPr>
          <p:nvPr>
            <p:ph type="dt" sz="half" idx="10"/>
          </p:nvPr>
        </p:nvSpPr>
        <p:spPr/>
        <p:txBody>
          <a:bodyPr/>
          <a:lstStyle/>
          <a:p>
            <a:fld id="{E8468BB3-13A9-EB40-BC6B-806B382D7994}" type="datetimeFigureOut">
              <a:rPr lang="en-US" smtClean="0"/>
              <a:t>8/6/22</a:t>
            </a:fld>
            <a:endParaRPr lang="en-US"/>
          </a:p>
        </p:txBody>
      </p:sp>
      <p:sp>
        <p:nvSpPr>
          <p:cNvPr id="6" name="Footer Placeholder 5">
            <a:extLst>
              <a:ext uri="{FF2B5EF4-FFF2-40B4-BE49-F238E27FC236}">
                <a16:creationId xmlns:a16="http://schemas.microsoft.com/office/drawing/2014/main" id="{A788478E-52E3-B2A2-784E-9EBBF262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46648-0705-8ACB-63D5-7E9572963AA1}"/>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02179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E0441-5F58-9D54-E792-F97818C84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7F893-80A8-A4F9-7B92-97118CFA8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1429F-11E5-5B72-27F8-2A0702D8F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68BB3-13A9-EB40-BC6B-806B382D7994}" type="datetimeFigureOut">
              <a:rPr lang="en-US" smtClean="0"/>
              <a:t>8/6/22</a:t>
            </a:fld>
            <a:endParaRPr lang="en-US"/>
          </a:p>
        </p:txBody>
      </p:sp>
      <p:sp>
        <p:nvSpPr>
          <p:cNvPr id="5" name="Footer Placeholder 4">
            <a:extLst>
              <a:ext uri="{FF2B5EF4-FFF2-40B4-BE49-F238E27FC236}">
                <a16:creationId xmlns:a16="http://schemas.microsoft.com/office/drawing/2014/main" id="{0F4CCFC3-A669-A75F-C7D4-4B7569F01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8CA3DC-A047-2FFC-9C10-DD8606952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DC9F0-B578-9847-850B-0A5581EF5604}" type="slidenum">
              <a:rPr lang="en-US" smtClean="0"/>
              <a:t>‹#›</a:t>
            </a:fld>
            <a:endParaRPr lang="en-US"/>
          </a:p>
        </p:txBody>
      </p:sp>
    </p:spTree>
    <p:extLst>
      <p:ext uri="{BB962C8B-B14F-4D97-AF65-F5344CB8AC3E}">
        <p14:creationId xmlns:p14="http://schemas.microsoft.com/office/powerpoint/2010/main" val="262997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4DB754-CE3E-54FB-F3F3-635983710B46}"/>
              </a:ext>
            </a:extLst>
          </p:cNvPr>
          <p:cNvSpPr/>
          <p:nvPr/>
        </p:nvSpPr>
        <p:spPr>
          <a:xfrm>
            <a:off x="6858000" y="0"/>
            <a:ext cx="5334000" cy="6857999"/>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Case Study 2 DDS</a:t>
            </a:r>
          </a:p>
          <a:p>
            <a:pPr algn="ctr"/>
            <a:r>
              <a:rPr lang="en-US" sz="4000" dirty="0">
                <a:solidFill>
                  <a:schemeClr val="tx1"/>
                </a:solidFill>
                <a:latin typeface="Times New Roman" panose="02020603050405020304" pitchFamily="18" charset="0"/>
                <a:cs typeface="Times New Roman" panose="02020603050405020304" pitchFamily="18" charset="0"/>
              </a:rPr>
              <a:t>Predictive Analytics</a:t>
            </a:r>
          </a:p>
          <a:p>
            <a:pPr algn="ctr"/>
            <a:r>
              <a:rPr lang="en-US" sz="2800" dirty="0">
                <a:solidFill>
                  <a:schemeClr val="tx1"/>
                </a:solidFill>
                <a:latin typeface="Times New Roman" panose="02020603050405020304" pitchFamily="18" charset="0"/>
                <a:cs typeface="Times New Roman" panose="02020603050405020304" pitchFamily="18" charset="0"/>
              </a:rPr>
              <a:t>Donald Anderson</a:t>
            </a:r>
          </a:p>
        </p:txBody>
      </p:sp>
      <p:pic>
        <p:nvPicPr>
          <p:cNvPr id="5" name="Picture 4">
            <a:extLst>
              <a:ext uri="{FF2B5EF4-FFF2-40B4-BE49-F238E27FC236}">
                <a16:creationId xmlns:a16="http://schemas.microsoft.com/office/drawing/2014/main" id="{1E0E22A9-CF8F-FA53-980A-8E63EB925FB9}"/>
              </a:ext>
            </a:extLst>
          </p:cNvPr>
          <p:cNvPicPr>
            <a:picLocks noChangeAspect="1"/>
          </p:cNvPicPr>
          <p:nvPr/>
        </p:nvPicPr>
        <p:blipFill>
          <a:blip r:embed="rId3"/>
          <a:stretch>
            <a:fillRect/>
          </a:stretch>
        </p:blipFill>
        <p:spPr>
          <a:xfrm>
            <a:off x="9600589" y="5078627"/>
            <a:ext cx="2344275" cy="1557146"/>
          </a:xfrm>
          <a:prstGeom prst="rect">
            <a:avLst/>
          </a:prstGeom>
        </p:spPr>
      </p:pic>
      <p:pic>
        <p:nvPicPr>
          <p:cNvPr id="1032" name="Picture 8" descr="Frito-Lay logo and icon, Frito-Lay brand colors - logotyp.us">
            <a:extLst>
              <a:ext uri="{FF2B5EF4-FFF2-40B4-BE49-F238E27FC236}">
                <a16:creationId xmlns:a16="http://schemas.microsoft.com/office/drawing/2014/main" id="{B5DF2B38-FC14-59E1-E7AB-668F2AB77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74678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78798"/>
      </p:ext>
    </p:extLst>
  </p:cSld>
  <p:clrMapOvr>
    <a:masterClrMapping/>
  </p:clrMapOvr>
  <mc:AlternateContent xmlns:mc="http://schemas.openxmlformats.org/markup-compatibility/2006">
    <mc:Choice xmlns:p14="http://schemas.microsoft.com/office/powerpoint/2010/main" Requires="p14">
      <p:transition p14:dur="0" advTm="17400"/>
    </mc:Choice>
    <mc:Fallback>
      <p:transition advTm="174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814435F6-4036-B21E-7717-2C033A19D3D6}"/>
              </a:ext>
            </a:extLst>
          </p:cNvPr>
          <p:cNvSpPr>
            <a:spLocks noGrp="1"/>
          </p:cNvSpPr>
          <p:nvPr>
            <p:ph type="title"/>
          </p:nvPr>
        </p:nvSpPr>
        <p:spPr>
          <a:xfrm>
            <a:off x="780836" y="293208"/>
            <a:ext cx="10572964" cy="652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Predictions </a:t>
            </a:r>
          </a:p>
        </p:txBody>
      </p:sp>
      <p:sp>
        <p:nvSpPr>
          <p:cNvPr id="14" name="Rounded Rectangle 13">
            <a:extLst>
              <a:ext uri="{FF2B5EF4-FFF2-40B4-BE49-F238E27FC236}">
                <a16:creationId xmlns:a16="http://schemas.microsoft.com/office/drawing/2014/main" id="{048309E8-AEA1-6E36-317D-2E29F18C5A60}"/>
              </a:ext>
            </a:extLst>
          </p:cNvPr>
          <p:cNvSpPr/>
          <p:nvPr/>
        </p:nvSpPr>
        <p:spPr>
          <a:xfrm>
            <a:off x="1883881" y="2273337"/>
            <a:ext cx="3021386" cy="2802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DC95DDF-A72A-09A0-291A-858DE976F5C1}"/>
              </a:ext>
            </a:extLst>
          </p:cNvPr>
          <p:cNvSpPr/>
          <p:nvPr/>
        </p:nvSpPr>
        <p:spPr>
          <a:xfrm>
            <a:off x="5815174" y="2273335"/>
            <a:ext cx="5538626" cy="280209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1B3F01-318E-F2FE-EE26-FC295B1FC602}"/>
              </a:ext>
            </a:extLst>
          </p:cNvPr>
          <p:cNvSpPr txBox="1"/>
          <p:nvPr/>
        </p:nvSpPr>
        <p:spPr>
          <a:xfrm>
            <a:off x="5887093" y="3258885"/>
            <a:ext cx="5466707" cy="830997"/>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labels (ordered by ID) are provided  in the embedded csv file</a:t>
            </a:r>
            <a:r>
              <a:rPr lang="en-US" sz="2800" dirty="0"/>
              <a:t>.</a:t>
            </a:r>
          </a:p>
        </p:txBody>
      </p:sp>
      <p:graphicFrame>
        <p:nvGraphicFramePr>
          <p:cNvPr id="2" name="Object 1">
            <a:extLst>
              <a:ext uri="{FF2B5EF4-FFF2-40B4-BE49-F238E27FC236}">
                <a16:creationId xmlns:a16="http://schemas.microsoft.com/office/drawing/2014/main" id="{3284660A-9025-6CD5-C649-88A2F67DCB10}"/>
              </a:ext>
            </a:extLst>
          </p:cNvPr>
          <p:cNvGraphicFramePr>
            <a:graphicFrameLocks noChangeAspect="1"/>
          </p:cNvGraphicFramePr>
          <p:nvPr>
            <p:extLst>
              <p:ext uri="{D42A27DB-BD31-4B8C-83A1-F6EECF244321}">
                <p14:modId xmlns:p14="http://schemas.microsoft.com/office/powerpoint/2010/main" val="148398151"/>
              </p:ext>
            </p:extLst>
          </p:nvPr>
        </p:nvGraphicFramePr>
        <p:xfrm>
          <a:off x="2269482" y="2908960"/>
          <a:ext cx="2250184" cy="1530849"/>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2269482" y="2908960"/>
                        <a:ext cx="2250184" cy="1530849"/>
                      </a:xfrm>
                      <a:prstGeom prst="rect">
                        <a:avLst/>
                      </a:prstGeom>
                    </p:spPr>
                  </p:pic>
                </p:oleObj>
              </mc:Fallback>
            </mc:AlternateContent>
          </a:graphicData>
        </a:graphic>
      </p:graphicFrame>
    </p:spTree>
    <p:extLst>
      <p:ext uri="{BB962C8B-B14F-4D97-AF65-F5344CB8AC3E}">
        <p14:creationId xmlns:p14="http://schemas.microsoft.com/office/powerpoint/2010/main" val="8280118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5138">
        <p15:prstTrans prst="pageCurlDouble"/>
      </p:transition>
    </mc:Choice>
    <mc:Fallback>
      <p:transition spd="slow" advTm="2513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3BC71C5-97C4-4004-2969-3B9164AD7BB8}"/>
              </a:ext>
            </a:extLst>
          </p:cNvPr>
          <p:cNvSpPr/>
          <p:nvPr/>
        </p:nvSpPr>
        <p:spPr>
          <a:xfrm>
            <a:off x="4351961" y="546539"/>
            <a:ext cx="2490627" cy="8925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4805A-9C08-F723-BA3E-B4B581439B53}"/>
              </a:ext>
            </a:extLst>
          </p:cNvPr>
          <p:cNvSpPr>
            <a:spLocks noGrp="1"/>
          </p:cNvSpPr>
          <p:nvPr>
            <p:ph type="title"/>
          </p:nvPr>
        </p:nvSpPr>
        <p:spPr>
          <a:xfrm>
            <a:off x="4351962" y="587146"/>
            <a:ext cx="2490627" cy="892577"/>
          </a:xfrm>
        </p:spPr>
        <p:txBody>
          <a:bodyPr/>
          <a:lstStyle/>
          <a:p>
            <a:pPr algn="ctr"/>
            <a:r>
              <a:rPr lang="en-US" dirty="0"/>
              <a:t>Appendix</a:t>
            </a:r>
          </a:p>
        </p:txBody>
      </p:sp>
      <p:sp>
        <p:nvSpPr>
          <p:cNvPr id="5" name="TextBox 4">
            <a:extLst>
              <a:ext uri="{FF2B5EF4-FFF2-40B4-BE49-F238E27FC236}">
                <a16:creationId xmlns:a16="http://schemas.microsoft.com/office/drawing/2014/main" id="{39F9FB15-199D-9B22-7D57-9F5012F56A26}"/>
              </a:ext>
            </a:extLst>
          </p:cNvPr>
          <p:cNvSpPr txBox="1"/>
          <p:nvPr/>
        </p:nvSpPr>
        <p:spPr>
          <a:xfrm>
            <a:off x="702067" y="2229491"/>
            <a:ext cx="10787865"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View Presentation on YouTube</a:t>
            </a:r>
          </a:p>
          <a:p>
            <a:pPr marL="285750" indent="-285750">
              <a:buFont typeface="Arial" panose="020B0604020202020204" pitchFamily="34" charset="0"/>
              <a:buChar char="•"/>
            </a:pPr>
            <a:r>
              <a:rPr lang="en-US" sz="3200" dirty="0"/>
              <a:t>Review EDA files here.</a:t>
            </a:r>
          </a:p>
        </p:txBody>
      </p:sp>
    </p:spTree>
    <p:extLst>
      <p:ext uri="{BB962C8B-B14F-4D97-AF65-F5344CB8AC3E}">
        <p14:creationId xmlns:p14="http://schemas.microsoft.com/office/powerpoint/2010/main" val="1032802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5966">
        <p15:prstTrans prst="curtains"/>
      </p:transition>
    </mc:Choice>
    <mc:Fallback>
      <p:transition spd="slow" advTm="596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97B3214-1CA8-435F-D5C2-50361FA6D79B}"/>
              </a:ext>
            </a:extLst>
          </p:cNvPr>
          <p:cNvSpPr/>
          <p:nvPr/>
        </p:nvSpPr>
        <p:spPr>
          <a:xfrm>
            <a:off x="3978876" y="223836"/>
            <a:ext cx="4238368"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0610F-C484-35BD-E29B-418C4B3C45E0}"/>
              </a:ext>
            </a:extLst>
          </p:cNvPr>
          <p:cNvSpPr>
            <a:spLocks noGrp="1"/>
          </p:cNvSpPr>
          <p:nvPr>
            <p:ph type="title"/>
          </p:nvPr>
        </p:nvSpPr>
        <p:spPr>
          <a:xfrm>
            <a:off x="0" y="18255"/>
            <a:ext cx="12192000" cy="1325563"/>
          </a:xfrm>
        </p:spPr>
        <p:txBody>
          <a:bodyPr>
            <a:normAutofit/>
          </a:bodyPr>
          <a:lstStyle/>
          <a:p>
            <a:pPr algn="ctr"/>
            <a:r>
              <a:rPr lang="en-US" b="1" dirty="0"/>
              <a:t>Executive</a:t>
            </a:r>
            <a:r>
              <a:rPr lang="en-US" sz="3600" b="1" dirty="0"/>
              <a:t> Summary</a:t>
            </a:r>
          </a:p>
        </p:txBody>
      </p:sp>
      <p:sp>
        <p:nvSpPr>
          <p:cNvPr id="6" name="TextBox 5">
            <a:extLst>
              <a:ext uri="{FF2B5EF4-FFF2-40B4-BE49-F238E27FC236}">
                <a16:creationId xmlns:a16="http://schemas.microsoft.com/office/drawing/2014/main" id="{84C077B0-74CD-9CA6-A95E-5DA8BB7ABF4F}"/>
              </a:ext>
            </a:extLst>
          </p:cNvPr>
          <p:cNvSpPr txBox="1"/>
          <p:nvPr/>
        </p:nvSpPr>
        <p:spPr>
          <a:xfrm>
            <a:off x="1" y="1343817"/>
            <a:ext cx="12191999" cy="4247317"/>
          </a:xfrm>
          <a:prstGeom prst="rect">
            <a:avLst/>
          </a:prstGeom>
          <a:noFill/>
        </p:spPr>
        <p:txBody>
          <a:bodyPr wrap="square">
            <a:spAutoFit/>
          </a:bodyPr>
          <a:lstStyle/>
          <a:p>
            <a:pPr marL="0" marR="0">
              <a:spcBef>
                <a:spcPts val="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Challenge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Talent management is defined as the iterative process of developing and retaining employees. It may include workforce planning, employee training programs, identifying high-potential employees and reducing/preventing voluntary employee turnover (attrition). In order to gain a competitive edge over its competition, the CEO and CFO of Frito Lay is planning to leverage data science for talent management. Frito Lays’ leadership team has determined that predicting employee turnover will be its first application of data science for talent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DDS Analytics specializes in talent management solutions for Fortune 100 companies. Their client, Frito Lay has provided the analytics company with a dataset to conduct data analysis that will identify factors that lead to attrition. DDS Analytics will present the executive staff with evidence-based analysis of the top three factors that contribute to employee turnover. Job-role specific trends that exist in the dataset will be shared in their findings as well as other interesting trends and observations from their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77136930"/>
      </p:ext>
    </p:extLst>
  </p:cSld>
  <p:clrMapOvr>
    <a:masterClrMapping/>
  </p:clrMapOvr>
  <mc:AlternateContent xmlns:mc="http://schemas.openxmlformats.org/markup-compatibility/2006">
    <mc:Choice xmlns:p14="http://schemas.microsoft.com/office/powerpoint/2010/main" Requires="p14">
      <p:transition spd="slow" p14:dur="800" advTm="67333">
        <p:circle/>
      </p:transition>
    </mc:Choice>
    <mc:Fallback>
      <p:transition spd="slow" advTm="67333">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additive="base">
                                        <p:cTn id="2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additive="base">
                                        <p:cTn id="2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additive="base">
                                        <p:cTn id="32"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A7A0EB4-6BF4-1A49-2B45-0624855685D4}"/>
              </a:ext>
            </a:extLst>
          </p:cNvPr>
          <p:cNvSpPr/>
          <p:nvPr/>
        </p:nvSpPr>
        <p:spPr>
          <a:xfrm>
            <a:off x="465439" y="179683"/>
            <a:ext cx="11261124" cy="6422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F22BF-EE51-51A4-EF04-451408A4FF17}"/>
              </a:ext>
            </a:extLst>
          </p:cNvPr>
          <p:cNvSpPr>
            <a:spLocks noGrp="1"/>
          </p:cNvSpPr>
          <p:nvPr>
            <p:ph type="title"/>
          </p:nvPr>
        </p:nvSpPr>
        <p:spPr>
          <a:xfrm>
            <a:off x="465438" y="179683"/>
            <a:ext cx="11261124" cy="744991"/>
          </a:xfrm>
        </p:spPr>
        <p:txBody>
          <a:bodyPr/>
          <a:lstStyle/>
          <a:p>
            <a:pPr algn="ctr"/>
            <a:r>
              <a:rPr lang="en-US" dirty="0"/>
              <a:t>Attrition by Department</a:t>
            </a:r>
          </a:p>
        </p:txBody>
      </p:sp>
      <p:pic>
        <p:nvPicPr>
          <p:cNvPr id="4" name="Picture 3">
            <a:extLst>
              <a:ext uri="{FF2B5EF4-FFF2-40B4-BE49-F238E27FC236}">
                <a16:creationId xmlns:a16="http://schemas.microsoft.com/office/drawing/2014/main" id="{ED6B9189-4D65-836F-5CBD-2278E8D4493E}"/>
              </a:ext>
            </a:extLst>
          </p:cNvPr>
          <p:cNvPicPr>
            <a:picLocks noChangeAspect="1"/>
          </p:cNvPicPr>
          <p:nvPr/>
        </p:nvPicPr>
        <p:blipFill>
          <a:blip r:embed="rId2"/>
          <a:stretch>
            <a:fillRect/>
          </a:stretch>
        </p:blipFill>
        <p:spPr>
          <a:xfrm>
            <a:off x="930876" y="821933"/>
            <a:ext cx="11261124" cy="6036067"/>
          </a:xfrm>
          <a:prstGeom prst="rect">
            <a:avLst/>
          </a:prstGeom>
        </p:spPr>
      </p:pic>
    </p:spTree>
    <p:extLst>
      <p:ext uri="{BB962C8B-B14F-4D97-AF65-F5344CB8AC3E}">
        <p14:creationId xmlns:p14="http://schemas.microsoft.com/office/powerpoint/2010/main" val="4073086473"/>
      </p:ext>
    </p:extLst>
  </p:cSld>
  <p:clrMapOvr>
    <a:masterClrMapping/>
  </p:clrMapOvr>
  <mc:AlternateContent xmlns:mc="http://schemas.openxmlformats.org/markup-compatibility/2006">
    <mc:Choice xmlns:p14="http://schemas.microsoft.com/office/powerpoint/2010/main" Requires="p14">
      <p:transition spd="slow" p14:dur="1250" advTm="58433">
        <p14:switch dir="r"/>
      </p:transition>
    </mc:Choice>
    <mc:Fallback>
      <p:transition spd="slow" advTm="5843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4B761-27A4-7A8A-7589-A8F0AD0A98F3}"/>
              </a:ext>
            </a:extLst>
          </p:cNvPr>
          <p:cNvPicPr>
            <a:picLocks noChangeAspect="1"/>
          </p:cNvPicPr>
          <p:nvPr/>
        </p:nvPicPr>
        <p:blipFill>
          <a:blip r:embed="rId2"/>
          <a:stretch>
            <a:fillRect/>
          </a:stretch>
        </p:blipFill>
        <p:spPr>
          <a:xfrm>
            <a:off x="770238" y="864973"/>
            <a:ext cx="10651524" cy="5850323"/>
          </a:xfrm>
          <a:prstGeom prst="rect">
            <a:avLst/>
          </a:prstGeom>
        </p:spPr>
      </p:pic>
      <p:sp>
        <p:nvSpPr>
          <p:cNvPr id="6" name="Title 5">
            <a:extLst>
              <a:ext uri="{FF2B5EF4-FFF2-40B4-BE49-F238E27FC236}">
                <a16:creationId xmlns:a16="http://schemas.microsoft.com/office/drawing/2014/main" id="{F83CAD4D-CB0F-A695-7EF2-7C6EA321E03F}"/>
              </a:ext>
            </a:extLst>
          </p:cNvPr>
          <p:cNvSpPr>
            <a:spLocks noGrp="1"/>
          </p:cNvSpPr>
          <p:nvPr>
            <p:ph type="title"/>
          </p:nvPr>
        </p:nvSpPr>
        <p:spPr>
          <a:xfrm>
            <a:off x="770238" y="142704"/>
            <a:ext cx="10651524" cy="7222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by Job Role</a:t>
            </a:r>
          </a:p>
        </p:txBody>
      </p:sp>
    </p:spTree>
    <p:extLst>
      <p:ext uri="{BB962C8B-B14F-4D97-AF65-F5344CB8AC3E}">
        <p14:creationId xmlns:p14="http://schemas.microsoft.com/office/powerpoint/2010/main" val="1035086954"/>
      </p:ext>
    </p:extLst>
  </p:cSld>
  <p:clrMapOvr>
    <a:masterClrMapping/>
  </p:clrMapOvr>
  <mc:AlternateContent xmlns:mc="http://schemas.openxmlformats.org/markup-compatibility/2006">
    <mc:Choice xmlns:p14="http://schemas.microsoft.com/office/powerpoint/2010/main" Requires="p14">
      <p:transition spd="slow" p14:dur="1250" advTm="53533">
        <p14:flip dir="r"/>
      </p:transition>
    </mc:Choice>
    <mc:Fallback>
      <p:transition spd="slow" advTm="5353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FAAAE57-FBF9-FF65-28A9-FFC641E382EE}"/>
              </a:ext>
            </a:extLst>
          </p:cNvPr>
          <p:cNvSpPr>
            <a:spLocks noGrp="1"/>
          </p:cNvSpPr>
          <p:nvPr>
            <p:ph type="title"/>
          </p:nvPr>
        </p:nvSpPr>
        <p:spPr>
          <a:xfrm>
            <a:off x="849448" y="196335"/>
            <a:ext cx="10679405" cy="8169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Attrition vs Monthly Income </a:t>
            </a:r>
          </a:p>
        </p:txBody>
      </p:sp>
      <p:pic>
        <p:nvPicPr>
          <p:cNvPr id="5" name="Picture 4">
            <a:extLst>
              <a:ext uri="{FF2B5EF4-FFF2-40B4-BE49-F238E27FC236}">
                <a16:creationId xmlns:a16="http://schemas.microsoft.com/office/drawing/2014/main" id="{DE56EFE7-1AD2-4AA6-D9CA-B53694F38BB2}"/>
              </a:ext>
            </a:extLst>
          </p:cNvPr>
          <p:cNvPicPr>
            <a:picLocks noChangeAspect="1"/>
          </p:cNvPicPr>
          <p:nvPr/>
        </p:nvPicPr>
        <p:blipFill>
          <a:blip r:embed="rId2"/>
          <a:stretch>
            <a:fillRect/>
          </a:stretch>
        </p:blipFill>
        <p:spPr>
          <a:xfrm>
            <a:off x="849448" y="1013255"/>
            <a:ext cx="10679405" cy="5648411"/>
          </a:xfrm>
          <a:prstGeom prst="rect">
            <a:avLst/>
          </a:prstGeom>
        </p:spPr>
      </p:pic>
    </p:spTree>
    <p:extLst>
      <p:ext uri="{BB962C8B-B14F-4D97-AF65-F5344CB8AC3E}">
        <p14:creationId xmlns:p14="http://schemas.microsoft.com/office/powerpoint/2010/main" val="4146554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7400">
        <p15:prstTrans prst="peelOff"/>
      </p:transition>
    </mc:Choice>
    <mc:Fallback>
      <p:transition spd="slow" advTm="474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359329-95A3-C6BC-5F4A-55BBBA70EAC2}"/>
              </a:ext>
            </a:extLst>
          </p:cNvPr>
          <p:cNvPicPr>
            <a:picLocks noChangeAspect="1"/>
          </p:cNvPicPr>
          <p:nvPr/>
        </p:nvPicPr>
        <p:blipFill>
          <a:blip r:embed="rId2"/>
          <a:stretch>
            <a:fillRect/>
          </a:stretch>
        </p:blipFill>
        <p:spPr>
          <a:xfrm>
            <a:off x="849449" y="1013255"/>
            <a:ext cx="10679404" cy="5648409"/>
          </a:xfrm>
          <a:prstGeom prst="rect">
            <a:avLst/>
          </a:prstGeom>
        </p:spPr>
      </p:pic>
      <p:sp>
        <p:nvSpPr>
          <p:cNvPr id="5" name="Title 5">
            <a:extLst>
              <a:ext uri="{FF2B5EF4-FFF2-40B4-BE49-F238E27FC236}">
                <a16:creationId xmlns:a16="http://schemas.microsoft.com/office/drawing/2014/main" id="{440F7F72-AE0B-8111-D254-01F26F5EE8D4}"/>
              </a:ext>
            </a:extLst>
          </p:cNvPr>
          <p:cNvSpPr>
            <a:spLocks noGrp="1"/>
          </p:cNvSpPr>
          <p:nvPr>
            <p:ph type="title"/>
          </p:nvPr>
        </p:nvSpPr>
        <p:spPr>
          <a:xfrm>
            <a:off x="849448" y="196335"/>
            <a:ext cx="10679405" cy="8169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Attrition vs Years at Company </a:t>
            </a:r>
          </a:p>
        </p:txBody>
      </p:sp>
    </p:spTree>
    <p:extLst>
      <p:ext uri="{BB962C8B-B14F-4D97-AF65-F5344CB8AC3E}">
        <p14:creationId xmlns:p14="http://schemas.microsoft.com/office/powerpoint/2010/main" val="1988096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23100">
        <p15:prstTrans prst="peelOff"/>
      </p:transition>
    </mc:Choice>
    <mc:Fallback>
      <p:transition spd="slow" advTm="231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2B421B-4DD2-9F09-31BB-6DB639C7099D}"/>
              </a:ext>
            </a:extLst>
          </p:cNvPr>
          <p:cNvPicPr>
            <a:picLocks noChangeAspect="1"/>
          </p:cNvPicPr>
          <p:nvPr/>
        </p:nvPicPr>
        <p:blipFill>
          <a:blip r:embed="rId2"/>
          <a:stretch>
            <a:fillRect/>
          </a:stretch>
        </p:blipFill>
        <p:spPr>
          <a:xfrm>
            <a:off x="849449" y="934948"/>
            <a:ext cx="10679404" cy="5726717"/>
          </a:xfrm>
          <a:prstGeom prst="rect">
            <a:avLst/>
          </a:prstGeom>
        </p:spPr>
      </p:pic>
      <p:sp>
        <p:nvSpPr>
          <p:cNvPr id="5" name="Title 5">
            <a:extLst>
              <a:ext uri="{FF2B5EF4-FFF2-40B4-BE49-F238E27FC236}">
                <a16:creationId xmlns:a16="http://schemas.microsoft.com/office/drawing/2014/main" id="{7E37D625-6238-9C69-5762-72E4D3350D50}"/>
              </a:ext>
            </a:extLst>
          </p:cNvPr>
          <p:cNvSpPr>
            <a:spLocks noGrp="1"/>
          </p:cNvSpPr>
          <p:nvPr>
            <p:ph type="title"/>
          </p:nvPr>
        </p:nvSpPr>
        <p:spPr>
          <a:xfrm>
            <a:off x="849448" y="196335"/>
            <a:ext cx="10679405" cy="6050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vs Age </a:t>
            </a:r>
          </a:p>
        </p:txBody>
      </p:sp>
    </p:spTree>
    <p:extLst>
      <p:ext uri="{BB962C8B-B14F-4D97-AF65-F5344CB8AC3E}">
        <p14:creationId xmlns:p14="http://schemas.microsoft.com/office/powerpoint/2010/main" val="34668255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7766">
        <p15:prstTrans prst="peelOff"/>
      </p:transition>
    </mc:Choice>
    <mc:Fallback>
      <p:transition spd="slow" advTm="4776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42732C-25A9-A571-C325-A96F6FD109D7}"/>
              </a:ext>
            </a:extLst>
          </p:cNvPr>
          <p:cNvPicPr>
            <a:picLocks noChangeAspect="1"/>
          </p:cNvPicPr>
          <p:nvPr/>
        </p:nvPicPr>
        <p:blipFill>
          <a:blip r:embed="rId3"/>
          <a:stretch>
            <a:fillRect/>
          </a:stretch>
        </p:blipFill>
        <p:spPr>
          <a:xfrm>
            <a:off x="171236" y="791110"/>
            <a:ext cx="7996719" cy="5994971"/>
          </a:xfrm>
          <a:prstGeom prst="rect">
            <a:avLst/>
          </a:prstGeom>
        </p:spPr>
      </p:pic>
      <p:sp>
        <p:nvSpPr>
          <p:cNvPr id="6" name="Title 5">
            <a:extLst>
              <a:ext uri="{FF2B5EF4-FFF2-40B4-BE49-F238E27FC236}">
                <a16:creationId xmlns:a16="http://schemas.microsoft.com/office/drawing/2014/main" id="{36C5149F-7E72-1B13-0A28-F8D566CB1188}"/>
              </a:ext>
            </a:extLst>
          </p:cNvPr>
          <p:cNvSpPr>
            <a:spLocks noGrp="1"/>
          </p:cNvSpPr>
          <p:nvPr>
            <p:ph type="title"/>
          </p:nvPr>
        </p:nvSpPr>
        <p:spPr>
          <a:xfrm>
            <a:off x="955497" y="71919"/>
            <a:ext cx="10623477" cy="57535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Status by Average Distance from Home </a:t>
            </a:r>
          </a:p>
        </p:txBody>
      </p:sp>
      <p:sp>
        <p:nvSpPr>
          <p:cNvPr id="7" name="TextBox 6">
            <a:extLst>
              <a:ext uri="{FF2B5EF4-FFF2-40B4-BE49-F238E27FC236}">
                <a16:creationId xmlns:a16="http://schemas.microsoft.com/office/drawing/2014/main" id="{1BE969D4-D3D0-5848-2B91-C0C711F50CE6}"/>
              </a:ext>
            </a:extLst>
          </p:cNvPr>
          <p:cNvSpPr txBox="1"/>
          <p:nvPr/>
        </p:nvSpPr>
        <p:spPr>
          <a:xfrm>
            <a:off x="7480087" y="1037691"/>
            <a:ext cx="454067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Employees whose homes are farthest away from the company location tend to have a higher attrition rate.</a:t>
            </a:r>
          </a:p>
          <a:p>
            <a:endParaRPr lang="en-US" dirty="0"/>
          </a:p>
          <a:p>
            <a:pPr marL="285750" indent="-285750">
              <a:buFont typeface="Arial" panose="020B0604020202020204" pitchFamily="34" charset="0"/>
              <a:buChar char="•"/>
            </a:pPr>
            <a:r>
              <a:rPr lang="en-US" dirty="0"/>
              <a:t>Whereas employees whose homes are closer to the company location have a lower attrition rate at 9%. </a:t>
            </a:r>
          </a:p>
          <a:p>
            <a:endParaRPr lang="en-US" dirty="0"/>
          </a:p>
        </p:txBody>
      </p:sp>
    </p:spTree>
    <p:custDataLst>
      <p:tags r:id="rId1"/>
    </p:custDataLst>
    <p:extLst>
      <p:ext uri="{BB962C8B-B14F-4D97-AF65-F5344CB8AC3E}">
        <p14:creationId xmlns:p14="http://schemas.microsoft.com/office/powerpoint/2010/main" val="817046824"/>
      </p:ext>
    </p:extLst>
  </p:cSld>
  <p:clrMapOvr>
    <a:masterClrMapping/>
  </p:clrMapOvr>
  <mc:AlternateContent xmlns:mc="http://schemas.openxmlformats.org/markup-compatibility/2006">
    <mc:Choice xmlns:p14="http://schemas.microsoft.com/office/powerpoint/2010/main" Requires="p14">
      <p:transition spd="slow" p14:dur="1250" advTm="43200">
        <p14:flip dir="r"/>
      </p:transition>
    </mc:Choice>
    <mc:Fallback>
      <p:transition spd="slow" advTm="432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814435F6-4036-B21E-7717-2C033A19D3D6}"/>
              </a:ext>
            </a:extLst>
          </p:cNvPr>
          <p:cNvSpPr>
            <a:spLocks noGrp="1"/>
          </p:cNvSpPr>
          <p:nvPr>
            <p:ph type="title"/>
          </p:nvPr>
        </p:nvSpPr>
        <p:spPr>
          <a:xfrm>
            <a:off x="838200" y="149369"/>
            <a:ext cx="10515600" cy="652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Salary Predictions </a:t>
            </a:r>
          </a:p>
        </p:txBody>
      </p:sp>
      <p:sp>
        <p:nvSpPr>
          <p:cNvPr id="14" name="Rounded Rectangle 13">
            <a:extLst>
              <a:ext uri="{FF2B5EF4-FFF2-40B4-BE49-F238E27FC236}">
                <a16:creationId xmlns:a16="http://schemas.microsoft.com/office/drawing/2014/main" id="{048309E8-AEA1-6E36-317D-2E29F18C5A60}"/>
              </a:ext>
            </a:extLst>
          </p:cNvPr>
          <p:cNvSpPr/>
          <p:nvPr/>
        </p:nvSpPr>
        <p:spPr>
          <a:xfrm>
            <a:off x="1883881" y="2273337"/>
            <a:ext cx="3021386" cy="2802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11">
            <a:extLst>
              <a:ext uri="{FF2B5EF4-FFF2-40B4-BE49-F238E27FC236}">
                <a16:creationId xmlns:a16="http://schemas.microsoft.com/office/drawing/2014/main" id="{A1C9D11A-B9FF-A062-8A67-8A1E64D38F36}"/>
              </a:ext>
            </a:extLst>
          </p:cNvPr>
          <p:cNvGraphicFramePr>
            <a:graphicFrameLocks noChangeAspect="1"/>
          </p:cNvGraphicFramePr>
          <p:nvPr>
            <p:extLst>
              <p:ext uri="{D42A27DB-BD31-4B8C-83A1-F6EECF244321}">
                <p14:modId xmlns:p14="http://schemas.microsoft.com/office/powerpoint/2010/main" val="2998150663"/>
              </p:ext>
            </p:extLst>
          </p:nvPr>
        </p:nvGraphicFramePr>
        <p:xfrm>
          <a:off x="1883881" y="2720263"/>
          <a:ext cx="3021386" cy="1908244"/>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1883881" y="2720263"/>
                        <a:ext cx="3021386" cy="1908244"/>
                      </a:xfrm>
                      <a:prstGeom prst="rect">
                        <a:avLst/>
                      </a:prstGeom>
                    </p:spPr>
                  </p:pic>
                </p:oleObj>
              </mc:Fallback>
            </mc:AlternateContent>
          </a:graphicData>
        </a:graphic>
      </p:graphicFrame>
      <p:sp>
        <p:nvSpPr>
          <p:cNvPr id="15" name="Rounded Rectangle 14">
            <a:extLst>
              <a:ext uri="{FF2B5EF4-FFF2-40B4-BE49-F238E27FC236}">
                <a16:creationId xmlns:a16="http://schemas.microsoft.com/office/drawing/2014/main" id="{1DC95DDF-A72A-09A0-291A-858DE976F5C1}"/>
              </a:ext>
            </a:extLst>
          </p:cNvPr>
          <p:cNvSpPr/>
          <p:nvPr/>
        </p:nvSpPr>
        <p:spPr>
          <a:xfrm>
            <a:off x="5815174" y="1705511"/>
            <a:ext cx="5538626" cy="459623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1B3F01-318E-F2FE-EE26-FC295B1FC602}"/>
              </a:ext>
            </a:extLst>
          </p:cNvPr>
          <p:cNvSpPr txBox="1"/>
          <p:nvPr/>
        </p:nvSpPr>
        <p:spPr>
          <a:xfrm>
            <a:off x="6096000" y="1777429"/>
            <a:ext cx="52578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determine the accuracy of my predictive model, real monthly incomes (salaries) must be used to assess my RMSE regression model.</a:t>
            </a:r>
          </a:p>
          <a:p>
            <a:pPr marL="285750" indent="-285750">
              <a:buFont typeface="Arial" panose="020B0604020202020204" pitchFamily="34" charset="0"/>
              <a:buChar char="•"/>
            </a:pPr>
            <a:r>
              <a:rPr lang="en-US" sz="2400" dirty="0"/>
              <a:t>I have provided a model that will attain a RMSE &lt; $3000 for the training and the validation set.</a:t>
            </a:r>
          </a:p>
          <a:p>
            <a:pPr marL="285750" indent="-285750">
              <a:buFont typeface="Arial" panose="020B0604020202020204" pitchFamily="34" charset="0"/>
              <a:buChar char="•"/>
            </a:pPr>
            <a:r>
              <a:rPr lang="en-US" sz="2400" dirty="0"/>
              <a:t>My regression model has an RMSE of $1,146.49.</a:t>
            </a:r>
          </a:p>
          <a:p>
            <a:pPr marL="285750" indent="-285750">
              <a:buFont typeface="Arial" panose="020B0604020202020204" pitchFamily="34" charset="0"/>
              <a:buChar char="•"/>
            </a:pPr>
            <a:r>
              <a:rPr lang="en-US" sz="2400" dirty="0"/>
              <a:t>I have provided the predicted salaries (ordered by ID) in a csv file embedded here.</a:t>
            </a:r>
            <a:r>
              <a:rPr lang="en-US" sz="2400" dirty="0">
                <a:effectLst/>
              </a:rPr>
              <a:t> </a:t>
            </a:r>
            <a:endParaRPr lang="en-US" sz="2400" dirty="0"/>
          </a:p>
        </p:txBody>
      </p:sp>
    </p:spTree>
    <p:extLst>
      <p:ext uri="{BB962C8B-B14F-4D97-AF65-F5344CB8AC3E}">
        <p14:creationId xmlns:p14="http://schemas.microsoft.com/office/powerpoint/2010/main" val="2388401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9771">
        <p15:prstTrans prst="pageCurlDouble"/>
      </p:transition>
    </mc:Choice>
    <mc:Fallback>
      <p:transition spd="slow" advTm="4977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41.5"/>
</p:tagLst>
</file>

<file path=ppt/tags/tag2.xml><?xml version="1.0" encoding="utf-8"?>
<p:tagLst xmlns:a="http://schemas.openxmlformats.org/drawingml/2006/main" xmlns:r="http://schemas.openxmlformats.org/officeDocument/2006/relationships" xmlns:p="http://schemas.openxmlformats.org/presentationml/2006/main">
  <p:tag name="TIMING" val="|1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354</Words>
  <Application>Microsoft Macintosh PowerPoint</Application>
  <PresentationFormat>Widescreen</PresentationFormat>
  <Paragraphs>34</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Microsoft Excel Worksheet</vt:lpstr>
      <vt:lpstr>PowerPoint Presentation</vt:lpstr>
      <vt:lpstr>Executive Summary</vt:lpstr>
      <vt:lpstr>Attrition by Department</vt:lpstr>
      <vt:lpstr>Attrition by Job Role</vt:lpstr>
      <vt:lpstr>Attrition vs Monthly Income </vt:lpstr>
      <vt:lpstr>Attrition vs Years at Company </vt:lpstr>
      <vt:lpstr>Attrition vs Age </vt:lpstr>
      <vt:lpstr>Attrition Status by Average Distance from Home </vt:lpstr>
      <vt:lpstr>Salary Predictions </vt:lpstr>
      <vt:lpstr>Attrition Predictions </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cp:revision>
  <dcterms:created xsi:type="dcterms:W3CDTF">2022-08-07T01:56:28Z</dcterms:created>
  <dcterms:modified xsi:type="dcterms:W3CDTF">2022-08-07T04:53:19Z</dcterms:modified>
</cp:coreProperties>
</file>