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12192000"/>
  <p:notesSz cx="6858000" cy="9144000"/>
  <p:embeddedFontLst>
    <p:embeddedFont>
      <p:font typeface="Century Gothic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CenturyGothic-regular.fnt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CenturyGothic-italic.fntdata"/><Relationship Id="rId23" Type="http://schemas.openxmlformats.org/officeDocument/2006/relationships/slide" Target="slides/slide19.xml"/><Relationship Id="rId45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CenturyGothic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053863e61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053863e6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53863e61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53863e6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053863e61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053863e6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053863e61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053863e6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053863e61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053863e6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053863e61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053863e6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85c2c0472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85c2c047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053863e61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053863e6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053863e61_1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053863e61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85c2c0472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85c2c047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053863e61_1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053863e61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85c2c0472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85c2c047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85c2c0472_1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85c2c0472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85c2c0472_1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85c2c047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85c2c0472_1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85c2c0472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85c2c0472_1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85c2c0472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85c2c047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85c2c04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85c2c0472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85c2c047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053863e61_1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b053863e61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053863e61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053863e6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b053863e6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b053863e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053863e61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053863e6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053863e61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053863e6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053863e61_0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b053863e6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053863e61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053863e6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053863e61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053863e6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053863e61_0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053863e6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053863e61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053863e6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8243200de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8243200d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855d0b44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a855d0b4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855d0b179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a855d0b17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053863e61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053863e6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85c2c0472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85c2c047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053863e61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053863e6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053863e61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053863e6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053863e61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053863e6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053863e61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053863e6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675" y="5407549"/>
            <a:ext cx="5245791" cy="1078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co Agrario" id="12" name="Google Shape;1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5365" y="5495511"/>
            <a:ext cx="4847245" cy="754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6293" y="-36298"/>
            <a:ext cx="3655705" cy="751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2">
  <p:cSld name="OBJECT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2192005" cy="675615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10000" y="2789763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6293" y="-36298"/>
            <a:ext cx="3655706" cy="751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2 1">
  <p:cSld name="OBJECT_2_1">
    <p:bg>
      <p:bgPr>
        <a:solidFill>
          <a:srgbClr val="F3F3F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2192005" cy="675615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10000" y="2789763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6293" y="-36298"/>
            <a:ext cx="3655706" cy="751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">
  <p:cSld name="OBJECT_1">
    <p:bg>
      <p:bgPr>
        <a:solidFill>
          <a:srgbClr val="F3F3F3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2192005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1pPr>
            <a:lvl2pPr indent="-3429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2pPr>
            <a:lvl3pPr indent="-3429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3pPr>
            <a:lvl4pPr indent="-3429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4pPr>
            <a:lvl5pPr indent="-3429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6pPr>
            <a:lvl7pPr indent="-342900" lvl="6" marL="3200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7pPr>
            <a:lvl8pPr indent="-342900" lvl="7" marL="3657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8pPr>
            <a:lvl9pPr indent="-342900" lvl="8" marL="411480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6293" y="-36298"/>
            <a:ext cx="3655706" cy="751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855633" y="2260738"/>
            <a:ext cx="6252633" cy="36003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6191" y="0"/>
            <a:ext cx="3364819" cy="691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 1">
  <p:cSld name="OBJECT_WITH_CAPTION_TEXT_1">
    <p:bg>
      <p:bgPr>
        <a:solidFill>
          <a:srgbClr val="F3F3F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1073151" y="446087"/>
            <a:ext cx="3547532" cy="1814653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1073151" y="446088"/>
            <a:ext cx="3547500" cy="1618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4855633" y="2260738"/>
            <a:ext cx="6252600" cy="360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1pPr>
            <a:lvl2pPr indent="-3429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2pPr>
            <a:lvl3pPr indent="-3429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3pPr>
            <a:lvl4pPr indent="-3429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4pPr>
            <a:lvl5pPr indent="-3429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6pPr>
            <a:lvl7pPr indent="-342900" lvl="6" marL="3200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7pPr>
            <a:lvl8pPr indent="-342900" lvl="7" marL="3657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8pPr>
            <a:lvl9pPr indent="-342900" lvl="8" marL="411480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🞆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1073151" y="2260738"/>
            <a:ext cx="3547500" cy="360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4A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rive.google.com/drive/folders/1QmzAgyNbUWEAOqBxDRM_MNPIin16rOPZ?usp=sharing" TargetMode="External"/><Relationship Id="rId4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scihub.copernicus.eu/userguide/SelfRegistration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ctrTitle"/>
          </p:nvPr>
        </p:nvSpPr>
        <p:spPr>
          <a:xfrm>
            <a:off x="810000" y="308775"/>
            <a:ext cx="10572000" cy="2649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>Introducción a los jupyter notebooks y el lenguaje de programación Python</a:t>
            </a:r>
            <a:endParaRPr/>
          </a:p>
        </p:txBody>
      </p:sp>
      <p:sp>
        <p:nvSpPr>
          <p:cNvPr id="47" name="Google Shape;47;p9"/>
          <p:cNvSpPr txBox="1"/>
          <p:nvPr>
            <p:ph idx="4294967295" type="subTitle"/>
          </p:nvPr>
        </p:nvSpPr>
        <p:spPr>
          <a:xfrm>
            <a:off x="810001" y="3281947"/>
            <a:ext cx="10572000" cy="435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/>
              <a:t>GRUPO COMIT - Diciembre 2020 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Reconocimiento Interfaz Jupyter Banco 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87" y="3742750"/>
            <a:ext cx="11526224" cy="24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/>
          <p:nvPr/>
        </p:nvSpPr>
        <p:spPr>
          <a:xfrm>
            <a:off x="10481425" y="5107100"/>
            <a:ext cx="495000" cy="318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3926400" y="2161400"/>
            <a:ext cx="4339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Upload</a:t>
            </a: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permite cargar archivos al servidor, en la ubicación actual.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5" name="Google Shape;115;p18"/>
          <p:cNvCxnSpPr>
            <a:stCxn id="114" idx="2"/>
            <a:endCxn id="113" idx="0"/>
          </p:cNvCxnSpPr>
          <p:nvPr/>
        </p:nvCxnSpPr>
        <p:spPr>
          <a:xfrm>
            <a:off x="6096000" y="2796500"/>
            <a:ext cx="4632900" cy="2310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88" y="3464375"/>
            <a:ext cx="11526224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Reconocimiento Interfaz Jupyter Banco </a:t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11050800" y="4727500"/>
            <a:ext cx="495000" cy="318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3926400" y="2161400"/>
            <a:ext cx="4339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New</a:t>
            </a: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presenta opciones para la creación de archivos y directorios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4" name="Google Shape;124;p19"/>
          <p:cNvCxnSpPr>
            <a:stCxn id="123" idx="2"/>
            <a:endCxn id="122" idx="0"/>
          </p:cNvCxnSpPr>
          <p:nvPr/>
        </p:nvCxnSpPr>
        <p:spPr>
          <a:xfrm>
            <a:off x="6096000" y="2796500"/>
            <a:ext cx="5202300" cy="1931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Reconocimiento Interfaz Jupyter Banco 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87" y="3742750"/>
            <a:ext cx="11526224" cy="24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11489050" y="5107100"/>
            <a:ext cx="370200" cy="318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3926400" y="2161400"/>
            <a:ext cx="4339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Update</a:t>
            </a: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actualiza/refresca el listado de archivos.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3" name="Google Shape;133;p20"/>
          <p:cNvCxnSpPr>
            <a:stCxn id="132" idx="2"/>
            <a:endCxn id="131" idx="0"/>
          </p:cNvCxnSpPr>
          <p:nvPr/>
        </p:nvCxnSpPr>
        <p:spPr>
          <a:xfrm>
            <a:off x="6096000" y="2796500"/>
            <a:ext cx="5578200" cy="2310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75" y="3762800"/>
            <a:ext cx="1152622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Reconocimiento Interfaz Jupyter Banco </a:t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1066775" y="4628450"/>
            <a:ext cx="686100" cy="446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3926400" y="2161400"/>
            <a:ext cx="4339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Running</a:t>
            </a: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permite visualizar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todos los </a:t>
            </a:r>
            <a:r>
              <a:rPr lang="en-US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notebooks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y </a:t>
            </a:r>
            <a:r>
              <a:rPr lang="en-US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terminales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en ejecución.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2" name="Google Shape;142;p21"/>
          <p:cNvCxnSpPr>
            <a:stCxn id="141" idx="1"/>
            <a:endCxn id="140" idx="0"/>
          </p:cNvCxnSpPr>
          <p:nvPr/>
        </p:nvCxnSpPr>
        <p:spPr>
          <a:xfrm flipH="1">
            <a:off x="1409700" y="2478950"/>
            <a:ext cx="2516700" cy="2149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75" y="3762800"/>
            <a:ext cx="115262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Reconocimiento Interfaz Jupyter Banco 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1838325" y="4628450"/>
            <a:ext cx="686100" cy="446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3926400" y="2161400"/>
            <a:ext cx="4339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Clusters</a:t>
            </a: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permite la ejecución de código en servidores remotos.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51" name="Google Shape;151;p22"/>
          <p:cNvCxnSpPr>
            <a:stCxn id="150" idx="1"/>
            <a:endCxn id="149" idx="0"/>
          </p:cNvCxnSpPr>
          <p:nvPr/>
        </p:nvCxnSpPr>
        <p:spPr>
          <a:xfrm flipH="1">
            <a:off x="2181300" y="2478950"/>
            <a:ext cx="1745100" cy="2149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75" y="3762800"/>
            <a:ext cx="115262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Reconocimiento Interfaz Jupyter Banco 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11173000" y="4105850"/>
            <a:ext cx="686100" cy="446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926400" y="2161400"/>
            <a:ext cx="4339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412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Quit</a:t>
            </a: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apaga el servidor </a:t>
            </a:r>
            <a:r>
              <a:rPr b="1" lang="en-US">
                <a:solidFill>
                  <a:srgbClr val="CC412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(NO USAR)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0" name="Google Shape;160;p23"/>
          <p:cNvCxnSpPr>
            <a:stCxn id="159" idx="2"/>
            <a:endCxn id="158" idx="0"/>
          </p:cNvCxnSpPr>
          <p:nvPr/>
        </p:nvCxnSpPr>
        <p:spPr>
          <a:xfrm>
            <a:off x="6096000" y="2796500"/>
            <a:ext cx="5420100" cy="1309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1073151" y="446088"/>
            <a:ext cx="3547500" cy="1618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Ejercicio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4855633" y="2260738"/>
            <a:ext cx="6252600" cy="360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2" type="body"/>
          </p:nvPr>
        </p:nvSpPr>
        <p:spPr>
          <a:xfrm>
            <a:off x="1073151" y="2260738"/>
            <a:ext cx="3547500" cy="360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Reconocimiento de la Interfaz web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¿Preguntas?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625" y="2918800"/>
            <a:ext cx="6252599" cy="228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810000" y="2789763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Introducción a los notebooks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00" y="3464375"/>
            <a:ext cx="11526201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Ingreso a mi directorio de trabajo</a:t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878325" y="5136500"/>
            <a:ext cx="1120500" cy="318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3926400" y="2161400"/>
            <a:ext cx="4339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Localizar </a:t>
            </a: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mi directorio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de trabajo e ingresar con un click sobre </a:t>
            </a: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mi nombre de usuario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2" name="Google Shape;182;p26"/>
          <p:cNvCxnSpPr>
            <a:stCxn id="181" idx="2"/>
            <a:endCxn id="180" idx="0"/>
          </p:cNvCxnSpPr>
          <p:nvPr/>
        </p:nvCxnSpPr>
        <p:spPr>
          <a:xfrm flipH="1">
            <a:off x="1438500" y="2796500"/>
            <a:ext cx="4657500" cy="2340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01" y="3464375"/>
            <a:ext cx="11526199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Ingreso a mi directorio de trabajo</a:t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1560875" y="4171850"/>
            <a:ext cx="1120500" cy="318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3926400" y="2161400"/>
            <a:ext cx="4339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Validar que me encuentro ubicado en mi directorio de trabajo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91" name="Google Shape;191;p27"/>
          <p:cNvCxnSpPr>
            <a:stCxn id="190" idx="2"/>
            <a:endCxn id="189" idx="0"/>
          </p:cNvCxnSpPr>
          <p:nvPr/>
        </p:nvCxnSpPr>
        <p:spPr>
          <a:xfrm flipH="1">
            <a:off x="2121000" y="2796500"/>
            <a:ext cx="3975000" cy="1375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Introducci</a:t>
            </a:r>
            <a:r>
              <a:rPr lang="en-US">
                <a:solidFill>
                  <a:schemeClr val="dk1"/>
                </a:solidFill>
              </a:rPr>
              <a:t>ón Jupyter Notebooks (</a:t>
            </a:r>
            <a:r>
              <a:rPr lang="en-US">
                <a:solidFill>
                  <a:schemeClr val="accent1"/>
                </a:solidFill>
              </a:rPr>
              <a:t>Capa de presentación Web del Banco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Introducción a los </a:t>
            </a:r>
            <a:r>
              <a:rPr lang="en-US">
                <a:solidFill>
                  <a:schemeClr val="dk1"/>
                </a:solidFill>
              </a:rPr>
              <a:t>notebooks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Programación en Python usando notebooks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25" y="3462800"/>
            <a:ext cx="11554676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Crear un directorio para la capacitación</a:t>
            </a:r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3926400" y="2161400"/>
            <a:ext cx="4339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Crear un nuevo directorio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1551600" y="4188350"/>
            <a:ext cx="963000" cy="318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8"/>
          <p:cNvCxnSpPr>
            <a:stCxn id="198" idx="2"/>
            <a:endCxn id="201" idx="0"/>
          </p:cNvCxnSpPr>
          <p:nvPr/>
        </p:nvCxnSpPr>
        <p:spPr>
          <a:xfrm>
            <a:off x="6096000" y="2796500"/>
            <a:ext cx="4376400" cy="22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8"/>
          <p:cNvSpPr/>
          <p:nvPr/>
        </p:nvSpPr>
        <p:spPr>
          <a:xfrm>
            <a:off x="9950675" y="5083700"/>
            <a:ext cx="1043400" cy="297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25" y="3452300"/>
            <a:ext cx="11554676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Crear un directorio para la capacitación</a:t>
            </a:r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3926400" y="2161400"/>
            <a:ext cx="4339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Validar la creación del nuevo directorio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810000" y="4778900"/>
            <a:ext cx="1285500" cy="318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29"/>
          <p:cNvCxnSpPr>
            <a:stCxn id="208" idx="2"/>
            <a:endCxn id="209" idx="0"/>
          </p:cNvCxnSpPr>
          <p:nvPr/>
        </p:nvCxnSpPr>
        <p:spPr>
          <a:xfrm flipH="1">
            <a:off x="1452600" y="2796500"/>
            <a:ext cx="4643400" cy="198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25" y="3452288"/>
            <a:ext cx="1099185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Crear un directorio para la capacitación</a:t>
            </a:r>
            <a:endParaRPr/>
          </a:p>
        </p:txBody>
      </p:sp>
      <p:sp>
        <p:nvSpPr>
          <p:cNvPr id="217" name="Google Shape;217;p30"/>
          <p:cNvSpPr txBox="1"/>
          <p:nvPr/>
        </p:nvSpPr>
        <p:spPr>
          <a:xfrm>
            <a:off x="3926400" y="2161400"/>
            <a:ext cx="4339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Seleccionar el nuevo directorio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810000" y="4778900"/>
            <a:ext cx="1285500" cy="318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30"/>
          <p:cNvCxnSpPr>
            <a:stCxn id="217" idx="2"/>
            <a:endCxn id="218" idx="0"/>
          </p:cNvCxnSpPr>
          <p:nvPr/>
        </p:nvCxnSpPr>
        <p:spPr>
          <a:xfrm flipH="1">
            <a:off x="1452600" y="2796500"/>
            <a:ext cx="4643400" cy="198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30"/>
          <p:cNvSpPr/>
          <p:nvPr/>
        </p:nvSpPr>
        <p:spPr>
          <a:xfrm>
            <a:off x="304425" y="3845450"/>
            <a:ext cx="686100" cy="318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25" y="3452300"/>
            <a:ext cx="11515726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Crear un directorio para la capacitación</a:t>
            </a:r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3926400" y="2161400"/>
            <a:ext cx="4339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Cambiar el nombre del nuevo directorio a “capacitación”.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2734050" y="4778900"/>
            <a:ext cx="1285500" cy="318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31"/>
          <p:cNvCxnSpPr>
            <a:stCxn id="227" idx="2"/>
            <a:endCxn id="230" idx="0"/>
          </p:cNvCxnSpPr>
          <p:nvPr/>
        </p:nvCxnSpPr>
        <p:spPr>
          <a:xfrm>
            <a:off x="6096000" y="2796500"/>
            <a:ext cx="2914500" cy="249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1"/>
          <p:cNvSpPr/>
          <p:nvPr/>
        </p:nvSpPr>
        <p:spPr>
          <a:xfrm>
            <a:off x="8591175" y="5295900"/>
            <a:ext cx="838500" cy="4113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26" y="3452300"/>
            <a:ext cx="1151572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Crear un directorio para la capacitación</a:t>
            </a:r>
            <a:endParaRPr/>
          </a:p>
        </p:txBody>
      </p:sp>
      <p:sp>
        <p:nvSpPr>
          <p:cNvPr id="237" name="Google Shape;237;p32"/>
          <p:cNvSpPr txBox="1"/>
          <p:nvPr/>
        </p:nvSpPr>
        <p:spPr>
          <a:xfrm>
            <a:off x="3926400" y="2161400"/>
            <a:ext cx="4339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Validar que el nombre haya cambiado y ingresar con un click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8" name="Google Shape;238;p32"/>
          <p:cNvCxnSpPr>
            <a:stCxn id="237" idx="2"/>
            <a:endCxn id="239" idx="0"/>
          </p:cNvCxnSpPr>
          <p:nvPr/>
        </p:nvCxnSpPr>
        <p:spPr>
          <a:xfrm flipH="1">
            <a:off x="1376700" y="2796500"/>
            <a:ext cx="4719300" cy="198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32"/>
          <p:cNvSpPr/>
          <p:nvPr/>
        </p:nvSpPr>
        <p:spPr>
          <a:xfrm>
            <a:off x="810000" y="4778900"/>
            <a:ext cx="1133100" cy="4113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25" y="3457050"/>
            <a:ext cx="1151572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Crear un directorio para la capacitación</a:t>
            </a:r>
            <a:endParaRPr/>
          </a:p>
        </p:txBody>
      </p:sp>
      <p:sp>
        <p:nvSpPr>
          <p:cNvPr id="246" name="Google Shape;246;p33"/>
          <p:cNvSpPr txBox="1"/>
          <p:nvPr/>
        </p:nvSpPr>
        <p:spPr>
          <a:xfrm>
            <a:off x="3926400" y="2161400"/>
            <a:ext cx="4339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Validar el ingreso al directorio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7" name="Google Shape;247;p33"/>
          <p:cNvCxnSpPr>
            <a:stCxn id="246" idx="2"/>
            <a:endCxn id="248" idx="0"/>
          </p:cNvCxnSpPr>
          <p:nvPr/>
        </p:nvCxnSpPr>
        <p:spPr>
          <a:xfrm flipH="1">
            <a:off x="2405400" y="2796500"/>
            <a:ext cx="3690600" cy="132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33"/>
          <p:cNvSpPr/>
          <p:nvPr/>
        </p:nvSpPr>
        <p:spPr>
          <a:xfrm>
            <a:off x="1229100" y="4122950"/>
            <a:ext cx="2352300" cy="4113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625" y="2904166"/>
            <a:ext cx="6252600" cy="2313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4" name="Google Shape;254;p34"/>
          <p:cNvSpPr txBox="1"/>
          <p:nvPr>
            <p:ph type="title"/>
          </p:nvPr>
        </p:nvSpPr>
        <p:spPr>
          <a:xfrm>
            <a:off x="1073151" y="446088"/>
            <a:ext cx="3547500" cy="1618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Ejercicio</a:t>
            </a:r>
            <a:endParaRPr/>
          </a:p>
        </p:txBody>
      </p:sp>
      <p:sp>
        <p:nvSpPr>
          <p:cNvPr id="255" name="Google Shape;255;p34"/>
          <p:cNvSpPr txBox="1"/>
          <p:nvPr>
            <p:ph idx="2" type="body"/>
          </p:nvPr>
        </p:nvSpPr>
        <p:spPr>
          <a:xfrm>
            <a:off x="1073151" y="2260738"/>
            <a:ext cx="3547500" cy="360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Crear un directorio llamado “capacitación” en mi directorio de trabajo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Ingresar al directorio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¿Preguntas?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6" name="Google Shape;256;p34"/>
          <p:cNvSpPr/>
          <p:nvPr/>
        </p:nvSpPr>
        <p:spPr>
          <a:xfrm>
            <a:off x="6008400" y="4173625"/>
            <a:ext cx="2088000" cy="318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26" y="3462800"/>
            <a:ext cx="11554676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5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Crear mi primer notebook</a:t>
            </a:r>
            <a:endParaRPr/>
          </a:p>
        </p:txBody>
      </p:sp>
      <p:sp>
        <p:nvSpPr>
          <p:cNvPr id="263" name="Google Shape;263;p35"/>
          <p:cNvSpPr txBox="1"/>
          <p:nvPr/>
        </p:nvSpPr>
        <p:spPr>
          <a:xfrm>
            <a:off x="3926400" y="2161400"/>
            <a:ext cx="4339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Crear un notebook de Python 3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p35"/>
          <p:cNvSpPr/>
          <p:nvPr/>
        </p:nvSpPr>
        <p:spPr>
          <a:xfrm>
            <a:off x="1437300" y="4226450"/>
            <a:ext cx="2163000" cy="318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35"/>
          <p:cNvCxnSpPr>
            <a:stCxn id="263" idx="2"/>
            <a:endCxn id="266" idx="0"/>
          </p:cNvCxnSpPr>
          <p:nvPr/>
        </p:nvCxnSpPr>
        <p:spPr>
          <a:xfrm>
            <a:off x="6096000" y="2796500"/>
            <a:ext cx="4460400" cy="1537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5"/>
          <p:cNvSpPr/>
          <p:nvPr/>
        </p:nvSpPr>
        <p:spPr>
          <a:xfrm>
            <a:off x="10034750" y="4333925"/>
            <a:ext cx="1043400" cy="318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26" y="3462800"/>
            <a:ext cx="11554674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6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Crear mi primer notebook</a:t>
            </a:r>
            <a:endParaRPr/>
          </a:p>
        </p:txBody>
      </p:sp>
      <p:sp>
        <p:nvSpPr>
          <p:cNvPr id="273" name="Google Shape;273;p36"/>
          <p:cNvSpPr txBox="1"/>
          <p:nvPr/>
        </p:nvSpPr>
        <p:spPr>
          <a:xfrm>
            <a:off x="3926400" y="2161400"/>
            <a:ext cx="4339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Nombre del notebook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1606950" y="3844100"/>
            <a:ext cx="733800" cy="318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36"/>
          <p:cNvCxnSpPr>
            <a:stCxn id="273" idx="2"/>
            <a:endCxn id="274" idx="0"/>
          </p:cNvCxnSpPr>
          <p:nvPr/>
        </p:nvCxnSpPr>
        <p:spPr>
          <a:xfrm flipH="1">
            <a:off x="1974000" y="2669300"/>
            <a:ext cx="4122000" cy="117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26" y="3462800"/>
            <a:ext cx="11554674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7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Crear mi primer notebook</a:t>
            </a:r>
            <a:endParaRPr/>
          </a:p>
        </p:txBody>
      </p:sp>
      <p:sp>
        <p:nvSpPr>
          <p:cNvPr id="282" name="Google Shape;282;p37"/>
          <p:cNvSpPr txBox="1"/>
          <p:nvPr/>
        </p:nvSpPr>
        <p:spPr>
          <a:xfrm>
            <a:off x="3926400" y="2161400"/>
            <a:ext cx="4339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Barra de herramientas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p37"/>
          <p:cNvSpPr/>
          <p:nvPr/>
        </p:nvSpPr>
        <p:spPr>
          <a:xfrm>
            <a:off x="388875" y="4227900"/>
            <a:ext cx="5340300" cy="7113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" name="Google Shape;284;p37"/>
          <p:cNvCxnSpPr>
            <a:stCxn id="282" idx="2"/>
            <a:endCxn id="283" idx="0"/>
          </p:cNvCxnSpPr>
          <p:nvPr/>
        </p:nvCxnSpPr>
        <p:spPr>
          <a:xfrm flipH="1">
            <a:off x="3059100" y="2669300"/>
            <a:ext cx="3036900" cy="1558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810000" y="2789763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Introducción Jupyter Notebooks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26" y="3462800"/>
            <a:ext cx="11554674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8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Crear mi primer notebook</a:t>
            </a:r>
            <a:endParaRPr/>
          </a:p>
        </p:txBody>
      </p:sp>
      <p:sp>
        <p:nvSpPr>
          <p:cNvPr id="291" name="Google Shape;291;p38"/>
          <p:cNvSpPr txBox="1"/>
          <p:nvPr/>
        </p:nvSpPr>
        <p:spPr>
          <a:xfrm>
            <a:off x="3926400" y="2161400"/>
            <a:ext cx="4339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Barra de herramientas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38"/>
          <p:cNvSpPr/>
          <p:nvPr/>
        </p:nvSpPr>
        <p:spPr>
          <a:xfrm>
            <a:off x="388875" y="4572000"/>
            <a:ext cx="678900" cy="350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8"/>
          <p:cNvSpPr/>
          <p:nvPr/>
        </p:nvSpPr>
        <p:spPr>
          <a:xfrm>
            <a:off x="2660400" y="4572000"/>
            <a:ext cx="2695800" cy="350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26" y="3462800"/>
            <a:ext cx="11554674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Crear mi primer notebook</a:t>
            </a:r>
            <a:endParaRPr/>
          </a:p>
        </p:txBody>
      </p:sp>
      <p:sp>
        <p:nvSpPr>
          <p:cNvPr id="300" name="Google Shape;300;p39"/>
          <p:cNvSpPr txBox="1"/>
          <p:nvPr/>
        </p:nvSpPr>
        <p:spPr>
          <a:xfrm>
            <a:off x="3926400" y="2161400"/>
            <a:ext cx="4339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Barra de estado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p39"/>
          <p:cNvSpPr/>
          <p:nvPr/>
        </p:nvSpPr>
        <p:spPr>
          <a:xfrm>
            <a:off x="9944925" y="4221600"/>
            <a:ext cx="1818600" cy="350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" name="Google Shape;302;p39"/>
          <p:cNvCxnSpPr>
            <a:stCxn id="300" idx="2"/>
            <a:endCxn id="301" idx="0"/>
          </p:cNvCxnSpPr>
          <p:nvPr/>
        </p:nvCxnSpPr>
        <p:spPr>
          <a:xfrm>
            <a:off x="6096000" y="2669300"/>
            <a:ext cx="4758300" cy="1552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26" y="3462800"/>
            <a:ext cx="11554674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Crear mi primer notebook</a:t>
            </a:r>
            <a:endParaRPr/>
          </a:p>
        </p:txBody>
      </p:sp>
      <p:sp>
        <p:nvSpPr>
          <p:cNvPr id="309" name="Google Shape;309;p40"/>
          <p:cNvSpPr txBox="1"/>
          <p:nvPr/>
        </p:nvSpPr>
        <p:spPr>
          <a:xfrm>
            <a:off x="3926400" y="2161400"/>
            <a:ext cx="4339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Celda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p40"/>
          <p:cNvSpPr/>
          <p:nvPr/>
        </p:nvSpPr>
        <p:spPr>
          <a:xfrm>
            <a:off x="433825" y="5089275"/>
            <a:ext cx="11329800" cy="66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40"/>
          <p:cNvCxnSpPr>
            <a:stCxn id="309" idx="2"/>
            <a:endCxn id="310" idx="0"/>
          </p:cNvCxnSpPr>
          <p:nvPr/>
        </p:nvCxnSpPr>
        <p:spPr>
          <a:xfrm>
            <a:off x="6096000" y="2669300"/>
            <a:ext cx="2700" cy="2420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40"/>
          <p:cNvSpPr/>
          <p:nvPr/>
        </p:nvSpPr>
        <p:spPr>
          <a:xfrm>
            <a:off x="388875" y="4572000"/>
            <a:ext cx="678900" cy="350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0"/>
          <p:cNvSpPr/>
          <p:nvPr/>
        </p:nvSpPr>
        <p:spPr>
          <a:xfrm>
            <a:off x="2660400" y="4572000"/>
            <a:ext cx="2695800" cy="350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26" y="3462800"/>
            <a:ext cx="11554674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1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Crear mi primer notebook</a:t>
            </a:r>
            <a:endParaRPr/>
          </a:p>
        </p:txBody>
      </p:sp>
      <p:sp>
        <p:nvSpPr>
          <p:cNvPr id="320" name="Google Shape;320;p41"/>
          <p:cNvSpPr txBox="1"/>
          <p:nvPr/>
        </p:nvSpPr>
        <p:spPr>
          <a:xfrm>
            <a:off x="3926400" y="2161400"/>
            <a:ext cx="4339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Estado de la celda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p41"/>
          <p:cNvSpPr/>
          <p:nvPr/>
        </p:nvSpPr>
        <p:spPr>
          <a:xfrm>
            <a:off x="822925" y="5248875"/>
            <a:ext cx="678900" cy="350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41"/>
          <p:cNvCxnSpPr>
            <a:stCxn id="320" idx="2"/>
            <a:endCxn id="321" idx="0"/>
          </p:cNvCxnSpPr>
          <p:nvPr/>
        </p:nvCxnSpPr>
        <p:spPr>
          <a:xfrm flipH="1">
            <a:off x="1162500" y="2669300"/>
            <a:ext cx="4933500" cy="2579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1073151" y="446088"/>
            <a:ext cx="3547500" cy="1618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Ejemplo</a:t>
            </a:r>
            <a:endParaRPr/>
          </a:p>
        </p:txBody>
      </p:sp>
      <p:sp>
        <p:nvSpPr>
          <p:cNvPr id="328" name="Google Shape;328;p42"/>
          <p:cNvSpPr txBox="1"/>
          <p:nvPr>
            <p:ph idx="2" type="body"/>
          </p:nvPr>
        </p:nvSpPr>
        <p:spPr>
          <a:xfrm>
            <a:off x="1073151" y="2260738"/>
            <a:ext cx="3547500" cy="360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Cambiar el nombre del notebook a “Ejemplo 1”.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Crear una celda con formato “Markdown” y colocar el siguiente texto “Este es el ejemplo 1”.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Crear una celda con formato “Code” y colocar el código mostrado en el ejemplo.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Ejecutar la celda que contiene el código.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Validar los diferentes estados del notebook.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en-US">
                <a:solidFill>
                  <a:schemeClr val="accent1"/>
                </a:solidFill>
              </a:rPr>
              <a:t>Guardar los cambios.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29" name="Google Shape;3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624" y="2260750"/>
            <a:ext cx="6252599" cy="297348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>
            <p:ph type="title"/>
          </p:nvPr>
        </p:nvSpPr>
        <p:spPr>
          <a:xfrm>
            <a:off x="1073151" y="446088"/>
            <a:ext cx="3547500" cy="1618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Ejemplo</a:t>
            </a:r>
            <a:endParaRPr/>
          </a:p>
        </p:txBody>
      </p:sp>
      <p:sp>
        <p:nvSpPr>
          <p:cNvPr id="335" name="Google Shape;335;p43"/>
          <p:cNvSpPr txBox="1"/>
          <p:nvPr>
            <p:ph idx="1" type="body"/>
          </p:nvPr>
        </p:nvSpPr>
        <p:spPr>
          <a:xfrm>
            <a:off x="4855633" y="2260738"/>
            <a:ext cx="6252600" cy="360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3"/>
          <p:cNvSpPr txBox="1"/>
          <p:nvPr>
            <p:ph idx="2" type="body"/>
          </p:nvPr>
        </p:nvSpPr>
        <p:spPr>
          <a:xfrm>
            <a:off x="1073151" y="2260738"/>
            <a:ext cx="3547500" cy="360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en-US">
                <a:solidFill>
                  <a:schemeClr val="accent1"/>
                </a:solidFill>
              </a:rPr>
              <a:t>Apagar el notebook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37" name="Google Shape;3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625" y="450725"/>
            <a:ext cx="6252600" cy="1955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8" name="Google Shape;33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625" y="2609475"/>
            <a:ext cx="6252600" cy="1955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9" name="Google Shape;33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5625" y="4717825"/>
            <a:ext cx="6252600" cy="1955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0" name="Google Shape;340;p43"/>
          <p:cNvSpPr/>
          <p:nvPr/>
        </p:nvSpPr>
        <p:spPr>
          <a:xfrm>
            <a:off x="10859650" y="245575"/>
            <a:ext cx="467100" cy="31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1</a:t>
            </a:r>
            <a:endParaRPr b="1" sz="1300"/>
          </a:p>
        </p:txBody>
      </p:sp>
      <p:sp>
        <p:nvSpPr>
          <p:cNvPr id="341" name="Google Shape;341;p43"/>
          <p:cNvSpPr/>
          <p:nvPr/>
        </p:nvSpPr>
        <p:spPr>
          <a:xfrm>
            <a:off x="10859650" y="2462600"/>
            <a:ext cx="467100" cy="31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2</a:t>
            </a:r>
            <a:endParaRPr b="1" sz="1300"/>
          </a:p>
        </p:txBody>
      </p:sp>
      <p:sp>
        <p:nvSpPr>
          <p:cNvPr id="342" name="Google Shape;342;p43"/>
          <p:cNvSpPr/>
          <p:nvPr/>
        </p:nvSpPr>
        <p:spPr>
          <a:xfrm>
            <a:off x="10859650" y="4565425"/>
            <a:ext cx="467100" cy="31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3</a:t>
            </a:r>
            <a:endParaRPr b="1" sz="1300"/>
          </a:p>
        </p:txBody>
      </p:sp>
      <p:sp>
        <p:nvSpPr>
          <p:cNvPr id="343" name="Google Shape;343;p43"/>
          <p:cNvSpPr/>
          <p:nvPr/>
        </p:nvSpPr>
        <p:spPr>
          <a:xfrm>
            <a:off x="4927700" y="2106675"/>
            <a:ext cx="1513200" cy="350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3"/>
          <p:cNvSpPr/>
          <p:nvPr/>
        </p:nvSpPr>
        <p:spPr>
          <a:xfrm>
            <a:off x="4927700" y="4215025"/>
            <a:ext cx="1513200" cy="350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3"/>
          <p:cNvSpPr/>
          <p:nvPr/>
        </p:nvSpPr>
        <p:spPr>
          <a:xfrm>
            <a:off x="5423000" y="3310850"/>
            <a:ext cx="767400" cy="350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3"/>
          <p:cNvSpPr/>
          <p:nvPr/>
        </p:nvSpPr>
        <p:spPr>
          <a:xfrm>
            <a:off x="4927700" y="6323375"/>
            <a:ext cx="1513200" cy="350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"/>
          <p:cNvSpPr txBox="1"/>
          <p:nvPr>
            <p:ph type="title"/>
          </p:nvPr>
        </p:nvSpPr>
        <p:spPr>
          <a:xfrm>
            <a:off x="810000" y="2789763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Programación en Python usando notebooks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>
            <p:ph type="title"/>
          </p:nvPr>
        </p:nvSpPr>
        <p:spPr>
          <a:xfrm>
            <a:off x="1073151" y="446088"/>
            <a:ext cx="3547500" cy="1618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Ejercicio</a:t>
            </a:r>
            <a:endParaRPr/>
          </a:p>
        </p:txBody>
      </p:sp>
      <p:sp>
        <p:nvSpPr>
          <p:cNvPr id="357" name="Google Shape;357;p45"/>
          <p:cNvSpPr txBox="1"/>
          <p:nvPr>
            <p:ph idx="1" type="body"/>
          </p:nvPr>
        </p:nvSpPr>
        <p:spPr>
          <a:xfrm>
            <a:off x="4855633" y="2260738"/>
            <a:ext cx="6252600" cy="360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5"/>
          <p:cNvSpPr txBox="1"/>
          <p:nvPr>
            <p:ph idx="2" type="body"/>
          </p:nvPr>
        </p:nvSpPr>
        <p:spPr>
          <a:xfrm>
            <a:off x="1073151" y="2260738"/>
            <a:ext cx="3547500" cy="360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Descargar el notebook de la </a:t>
            </a:r>
            <a:r>
              <a:rPr lang="en-US"/>
              <a:t>práctica</a:t>
            </a:r>
            <a:r>
              <a:rPr lang="en-US"/>
              <a:t> en mi computador 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Enlace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Subir el notebook a mi carpeta personal en la plataforma Open Data Cube del Banco.</a:t>
            </a:r>
            <a:endParaRPr/>
          </a:p>
        </p:txBody>
      </p:sp>
      <p:pic>
        <p:nvPicPr>
          <p:cNvPr id="359" name="Google Shape;35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625" y="2701013"/>
            <a:ext cx="6252601" cy="2719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Siguiente sesión</a:t>
            </a:r>
            <a:endParaRPr/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Registro en la plataforma de copernicus</a:t>
            </a:r>
            <a:r>
              <a:rPr lang="en-US"/>
              <a:t> </a:t>
            </a:r>
            <a:r>
              <a:rPr b="1" lang="en-US"/>
              <a:t>(Realizado)</a:t>
            </a:r>
            <a:r>
              <a:rPr lang="en-US"/>
              <a:t>-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https://scihub.copernicus.eu/userguide/SelfRegistration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Manejo de la herramienta Open Data Cube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Introducción al Open Data Cube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Flujo de trabajo para el procesamiento de imágenes satelitales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Definición del área de estudio.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Exploración de datos disponibles sobre el área de estudio en el Data Cube Explorer.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Descarga de una imágen satelital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Proceso de indexación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Consulta del área de estudio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Entendimiento de las características de la imágen obtenida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Aplicación de algoritmos de análisis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Visualización de resultados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type="ctrTitle"/>
          </p:nvPr>
        </p:nvSpPr>
        <p:spPr>
          <a:xfrm>
            <a:off x="810001" y="1449147"/>
            <a:ext cx="10572000" cy="2971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Gracias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¿Qué es Jupyter Notebooks?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Definición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Es un servicio Web que </a:t>
            </a:r>
            <a:r>
              <a:rPr lang="en-US">
                <a:solidFill>
                  <a:schemeClr val="accent1"/>
                </a:solidFill>
              </a:rPr>
              <a:t>permite el desarrollo de código en </a:t>
            </a:r>
            <a:r>
              <a:rPr lang="en-US">
                <a:solidFill>
                  <a:schemeClr val="accent1"/>
                </a:solidFill>
              </a:rPr>
              <a:t>línea</a:t>
            </a:r>
            <a:r>
              <a:rPr lang="en-US"/>
              <a:t> con base en notebooks que soportan distintos </a:t>
            </a:r>
            <a:r>
              <a:rPr lang="en-US"/>
              <a:t>lenguajes</a:t>
            </a:r>
            <a:r>
              <a:rPr lang="en-US"/>
              <a:t> de programación (R, Python, etc).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Los notebooks </a:t>
            </a:r>
            <a:r>
              <a:rPr lang="en-US">
                <a:solidFill>
                  <a:schemeClr val="accent1"/>
                </a:solidFill>
              </a:rPr>
              <a:t>facilitan la documentación e interacción</a:t>
            </a:r>
            <a:r>
              <a:rPr lang="en-US"/>
              <a:t> de los usuarios con el código.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Además </a:t>
            </a:r>
            <a:r>
              <a:rPr lang="en-US">
                <a:solidFill>
                  <a:schemeClr val="accent1"/>
                </a:solidFill>
              </a:rPr>
              <a:t>permite compartir el código</a:t>
            </a:r>
            <a:r>
              <a:rPr lang="en-US"/>
              <a:t> en diferentes formatos (html, pdf, latex, markdown, Python)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Es la </a:t>
            </a:r>
            <a:r>
              <a:rPr lang="en-US">
                <a:solidFill>
                  <a:schemeClr val="accent1"/>
                </a:solidFill>
              </a:rPr>
              <a:t>capa de presentación</a:t>
            </a:r>
            <a:r>
              <a:rPr lang="en-US"/>
              <a:t> por la </a:t>
            </a:r>
            <a:r>
              <a:rPr lang="en-US"/>
              <a:t>cual</a:t>
            </a:r>
            <a:r>
              <a:rPr lang="en-US"/>
              <a:t> los analistas del banco acceden a las capacidades del Open Data Cube (ODC) instalado en el banco.</a:t>
            </a:r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6001" y="5212050"/>
            <a:ext cx="1076000" cy="124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¿Qué es Jupyter Notebooks?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¿Para qué es </a:t>
            </a:r>
            <a:r>
              <a:rPr b="1" lang="en-US"/>
              <a:t>útil</a:t>
            </a:r>
            <a:r>
              <a:rPr b="1" lang="en-US"/>
              <a:t> en nuestro caso?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Por medio de Jupyter Notebooks vamos a crear </a:t>
            </a:r>
            <a:r>
              <a:rPr lang="en-US">
                <a:solidFill>
                  <a:schemeClr val="accent1"/>
                </a:solidFill>
              </a:rPr>
              <a:t>notebooks</a:t>
            </a:r>
            <a:r>
              <a:rPr lang="en-US"/>
              <a:t> que contengan </a:t>
            </a:r>
            <a:r>
              <a:rPr lang="en-US"/>
              <a:t>algoritmos</a:t>
            </a:r>
            <a:r>
              <a:rPr lang="en-US"/>
              <a:t> de procesamiento de imágenes satelitales.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Estos </a:t>
            </a:r>
            <a:r>
              <a:rPr lang="en-US"/>
              <a:t>algoritmos</a:t>
            </a:r>
            <a:r>
              <a:rPr lang="en-US"/>
              <a:t> necesariamente </a:t>
            </a:r>
            <a:r>
              <a:rPr lang="en-US"/>
              <a:t>acceden</a:t>
            </a:r>
            <a:r>
              <a:rPr lang="en-US"/>
              <a:t> al Open Data Cube (ODC) </a:t>
            </a:r>
            <a:r>
              <a:rPr lang="en-US"/>
              <a:t>instalado</a:t>
            </a:r>
            <a:r>
              <a:rPr lang="en-US"/>
              <a:t> en el banco para </a:t>
            </a:r>
            <a:r>
              <a:rPr lang="en-US">
                <a:solidFill>
                  <a:schemeClr val="accent1"/>
                </a:solidFill>
              </a:rPr>
              <a:t>recuperar información de las imágenes satelitales</a:t>
            </a:r>
            <a:r>
              <a:rPr lang="en-US"/>
              <a:t> disponibles en el banco.</a:t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6001" y="5212050"/>
            <a:ext cx="1076000" cy="124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¿Qué es Jupyter Notebooks?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700" y="2018175"/>
            <a:ext cx="6390775" cy="452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675" y="2222275"/>
            <a:ext cx="5115032" cy="44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Reconocimiento I</a:t>
            </a:r>
            <a:r>
              <a:rPr lang="en-US"/>
              <a:t>nterfaz Jupyter Banco</a:t>
            </a:r>
            <a:r>
              <a:rPr lang="en-US"/>
              <a:t> 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87" y="3742750"/>
            <a:ext cx="11526224" cy="24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633788" y="3746800"/>
            <a:ext cx="2096400" cy="341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3926400" y="2161400"/>
            <a:ext cx="43392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Conectarse a la VPN del Banco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Abrir un navegador (Firefox, Chrome, etc)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Digitar la url </a:t>
            </a: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10.0.43.16:8081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8" name="Google Shape;88;p15"/>
          <p:cNvCxnSpPr>
            <a:stCxn id="87" idx="1"/>
            <a:endCxn id="86" idx="0"/>
          </p:cNvCxnSpPr>
          <p:nvPr/>
        </p:nvCxnSpPr>
        <p:spPr>
          <a:xfrm flipH="1">
            <a:off x="1682100" y="2590250"/>
            <a:ext cx="2244300" cy="1156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Reconocimiento Interfaz Jupyter Banco 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87" y="3742750"/>
            <a:ext cx="11526224" cy="24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/>
          <p:nvPr/>
        </p:nvSpPr>
        <p:spPr>
          <a:xfrm>
            <a:off x="332875" y="4628550"/>
            <a:ext cx="686100" cy="446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3926400" y="2161400"/>
            <a:ext cx="43392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Files: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permite visualizar todos os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archivos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y directorios del servidor.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7" name="Google Shape;97;p16"/>
          <p:cNvCxnSpPr>
            <a:stCxn id="96" idx="1"/>
            <a:endCxn id="95" idx="0"/>
          </p:cNvCxnSpPr>
          <p:nvPr/>
        </p:nvCxnSpPr>
        <p:spPr>
          <a:xfrm flipH="1">
            <a:off x="675900" y="2590250"/>
            <a:ext cx="3250500" cy="2038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Reconocimiento Interfaz Jupyter Banco 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87" y="3742750"/>
            <a:ext cx="11526224" cy="24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>
            <a:off x="332875" y="5425700"/>
            <a:ext cx="11526300" cy="857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3926400" y="2161400"/>
            <a:ext cx="4339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Files: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Listado de archivos y directorios en el servidor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6" name="Google Shape;106;p17"/>
          <p:cNvCxnSpPr>
            <a:stCxn id="105" idx="2"/>
            <a:endCxn id="104" idx="0"/>
          </p:cNvCxnSpPr>
          <p:nvPr/>
        </p:nvCxnSpPr>
        <p:spPr>
          <a:xfrm>
            <a:off x="6096000" y="2796500"/>
            <a:ext cx="0" cy="2629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table">
  <a:themeElements>
    <a:clrScheme name="Personalizado 3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759E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