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262" r:id="rId4"/>
    <p:sldId id="260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9144000" cy="6858000" type="screen4x3"/>
  <p:notesSz cx="6858000" cy="9144000"/>
  <p:custDataLst>
    <p:tags r:id="rId2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6400" autoAdjust="0"/>
  </p:normalViewPr>
  <p:slideViewPr>
    <p:cSldViewPr>
      <p:cViewPr>
        <p:scale>
          <a:sx n="100" d="100"/>
          <a:sy n="100" d="100"/>
        </p:scale>
        <p:origin x="2034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55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Оригинальные шаблоны для презентаций: </a:t>
            </a:r>
            <a:r>
              <a:rPr lang="ru-RU" sz="1200" dirty="0">
                <a:hlinkClick r:id="rId3"/>
              </a:rPr>
              <a:t>https://presentation-creation.ru/powerpoint-templates.html</a:t>
            </a:r>
            <a:r>
              <a:rPr lang="en-US" sz="1200" dirty="0"/>
              <a:t> </a:t>
            </a:r>
            <a:endParaRPr lang="ru-RU" sz="1200" dirty="0"/>
          </a:p>
          <a:p>
            <a:r>
              <a:rPr lang="ru-RU" sz="120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6372200" cy="1368152"/>
          </a:xfrm>
        </p:spPr>
        <p:txBody>
          <a:bodyPr/>
          <a:lstStyle>
            <a:lvl1pPr>
              <a:defRPr b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51520" y="228168"/>
            <a:ext cx="6552729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" name="Текст 2"/>
          <p:cNvSpPr>
            <a:spLocks noGrp="1"/>
          </p:cNvSpPr>
          <p:nvPr>
            <p:ph idx="1"/>
          </p:nvPr>
        </p:nvSpPr>
        <p:spPr>
          <a:xfrm>
            <a:off x="251520" y="1916832"/>
            <a:ext cx="871296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8168"/>
            <a:ext cx="6552729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871296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9672" y="44624"/>
            <a:ext cx="5256584" cy="1008112"/>
          </a:xfrm>
        </p:spPr>
        <p:txBody>
          <a:bodyPr>
            <a:noAutofit/>
          </a:bodyPr>
          <a:lstStyle/>
          <a:p>
            <a:r>
              <a:rPr lang="ru-RU" sz="4800" dirty="0">
                <a:latin typeface="Times New Roman" panose="02020603050405020304" pitchFamily="18" charset="0"/>
              </a:rPr>
              <a:t>Курсовая работа</a:t>
            </a:r>
            <a:endParaRPr lang="ru-RU" sz="4800" b="1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74B26B7-34A9-4DF9-B0E9-BFF0F965C23E}"/>
              </a:ext>
            </a:extLst>
          </p:cNvPr>
          <p:cNvSpPr txBox="1">
            <a:spLocks/>
          </p:cNvSpPr>
          <p:nvPr/>
        </p:nvSpPr>
        <p:spPr>
          <a:xfrm>
            <a:off x="107504" y="2420888"/>
            <a:ext cx="4392488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клиент-серверного фуллстек-приложения для чата сотрудников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E9262EC-3AA5-41C0-8DF4-A33C6BAAA0B9}"/>
              </a:ext>
            </a:extLst>
          </p:cNvPr>
          <p:cNvSpPr txBox="1">
            <a:spLocks/>
          </p:cNvSpPr>
          <p:nvPr/>
        </p:nvSpPr>
        <p:spPr>
          <a:xfrm>
            <a:off x="112903" y="5229200"/>
            <a:ext cx="6336704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ИКБО-20-19 Эртек Х.И.</a:t>
            </a:r>
          </a:p>
          <a:p>
            <a:pPr algn="l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к.т.н. доцент: Куликов А.А.</a:t>
            </a: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385E48EC-4EB9-4214-9AC7-CDD9360A2F8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893" y="1916113"/>
            <a:ext cx="2001651" cy="4249737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E3E3925-8E0B-452C-ABF5-4718DAE2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28" y="476672"/>
            <a:ext cx="6552729" cy="1150897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Адаптивность под мобильные устройства </a:t>
            </a:r>
          </a:p>
        </p:txBody>
      </p:sp>
    </p:spTree>
    <p:extLst>
      <p:ext uri="{BB962C8B-B14F-4D97-AF65-F5344CB8AC3E}">
        <p14:creationId xmlns:p14="http://schemas.microsoft.com/office/powerpoint/2010/main" val="344053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AD3A6-5206-4414-9182-BDC5F295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поста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025CD83-5F0C-4BBC-B82C-AAB851CDAF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40" y="1382885"/>
            <a:ext cx="4968552" cy="33050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30BFF2-8445-4E75-AAB1-B6DAF3764E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31840" y="3438038"/>
            <a:ext cx="5495969" cy="30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35BC1F6-9D1F-4D83-B3AF-8962DF88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28600"/>
            <a:ext cx="6553200" cy="1150938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поста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ABEDFFC-9D43-4A2F-A862-FBB08F75AE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2348880"/>
            <a:ext cx="7343737" cy="388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2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BA22CE56-201A-424B-AE7C-409D1AC9DF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2204864"/>
            <a:ext cx="7331963" cy="4249737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5F138FC-3591-47D1-BDE6-58771F1314F0}"/>
              </a:ext>
            </a:extLst>
          </p:cNvPr>
          <p:cNvSpPr txBox="1">
            <a:spLocks/>
          </p:cNvSpPr>
          <p:nvPr/>
        </p:nvSpPr>
        <p:spPr>
          <a:xfrm>
            <a:off x="251049" y="332656"/>
            <a:ext cx="6553200" cy="115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поста</a:t>
            </a:r>
          </a:p>
        </p:txBody>
      </p:sp>
    </p:spTree>
    <p:extLst>
      <p:ext uri="{BB962C8B-B14F-4D97-AF65-F5344CB8AC3E}">
        <p14:creationId xmlns:p14="http://schemas.microsoft.com/office/powerpoint/2010/main" val="1102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94177C17-CC9B-4E77-B676-9B2D32311AF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593503"/>
            <a:ext cx="4943824" cy="239373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0AC772A-5F3E-47F5-8B34-9A4865ECE5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825" y="228600"/>
            <a:ext cx="6553200" cy="115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и его отображение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9175B8-65F6-41EA-B7B1-263E8AFAA2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4201206"/>
            <a:ext cx="7911609" cy="224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AD3A6-5206-4414-9182-BDC5F295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Чат между сотрудниками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3B5FAF5-F551-4351-8489-F12DA39EB5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772816"/>
            <a:ext cx="5952618" cy="460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5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AD3A6-5206-4414-9182-BDC5F295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базы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88B80-8D1E-4D73-9980-70B239099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2349759"/>
            <a:ext cx="8712968" cy="4248472"/>
          </a:xfrm>
        </p:spPr>
        <p:txBody>
          <a:bodyPr/>
          <a:lstStyle/>
          <a:p>
            <a:pPr marL="0" marR="36195" indent="0" algn="just">
              <a:lnSpc>
                <a:spcPct val="150000"/>
              </a:lnSpc>
              <a:spcBef>
                <a:spcPts val="20"/>
              </a:spcBef>
              <a:spcAft>
                <a:spcPts val="2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 таблицы базы данных были созданы и связаны между собой автоматически при помощи моделей данных в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NestJS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0" marR="36195" indent="0" algn="just">
              <a:lnSpc>
                <a:spcPct val="150000"/>
              </a:lnSpc>
              <a:spcBef>
                <a:spcPts val="20"/>
              </a:spcBef>
              <a:spcAft>
                <a:spcPts val="2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содержимого базы данных :</a:t>
            </a:r>
          </a:p>
          <a:p>
            <a:pPr marL="1524000" marR="36195" lvl="0" algn="just">
              <a:lnSpc>
                <a:spcPct val="150000"/>
              </a:lnSpc>
              <a:spcBef>
                <a:spcPts val="20"/>
              </a:spcBef>
              <a:spcAft>
                <a:spcPts val="20"/>
              </a:spcAft>
              <a:buFont typeface="+mj-lt"/>
              <a:buAutoNum type="arabicParenR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учётные записи пользователей</a:t>
            </a:r>
          </a:p>
          <a:p>
            <a:pPr marL="1524000" marR="36195" lvl="0" algn="just">
              <a:lnSpc>
                <a:spcPct val="150000"/>
              </a:lnSpc>
              <a:spcBef>
                <a:spcPts val="20"/>
              </a:spcBef>
              <a:spcAft>
                <a:spcPts val="20"/>
              </a:spcAft>
              <a:buFont typeface="+mj-lt"/>
              <a:buAutoNum type="arabicParenR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посты всех пользователей</a:t>
            </a:r>
          </a:p>
          <a:p>
            <a:pPr marL="1524000" marR="36195" lvl="0" algn="just">
              <a:lnSpc>
                <a:spcPct val="150000"/>
              </a:lnSpc>
              <a:spcBef>
                <a:spcPts val="20"/>
              </a:spcBef>
              <a:spcAft>
                <a:spcPts val="20"/>
              </a:spcAft>
              <a:buFont typeface="+mj-lt"/>
              <a:buAutoNum type="arabicParenR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‒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сообщения пользователей</a:t>
            </a:r>
          </a:p>
          <a:p>
            <a:pPr marL="1524000" marR="36195" lvl="0" algn="just">
              <a:lnSpc>
                <a:spcPct val="150000"/>
              </a:lnSpc>
              <a:spcBef>
                <a:spcPts val="20"/>
              </a:spcBef>
              <a:spcAft>
                <a:spcPts val="20"/>
              </a:spcAft>
              <a:buFont typeface="+mj-lt"/>
              <a:buAutoNum type="arabicParenR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request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отправленные запросы всех пользователей друг другу</a:t>
            </a:r>
          </a:p>
          <a:p>
            <a:pPr marL="1524000" marR="36195" lvl="0" algn="just">
              <a:lnSpc>
                <a:spcPct val="150000"/>
              </a:lnSpc>
              <a:spcBef>
                <a:spcPts val="20"/>
              </a:spcBef>
              <a:spcAft>
                <a:spcPts val="20"/>
              </a:spcAft>
              <a:buFont typeface="+mj-lt"/>
              <a:buAutoNum type="arabicParenR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active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conversation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данные об активном чате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81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AD3A6-5206-4414-9182-BDC5F295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88B80-8D1E-4D73-9980-70B239099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2536" y="2276872"/>
            <a:ext cx="8712968" cy="4248472"/>
          </a:xfrm>
        </p:spPr>
        <p:txBody>
          <a:bodyPr>
            <a:noAutofit/>
          </a:bodyPr>
          <a:lstStyle/>
          <a:p>
            <a:pPr marR="36195" indent="0" algn="just">
              <a:lnSpc>
                <a:spcPct val="150000"/>
              </a:lnSpc>
              <a:spcBef>
                <a:spcPts val="20"/>
              </a:spcBef>
              <a:spcAft>
                <a:spcPts val="20"/>
              </a:spcAft>
              <a:buNone/>
            </a:pP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В ходе выполнения курсовой работы были получены навыки создания веб-приложений, реализации слоя серверной и клиентской логики, слоя логики базы данных. Также, был пройден полный цикл разработки от анализа требований до внедрения и поддержки приложения.</a:t>
            </a:r>
          </a:p>
          <a:p>
            <a:pPr marR="36195" indent="0" algn="just">
              <a:lnSpc>
                <a:spcPct val="150000"/>
              </a:lnSpc>
              <a:spcBef>
                <a:spcPts val="20"/>
              </a:spcBef>
              <a:spcAft>
                <a:spcPts val="20"/>
              </a:spcAft>
              <a:buNone/>
            </a:pP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Были выполнены конечные цели работы:</a:t>
            </a:r>
          </a:p>
          <a:p>
            <a:pPr marL="1257300" marR="36195" lvl="0" indent="-180975" algn="just">
              <a:lnSpc>
                <a:spcPct val="150000"/>
              </a:lnSpc>
              <a:spcBef>
                <a:spcPts val="20"/>
              </a:spcBef>
              <a:spcAft>
                <a:spcPts val="20"/>
              </a:spcAft>
              <a:buFont typeface="+mj-lt"/>
              <a:buAutoNum type="arabicPeriod"/>
              <a:tabLst>
                <a:tab pos="85725" algn="l"/>
              </a:tabLst>
            </a:pP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Создано веб-приложение с применением технологий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NestJS </a:t>
            </a: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   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76325" marR="36195" lvl="0" indent="0" algn="just">
              <a:lnSpc>
                <a:spcPct val="150000"/>
              </a:lnSpc>
              <a:spcBef>
                <a:spcPts val="20"/>
              </a:spcBef>
              <a:spcAft>
                <a:spcPts val="20"/>
              </a:spcAft>
              <a:buFont typeface="+mj-lt"/>
              <a:buAutoNum type="arabicPeriod"/>
              <a:tabLst>
                <a:tab pos="85725" algn="l"/>
              </a:tabLst>
            </a:pP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Реализован удобный интерфейс доступа к различным частям веб-приложения.</a:t>
            </a:r>
          </a:p>
          <a:p>
            <a:pPr marL="1076325" marR="36195" lvl="0" indent="0" algn="just">
              <a:lnSpc>
                <a:spcPct val="150000"/>
              </a:lnSpc>
              <a:spcBef>
                <a:spcPts val="20"/>
              </a:spcBef>
              <a:spcAft>
                <a:spcPts val="20"/>
              </a:spcAft>
              <a:buFont typeface="+mj-lt"/>
              <a:buAutoNum type="arabicPeriod"/>
              <a:tabLst>
                <a:tab pos="85725" algn="l"/>
              </a:tabLst>
            </a:pP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Внедрены возможности добавления и редактирования записей из базы данных.</a:t>
            </a:r>
          </a:p>
          <a:p>
            <a:pPr marL="1076325" marR="36195" lvl="0" indent="0" algn="just">
              <a:lnSpc>
                <a:spcPct val="150000"/>
              </a:lnSpc>
              <a:spcBef>
                <a:spcPts val="20"/>
              </a:spcBef>
              <a:spcAft>
                <a:spcPts val="20"/>
              </a:spcAft>
              <a:buFont typeface="+mj-lt"/>
              <a:buAutoNum type="arabicPeriod"/>
              <a:tabLst>
                <a:tab pos="85725" algn="l"/>
              </a:tabLst>
            </a:pP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Добавлена система регистрации и авторизации.</a:t>
            </a:r>
          </a:p>
          <a:p>
            <a:pPr marL="1076325" marR="36195" lvl="0" indent="0" algn="just">
              <a:lnSpc>
                <a:spcPct val="150000"/>
              </a:lnSpc>
              <a:spcBef>
                <a:spcPts val="20"/>
              </a:spcBef>
              <a:spcAft>
                <a:spcPts val="20"/>
              </a:spcAft>
              <a:buFont typeface="+mj-lt"/>
              <a:buAutoNum type="arabicPeriod"/>
              <a:tabLst>
                <a:tab pos="85725" algn="l"/>
              </a:tabLst>
            </a:pP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Настроен вывод постов на главной странице, а также возможность манипулировать ими.</a:t>
            </a:r>
          </a:p>
          <a:p>
            <a:pPr marL="1257300" marR="36195" lvl="0" indent="-180975" algn="just">
              <a:lnSpc>
                <a:spcPct val="150000"/>
              </a:lnSpc>
              <a:spcBef>
                <a:spcPts val="20"/>
              </a:spcBef>
              <a:spcAft>
                <a:spcPts val="20"/>
              </a:spcAft>
              <a:buFont typeface="+mj-lt"/>
              <a:buAutoNum type="arabicPeriod"/>
              <a:tabLst>
                <a:tab pos="85725" algn="l"/>
              </a:tabLst>
            </a:pP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Настроена система отправки и принятия от других сотрудников, настроено общение в чатах.</a:t>
            </a:r>
          </a:p>
          <a:p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05023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660EF3-BC85-4387-8B83-39B54E722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530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71600" y="260648"/>
            <a:ext cx="6552729" cy="1150897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81DD88E8-72B9-44E5-922A-7FB39208D3E9}"/>
              </a:ext>
            </a:extLst>
          </p:cNvPr>
          <p:cNvSpPr txBox="1">
            <a:spLocks/>
          </p:cNvSpPr>
          <p:nvPr/>
        </p:nvSpPr>
        <p:spPr>
          <a:xfrm>
            <a:off x="323528" y="980728"/>
            <a:ext cx="8496944" cy="5733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сегмент затрагиваемой сферы разработки, спроектировать и написать клиент-серверное фуллстек приложение «Чат сотрудников организации»</a:t>
            </a:r>
          </a:p>
          <a:p>
            <a:pPr marL="457200" indent="-457200" algn="just">
              <a:buAutoNum type="arabicParenR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2) Веб-приложение должно обладать следующим функционалом: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а) Регистрация и авторизация сотрудников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б) Отображение постов на главной странице</a:t>
            </a:r>
          </a:p>
          <a:p>
            <a:pPr algn="just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в) Возможность переписки сотрудников между друг другом</a:t>
            </a:r>
          </a:p>
          <a:p>
            <a:pPr algn="just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г) Сохранение всех необходимых данных в базу данных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ru-RU" sz="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ыфвфыв</a:t>
            </a:r>
            <a:endParaRPr lang="ru-RU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40935" y="188640"/>
            <a:ext cx="6552729" cy="1150897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В сегодняшних реалиях трудно представить какую-либо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крупную компанию без корпоративного мессенджера, который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помогает бизнесу, систематизируя корпоративную коммуникацию, а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также обеспечивая максимально защищённое взаимодействие между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сотрудниками и партнёрами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Технологии использованные в разработке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07504" y="2420888"/>
            <a:ext cx="8712968" cy="43412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язык программирования для веб-разработки, основанный на JavaScript. Делает код понятнее и надежнее, добавляет статическую типизацию (переменные привязаны к конкретным типам данных), а также может быть скомпилирован в JavaScript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PostgreSQL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свободная система управления данными, фреймворк для разработки клиентской части сервиса —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фреймворк, который ускоряет и упрощает разработку масштабируемых серверных приложений на основе программной платформы Node.js — </a:t>
            </a:r>
            <a:r>
              <a:rPr lang="ru-RU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NestJS,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кроссплатформенная среда для исполнения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кода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Node.js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качестве удалённого репозитория выступил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— крупнейший веб-сервис для хостинга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-проектов. Разработка велась в интегрированной среде разработки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VS Code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E8BE1-2AB2-4CFC-B15E-8935166E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640"/>
            <a:ext cx="6732240" cy="1150897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разработанного продукты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D1F05DE5-9429-4CC1-B580-37E5E14EB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401" y="3411302"/>
            <a:ext cx="1656184" cy="1656184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9BE0D7-F5EF-4098-9AC5-1BA8B8A59E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510351"/>
            <a:ext cx="2949285" cy="209399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7701200-0D05-49DA-BB97-B8B186CB82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495150"/>
            <a:ext cx="3275856" cy="588631"/>
          </a:xfrm>
          <a:prstGeom prst="rect">
            <a:avLst/>
          </a:prstGeom>
        </p:spPr>
      </p:pic>
      <p:sp>
        <p:nvSpPr>
          <p:cNvPr id="19" name="Объект 5">
            <a:extLst>
              <a:ext uri="{FF2B5EF4-FFF2-40B4-BE49-F238E27FC236}">
                <a16:creationId xmlns:a16="http://schemas.microsoft.com/office/drawing/2014/main" id="{292651C6-11CE-4048-BB8A-E211B53DAF01}"/>
              </a:ext>
            </a:extLst>
          </p:cNvPr>
          <p:cNvSpPr txBox="1">
            <a:spLocks/>
          </p:cNvSpPr>
          <p:nvPr/>
        </p:nvSpPr>
        <p:spPr>
          <a:xfrm>
            <a:off x="179661" y="1339537"/>
            <a:ext cx="5040560" cy="5341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A7759B2F-7D80-4EFB-B40B-4283B782B9B1}"/>
              </a:ext>
            </a:extLst>
          </p:cNvPr>
          <p:cNvSpPr txBox="1">
            <a:spLocks/>
          </p:cNvSpPr>
          <p:nvPr/>
        </p:nvSpPr>
        <p:spPr>
          <a:xfrm>
            <a:off x="107504" y="1336139"/>
            <a:ext cx="4752528" cy="52132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сегодняшних реалиях трудно представить предприятия без способов коммуникациями между сотрудниками. В качестве основных сервисов для чатов организации чаще всего используются: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Главное их преимущество – бесплатное использование, возможность создание групповых чатов со своими настройками.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Одни из корпоративных аналогов является – Битрикс24. Предприятие должно будет оплачивать тариф для своей организации, позволяя сотрудникам коммуницировать.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WhatsApp Business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версия сервиса, в которой организация может добавить средства продвижения, если то необходимо)</a:t>
            </a:r>
          </a:p>
        </p:txBody>
      </p:sp>
    </p:spTree>
    <p:extLst>
      <p:ext uri="{BB962C8B-B14F-4D97-AF65-F5344CB8AC3E}">
        <p14:creationId xmlns:p14="http://schemas.microsoft.com/office/powerpoint/2010/main" val="261845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E8BE1-2AB2-4CFC-B15E-8935166E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640"/>
            <a:ext cx="7128792" cy="1150897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веб-приложения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2CCD638-2F0F-4E8E-B4CC-FDCD95CDD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2" y="2276872"/>
            <a:ext cx="7551541" cy="3672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71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01EEF-4802-4E38-9320-FAB940D9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авторизации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9B5B7FA-ACF5-41AA-9A0F-72174FC2A2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541" y="1484784"/>
            <a:ext cx="4484918" cy="494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01EEF-4802-4E38-9320-FAB940D9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регистрации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006E62A-6061-4154-9005-79C2BA4152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541" y="1556792"/>
            <a:ext cx="4484918" cy="494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01EEF-4802-4E38-9320-FAB940D9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692696"/>
            <a:ext cx="6552729" cy="1150897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мессенджера организации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C7ED77D-1D04-45DA-85B9-E19BA5C07D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916832"/>
            <a:ext cx="6754274" cy="448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7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7edb7f56c31b37833b9f375464f69364a7735"/>
</p:tagLst>
</file>

<file path=ppt/theme/theme1.xml><?xml version="1.0" encoding="utf-8"?>
<a:theme xmlns:a="http://schemas.openxmlformats.org/drawingml/2006/main" name="Тема Office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557</Words>
  <Application>Microsoft Office PowerPoint</Application>
  <PresentationFormat>Экран (4:3)</PresentationFormat>
  <Paragraphs>51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Тема Office</vt:lpstr>
      <vt:lpstr>Курсовая работа</vt:lpstr>
      <vt:lpstr>Цели и задачи</vt:lpstr>
      <vt:lpstr>Введение</vt:lpstr>
      <vt:lpstr>Технологии использованные в разработке</vt:lpstr>
      <vt:lpstr>Аналоги разработанного продукты</vt:lpstr>
      <vt:lpstr>Архитектура веб-приложения</vt:lpstr>
      <vt:lpstr>Страница авторизации</vt:lpstr>
      <vt:lpstr>Страница регистрации</vt:lpstr>
      <vt:lpstr>Главная страница мессенджера организации </vt:lpstr>
      <vt:lpstr>Адаптивность под мобильные устройства </vt:lpstr>
      <vt:lpstr>Создание поста</vt:lpstr>
      <vt:lpstr>Редактирование поста</vt:lpstr>
      <vt:lpstr>Презентация PowerPoint</vt:lpstr>
      <vt:lpstr>Запрос и его отображение</vt:lpstr>
      <vt:lpstr>Чат между сотрудниками</vt:lpstr>
      <vt:lpstr>Архитектура базы данных</vt:lpstr>
      <vt:lpstr>Заключение</vt:lpstr>
      <vt:lpstr>Спасибо за внимание!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 организации</dc:title>
  <dc:creator>Эртек Хусейн</dc:creator>
  <dc:description>Шаблон презентации с сайта https://presentation-creation.ru/</dc:description>
  <cp:lastModifiedBy>Rivai Jäger</cp:lastModifiedBy>
  <cp:revision>1383</cp:revision>
  <dcterms:created xsi:type="dcterms:W3CDTF">2018-02-25T09:09:03Z</dcterms:created>
  <dcterms:modified xsi:type="dcterms:W3CDTF">2022-05-26T23:42:44Z</dcterms:modified>
</cp:coreProperties>
</file>