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7" r:id="rId3"/>
    <p:sldId id="259" r:id="rId4"/>
    <p:sldId id="266" r:id="rId5"/>
    <p:sldId id="260" r:id="rId6"/>
    <p:sldId id="267" r:id="rId7"/>
    <p:sldId id="268" r:id="rId8"/>
    <p:sldId id="269" r:id="rId9"/>
    <p:sldId id="271" r:id="rId10"/>
    <p:sldId id="262" r:id="rId11"/>
    <p:sldId id="273" r:id="rId12"/>
    <p:sldId id="274" r:id="rId13"/>
    <p:sldId id="275" r:id="rId14"/>
    <p:sldId id="276" r:id="rId15"/>
    <p:sldId id="277" r:id="rId16"/>
    <p:sldId id="263" r:id="rId17"/>
    <p:sldId id="264" r:id="rId18"/>
    <p:sldId id="26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1A40C-FCF5-404A-A2DB-26C8DABF5610}" type="datetimeFigureOut">
              <a:rPr lang="fr-FR" smtClean="0"/>
              <a:t>03/06/2017</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FCA72-49B1-45DF-B9EF-E40E014078BE}" type="slidenum">
              <a:rPr lang="fr-FR" smtClean="0"/>
              <a:t>‹#›</a:t>
            </a:fld>
            <a:endParaRPr lang="fr-FR" dirty="0"/>
          </a:p>
        </p:txBody>
      </p:sp>
    </p:spTree>
    <p:extLst>
      <p:ext uri="{BB962C8B-B14F-4D97-AF65-F5344CB8AC3E}">
        <p14:creationId xmlns:p14="http://schemas.microsoft.com/office/powerpoint/2010/main" val="5641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rPr>
              <a:t>© Copyright Showeet.com</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dirty="0"/>
          </a:p>
        </p:txBody>
      </p:sp>
    </p:spTree>
    <p:extLst>
      <p:ext uri="{BB962C8B-B14F-4D97-AF65-F5344CB8AC3E}">
        <p14:creationId xmlns:p14="http://schemas.microsoft.com/office/powerpoint/2010/main" val="119351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9BAF94A4-6EF6-4A54-A357-570EDB6A8D7B}" type="datetimeFigureOut">
              <a:rPr lang="fr-FR" smtClean="0"/>
              <a:t>03/06/2017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F0B25803-24B4-478C-8533-FA73A9F05717}" type="slidenum">
              <a:rPr lang="fr-FR" smtClean="0"/>
              <a:t>‹#›</a:t>
            </a:fld>
            <a:endParaRPr lang="fr-FR" dirty="0"/>
          </a:p>
        </p:txBody>
      </p:sp>
    </p:spTree>
    <p:extLst>
      <p:ext uri="{BB962C8B-B14F-4D97-AF65-F5344CB8AC3E}">
        <p14:creationId xmlns:p14="http://schemas.microsoft.com/office/powerpoint/2010/main" val="177266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9BAF94A4-6EF6-4A54-A357-570EDB6A8D7B}" type="datetimeFigureOut">
              <a:rPr lang="fr-FR" smtClean="0"/>
              <a:t>03/06/2017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F0B25803-24B4-478C-8533-FA73A9F05717}" type="slidenum">
              <a:rPr lang="fr-FR" smtClean="0"/>
              <a:t>‹#›</a:t>
            </a:fld>
            <a:endParaRPr lang="fr-FR" dirty="0"/>
          </a:p>
        </p:txBody>
      </p:sp>
    </p:spTree>
    <p:extLst>
      <p:ext uri="{BB962C8B-B14F-4D97-AF65-F5344CB8AC3E}">
        <p14:creationId xmlns:p14="http://schemas.microsoft.com/office/powerpoint/2010/main" val="352510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9BAF94A4-6EF6-4A54-A357-570EDB6A8D7B}" type="datetimeFigureOut">
              <a:rPr lang="fr-FR" smtClean="0"/>
              <a:t>03/06/2017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F0B25803-24B4-478C-8533-FA73A9F05717}" type="slidenum">
              <a:rPr lang="fr-FR" smtClean="0"/>
              <a:t>‹#›</a:t>
            </a:fld>
            <a:endParaRPr lang="fr-FR" dirty="0"/>
          </a:p>
        </p:txBody>
      </p:sp>
    </p:spTree>
    <p:extLst>
      <p:ext uri="{BB962C8B-B14F-4D97-AF65-F5344CB8AC3E}">
        <p14:creationId xmlns:p14="http://schemas.microsoft.com/office/powerpoint/2010/main" val="2846037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White">
    <p:spTree>
      <p:nvGrpSpPr>
        <p:cNvPr id="1" name=""/>
        <p:cNvGrpSpPr/>
        <p:nvPr/>
      </p:nvGrpSpPr>
      <p:grpSpPr>
        <a:xfrm>
          <a:off x="0" y="0"/>
          <a:ext cx="0" cy="0"/>
          <a:chOff x="0" y="0"/>
          <a:chExt cx="0" cy="0"/>
        </a:xfrm>
      </p:grpSpPr>
      <p:grpSp>
        <p:nvGrpSpPr>
          <p:cNvPr id="5" name="Group 4"/>
          <p:cNvGrpSpPr/>
          <p:nvPr userDrawn="1"/>
        </p:nvGrpSpPr>
        <p:grpSpPr>
          <a:xfrm>
            <a:off x="328169" y="6237312"/>
            <a:ext cx="439241" cy="43924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dirty="0"/>
            </a:p>
          </p:txBody>
        </p:sp>
      </p:grpSp>
      <p:sp>
        <p:nvSpPr>
          <p:cNvPr id="3" name="Sous-titre 2"/>
          <p:cNvSpPr>
            <a:spLocks noGrp="1"/>
          </p:cNvSpPr>
          <p:nvPr>
            <p:ph type="subTitle" idx="1"/>
          </p:nvPr>
        </p:nvSpPr>
        <p:spPr>
          <a:xfrm>
            <a:off x="3887756" y="620688"/>
            <a:ext cx="7694645" cy="288032"/>
          </a:xfrm>
        </p:spPr>
        <p:txBody>
          <a:bodyPr anchor="ctr">
            <a:noAutofit/>
          </a:bodyPr>
          <a:lstStyle>
            <a:lvl1pPr marL="0" indent="0" algn="r">
              <a:buNone/>
              <a:defRPr sz="1600" cap="small" baseline="0">
                <a:solidFill>
                  <a:srgbClr val="2F3A46"/>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3887756" y="3078"/>
            <a:ext cx="7694645" cy="617612"/>
          </a:xfrm>
          <a:prstGeom prst="rect">
            <a:avLst/>
          </a:prstGeom>
        </p:spPr>
        <p:txBody>
          <a:bodyPr vert="horz" lIns="91440" tIns="45720" rIns="91440" bIns="45720" rtlCol="0" anchor="ctr">
            <a:normAutofit/>
          </a:bodyPr>
          <a:lstStyle>
            <a:lvl1pPr>
              <a:defRPr>
                <a:solidFill>
                  <a:srgbClr val="2F3A46"/>
                </a:solidFill>
              </a:defRPr>
            </a:lvl1pPr>
          </a:lstStyle>
          <a:p>
            <a:r>
              <a:rPr lang="fr-FR" dirty="0" smtClean="0"/>
              <a:t>Modifiez le style du titre</a:t>
            </a:r>
            <a:endParaRPr lang="en-US"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3" name="Picture 12"/>
          <p:cNvPicPr>
            <a:picLocks noChangeAspect="1"/>
          </p:cNvPicPr>
          <p:nvPr userDrawn="1"/>
        </p:nvPicPr>
        <p:blipFill>
          <a:blip r:embed="rId3"/>
          <a:stretch>
            <a:fillRect/>
          </a:stretch>
        </p:blipFill>
        <p:spPr>
          <a:xfrm>
            <a:off x="156796" y="100099"/>
            <a:ext cx="1627773" cy="451143"/>
          </a:xfrm>
          <a:prstGeom prst="rect">
            <a:avLst/>
          </a:prstGeom>
        </p:spPr>
      </p:pic>
      <p:sp>
        <p:nvSpPr>
          <p:cNvPr id="16"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spTree>
    <p:extLst>
      <p:ext uri="{BB962C8B-B14F-4D97-AF65-F5344CB8AC3E}">
        <p14:creationId xmlns:p14="http://schemas.microsoft.com/office/powerpoint/2010/main" val="11231464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9BAF94A4-6EF6-4A54-A357-570EDB6A8D7B}" type="datetimeFigureOut">
              <a:rPr lang="fr-FR" smtClean="0"/>
              <a:t>03/06/2017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F0B25803-24B4-478C-8533-FA73A9F05717}" type="slidenum">
              <a:rPr lang="fr-FR" smtClean="0"/>
              <a:t>‹#›</a:t>
            </a:fld>
            <a:endParaRPr lang="fr-FR" dirty="0"/>
          </a:p>
        </p:txBody>
      </p:sp>
    </p:spTree>
    <p:extLst>
      <p:ext uri="{BB962C8B-B14F-4D97-AF65-F5344CB8AC3E}">
        <p14:creationId xmlns:p14="http://schemas.microsoft.com/office/powerpoint/2010/main" val="362943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AF94A4-6EF6-4A54-A357-570EDB6A8D7B}" type="datetimeFigureOut">
              <a:rPr lang="fr-FR" smtClean="0"/>
              <a:t>03/06/2017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F0B25803-24B4-478C-8533-FA73A9F05717}" type="slidenum">
              <a:rPr lang="fr-FR" smtClean="0"/>
              <a:t>‹#›</a:t>
            </a:fld>
            <a:endParaRPr lang="fr-FR" dirty="0"/>
          </a:p>
        </p:txBody>
      </p:sp>
    </p:spTree>
    <p:extLst>
      <p:ext uri="{BB962C8B-B14F-4D97-AF65-F5344CB8AC3E}">
        <p14:creationId xmlns:p14="http://schemas.microsoft.com/office/powerpoint/2010/main" val="396545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9BAF94A4-6EF6-4A54-A357-570EDB6A8D7B}" type="datetimeFigureOut">
              <a:rPr lang="fr-FR" smtClean="0"/>
              <a:t>03/06/2017</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F0B25803-24B4-478C-8533-FA73A9F05717}" type="slidenum">
              <a:rPr lang="fr-FR" smtClean="0"/>
              <a:t>‹#›</a:t>
            </a:fld>
            <a:endParaRPr lang="fr-FR" dirty="0"/>
          </a:p>
        </p:txBody>
      </p:sp>
    </p:spTree>
    <p:extLst>
      <p:ext uri="{BB962C8B-B14F-4D97-AF65-F5344CB8AC3E}">
        <p14:creationId xmlns:p14="http://schemas.microsoft.com/office/powerpoint/2010/main" val="108380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9BAF94A4-6EF6-4A54-A357-570EDB6A8D7B}" type="datetimeFigureOut">
              <a:rPr lang="fr-FR" smtClean="0"/>
              <a:t>03/06/2017</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F0B25803-24B4-478C-8533-FA73A9F05717}" type="slidenum">
              <a:rPr lang="fr-FR" smtClean="0"/>
              <a:t>‹#›</a:t>
            </a:fld>
            <a:endParaRPr lang="fr-FR" dirty="0"/>
          </a:p>
        </p:txBody>
      </p:sp>
    </p:spTree>
    <p:extLst>
      <p:ext uri="{BB962C8B-B14F-4D97-AF65-F5344CB8AC3E}">
        <p14:creationId xmlns:p14="http://schemas.microsoft.com/office/powerpoint/2010/main" val="3717924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9BAF94A4-6EF6-4A54-A357-570EDB6A8D7B}" type="datetimeFigureOut">
              <a:rPr lang="fr-FR" smtClean="0"/>
              <a:t>03/06/2017</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F0B25803-24B4-478C-8533-FA73A9F05717}" type="slidenum">
              <a:rPr lang="fr-FR" smtClean="0"/>
              <a:t>‹#›</a:t>
            </a:fld>
            <a:endParaRPr lang="fr-FR" dirty="0"/>
          </a:p>
        </p:txBody>
      </p:sp>
    </p:spTree>
    <p:extLst>
      <p:ext uri="{BB962C8B-B14F-4D97-AF65-F5344CB8AC3E}">
        <p14:creationId xmlns:p14="http://schemas.microsoft.com/office/powerpoint/2010/main" val="97624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F94A4-6EF6-4A54-A357-570EDB6A8D7B}" type="datetimeFigureOut">
              <a:rPr lang="fr-FR" smtClean="0"/>
              <a:t>03/06/2017</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F0B25803-24B4-478C-8533-FA73A9F05717}" type="slidenum">
              <a:rPr lang="fr-FR" smtClean="0"/>
              <a:t>‹#›</a:t>
            </a:fld>
            <a:endParaRPr lang="fr-FR" dirty="0"/>
          </a:p>
        </p:txBody>
      </p:sp>
    </p:spTree>
    <p:extLst>
      <p:ext uri="{BB962C8B-B14F-4D97-AF65-F5344CB8AC3E}">
        <p14:creationId xmlns:p14="http://schemas.microsoft.com/office/powerpoint/2010/main" val="247138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AF94A4-6EF6-4A54-A357-570EDB6A8D7B}" type="datetimeFigureOut">
              <a:rPr lang="fr-FR" smtClean="0"/>
              <a:t>03/06/2017</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F0B25803-24B4-478C-8533-FA73A9F05717}" type="slidenum">
              <a:rPr lang="fr-FR" smtClean="0"/>
              <a:t>‹#›</a:t>
            </a:fld>
            <a:endParaRPr lang="fr-FR" dirty="0"/>
          </a:p>
        </p:txBody>
      </p:sp>
    </p:spTree>
    <p:extLst>
      <p:ext uri="{BB962C8B-B14F-4D97-AF65-F5344CB8AC3E}">
        <p14:creationId xmlns:p14="http://schemas.microsoft.com/office/powerpoint/2010/main" val="136582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AF94A4-6EF6-4A54-A357-570EDB6A8D7B}" type="datetimeFigureOut">
              <a:rPr lang="fr-FR" smtClean="0"/>
              <a:t>03/06/2017</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F0B25803-24B4-478C-8533-FA73A9F05717}" type="slidenum">
              <a:rPr lang="fr-FR" smtClean="0"/>
              <a:t>‹#›</a:t>
            </a:fld>
            <a:endParaRPr lang="fr-FR" dirty="0"/>
          </a:p>
        </p:txBody>
      </p:sp>
    </p:spTree>
    <p:extLst>
      <p:ext uri="{BB962C8B-B14F-4D97-AF65-F5344CB8AC3E}">
        <p14:creationId xmlns:p14="http://schemas.microsoft.com/office/powerpoint/2010/main" val="149120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F94A4-6EF6-4A54-A357-570EDB6A8D7B}" type="datetimeFigureOut">
              <a:rPr lang="fr-FR" smtClean="0"/>
              <a:t>03/06/2017</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25803-24B4-478C-8533-FA73A9F05717}" type="slidenum">
              <a:rPr lang="fr-FR" smtClean="0"/>
              <a:t>‹#›</a:t>
            </a:fld>
            <a:endParaRPr lang="fr-FR" dirty="0"/>
          </a:p>
        </p:txBody>
      </p:sp>
    </p:spTree>
    <p:extLst>
      <p:ext uri="{BB962C8B-B14F-4D97-AF65-F5344CB8AC3E}">
        <p14:creationId xmlns:p14="http://schemas.microsoft.com/office/powerpoint/2010/main" val="78764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2470434" y="2295932"/>
            <a:ext cx="7694645" cy="617612"/>
          </a:xfrm>
        </p:spPr>
        <p:txBody>
          <a:bodyPr>
            <a:normAutofit fontScale="90000"/>
          </a:bodyPr>
          <a:lstStyle/>
          <a:p>
            <a:r>
              <a:rPr lang="fr-FR" b="1" dirty="0" smtClean="0"/>
              <a:t>Application Android de Gestion  du centre de formation</a:t>
            </a:r>
            <a:br>
              <a:rPr lang="fr-FR" b="1" dirty="0" smtClean="0"/>
            </a:br>
            <a:r>
              <a:rPr lang="fr-FR" b="1" dirty="0" smtClean="0"/>
              <a:t>"Forma Pro"</a:t>
            </a:r>
            <a:br>
              <a:rPr lang="fr-FR" b="1" dirty="0" smtClean="0"/>
            </a:br>
            <a:endParaRPr lang="fr-FR" dirty="0"/>
          </a:p>
        </p:txBody>
      </p:sp>
      <p:sp>
        <p:nvSpPr>
          <p:cNvPr id="4" name="Subtitle 3"/>
          <p:cNvSpPr>
            <a:spLocks noGrp="1"/>
          </p:cNvSpPr>
          <p:nvPr>
            <p:ph type="subTitle" idx="1"/>
          </p:nvPr>
        </p:nvSpPr>
        <p:spPr/>
        <p:txBody>
          <a:bodyPr/>
          <a:lstStyle/>
          <a:p>
            <a:endParaRPr lang="fr-FR" dirty="0"/>
          </a:p>
        </p:txBody>
      </p:sp>
      <p:sp>
        <p:nvSpPr>
          <p:cNvPr id="5" name="Rectangle 4"/>
          <p:cNvSpPr/>
          <p:nvPr/>
        </p:nvSpPr>
        <p:spPr>
          <a:xfrm>
            <a:off x="-1478280" y="4659792"/>
            <a:ext cx="6096000" cy="1516056"/>
          </a:xfrm>
          <a:prstGeom prst="rect">
            <a:avLst/>
          </a:prstGeom>
        </p:spPr>
        <p:txBody>
          <a:bodyPr>
            <a:spAutoFit/>
          </a:bodyPr>
          <a:lstStyle/>
          <a:p>
            <a:pPr algn="ctr">
              <a:lnSpc>
                <a:spcPct val="150000"/>
              </a:lnSpc>
              <a:spcAft>
                <a:spcPts val="0"/>
              </a:spcAft>
            </a:pPr>
            <a:r>
              <a:rPr lang="fr-FR" dirty="0">
                <a:latin typeface="Verdana,Bold"/>
                <a:ea typeface="Calibri" panose="020F0502020204030204" pitchFamily="34" charset="0"/>
                <a:cs typeface="Verdana,Bold"/>
              </a:rPr>
              <a:t>Elaboré par :</a:t>
            </a:r>
            <a:endParaRPr lang="fr-FR" sz="1400" dirty="0" smtClean="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fr-FR" b="1" dirty="0">
                <a:latin typeface="Times-Bold"/>
                <a:ea typeface="Calibri" panose="020F0502020204030204" pitchFamily="34" charset="0"/>
                <a:cs typeface="Times-Bold"/>
              </a:rPr>
              <a:t>Jihene ABBESSI</a:t>
            </a:r>
            <a:endParaRPr lang="fr-FR" sz="1400" dirty="0" smtClean="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fr-FR" b="1" dirty="0">
                <a:latin typeface="Times-Bold"/>
                <a:ea typeface="Calibri" panose="020F0502020204030204" pitchFamily="34" charset="0"/>
                <a:cs typeface="Times-Bold"/>
              </a:rPr>
              <a:t>&amp;</a:t>
            </a:r>
            <a:endParaRPr lang="fr-FR" sz="1400" dirty="0" smtClean="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0"/>
              </a:spcAft>
            </a:pPr>
            <a:r>
              <a:rPr lang="fr-FR" b="1" dirty="0" smtClean="0">
                <a:latin typeface="Times-Bold"/>
                <a:ea typeface="Calibri" panose="020F0502020204030204" pitchFamily="34" charset="0"/>
                <a:cs typeface="Times-Bold"/>
              </a:rPr>
              <a:t>Mohamed Ben </a:t>
            </a:r>
            <a:r>
              <a:rPr lang="fr-FR" b="1" dirty="0">
                <a:latin typeface="Times-Bold"/>
                <a:ea typeface="Calibri" panose="020F0502020204030204" pitchFamily="34" charset="0"/>
                <a:cs typeface="Times-Bold"/>
              </a:rPr>
              <a:t>ABBES</a:t>
            </a:r>
            <a:endParaRPr lang="fr-FR"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8660129" y="4837020"/>
            <a:ext cx="3009900" cy="1338828"/>
          </a:xfrm>
          <a:prstGeom prst="rect">
            <a:avLst/>
          </a:prstGeom>
        </p:spPr>
        <p:txBody>
          <a:bodyPr wrap="square">
            <a:spAutoFit/>
          </a:bodyPr>
          <a:lstStyle/>
          <a:p>
            <a:pPr>
              <a:lnSpc>
                <a:spcPct val="150000"/>
              </a:lnSpc>
              <a:spcAft>
                <a:spcPts val="0"/>
              </a:spcAft>
            </a:pPr>
            <a:r>
              <a:rPr lang="fr-FR" dirty="0">
                <a:latin typeface="Verdana,Bold"/>
                <a:ea typeface="Calibri" panose="020F0502020204030204" pitchFamily="34" charset="0"/>
                <a:cs typeface="Verdana,Bold"/>
              </a:rPr>
              <a:t>Encadré par :</a:t>
            </a:r>
            <a:endParaRPr lang="fr-FR" sz="1400" dirty="0" smtClean="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0"/>
              </a:spcAft>
            </a:pPr>
            <a:r>
              <a:rPr lang="fr-FR" b="1" dirty="0">
                <a:latin typeface="Verdana,Bold"/>
                <a:ea typeface="Calibri" panose="020F0502020204030204" pitchFamily="34" charset="0"/>
                <a:cs typeface="Verdana,Bold"/>
              </a:rPr>
              <a:t>Mme Aïda BEN SALEM</a:t>
            </a:r>
            <a:r>
              <a:rPr lang="fr-FR" b="1" dirty="0">
                <a:latin typeface="Times-Bold"/>
                <a:ea typeface="Calibri" panose="020F0502020204030204" pitchFamily="34" charset="0"/>
                <a:cs typeface="Times-Bold"/>
              </a:rPr>
              <a:t> </a:t>
            </a:r>
            <a:endParaRPr lang="fr-FR" sz="1400" dirty="0" smtClean="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0"/>
              </a:spcAft>
            </a:pPr>
            <a:r>
              <a:rPr lang="fr-FR" b="1" dirty="0">
                <a:latin typeface="Verdana,Bold"/>
                <a:ea typeface="Calibri" panose="020F0502020204030204" pitchFamily="34" charset="0"/>
                <a:cs typeface="Verdana,Bold"/>
              </a:rPr>
              <a:t>Mme Yosra BEN SALEM</a:t>
            </a:r>
            <a:endParaRPr lang="fr-FR"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68127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hape 267"/>
          <p:cNvSpPr/>
          <p:nvPr/>
        </p:nvSpPr>
        <p:spPr>
          <a:xfrm>
            <a:off x="2846070" y="2376382"/>
            <a:ext cx="1557201" cy="1418378"/>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03</a:t>
            </a:r>
            <a:endParaRPr lang="fr-FR" sz="3200" b="1" dirty="0">
              <a:latin typeface="+mj-lt"/>
            </a:endParaRPr>
          </a:p>
        </p:txBody>
      </p:sp>
      <p:sp>
        <p:nvSpPr>
          <p:cNvPr id="3" name="Rectangle 2"/>
          <p:cNvSpPr/>
          <p:nvPr/>
        </p:nvSpPr>
        <p:spPr>
          <a:xfrm>
            <a:off x="5145565" y="2116075"/>
            <a:ext cx="6364445" cy="1938992"/>
          </a:xfrm>
          <a:prstGeom prst="rect">
            <a:avLst/>
          </a:prstGeom>
        </p:spPr>
        <p:txBody>
          <a:bodyPr wrap="square">
            <a:spAutoFit/>
          </a:bodyPr>
          <a:lstStyle/>
          <a:p>
            <a:r>
              <a:rPr lang="fr-FR" sz="6000" dirty="0" smtClean="0"/>
              <a:t>Spécification des besoins</a:t>
            </a:r>
          </a:p>
        </p:txBody>
      </p:sp>
    </p:spTree>
    <p:extLst>
      <p:ext uri="{BB962C8B-B14F-4D97-AF65-F5344CB8AC3E}">
        <p14:creationId xmlns:p14="http://schemas.microsoft.com/office/powerpoint/2010/main" val="2588178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887755" y="411284"/>
            <a:ext cx="7694645" cy="617612"/>
          </a:xfrm>
        </p:spPr>
        <p:txBody>
          <a:bodyPr>
            <a:normAutofit fontScale="90000"/>
          </a:bodyPr>
          <a:lstStyle/>
          <a:p>
            <a:r>
              <a:rPr lang="fr-FR" dirty="0" smtClean="0"/>
              <a:t>Spécification des besoins</a:t>
            </a:r>
            <a:endParaRPr lang="fr-FR" dirty="0"/>
          </a:p>
        </p:txBody>
      </p:sp>
      <p:sp>
        <p:nvSpPr>
          <p:cNvPr id="4" name="TextBox 3"/>
          <p:cNvSpPr txBox="1"/>
          <p:nvPr/>
        </p:nvSpPr>
        <p:spPr>
          <a:xfrm>
            <a:off x="720089" y="1328425"/>
            <a:ext cx="4970528" cy="646331"/>
          </a:xfrm>
          <a:prstGeom prst="rect">
            <a:avLst/>
          </a:prstGeom>
          <a:noFill/>
        </p:spPr>
        <p:txBody>
          <a:bodyPr wrap="none" rtlCol="0">
            <a:spAutoFit/>
          </a:bodyPr>
          <a:lstStyle/>
          <a:p>
            <a:r>
              <a:rPr lang="fr-FR" b="1" dirty="0" smtClean="0"/>
              <a:t>Besoin fonctionnel :</a:t>
            </a:r>
            <a:endParaRPr lang="fr-FR" b="1" dirty="0" smtClean="0"/>
          </a:p>
          <a:p>
            <a:r>
              <a:rPr lang="fr-FR" b="1" dirty="0" smtClean="0"/>
              <a:t>Diagramme cas d’utilisation pour le client sprint 1 </a:t>
            </a:r>
            <a:endParaRPr lang="fr-FR" b="1" dirty="0"/>
          </a:p>
        </p:txBody>
      </p:sp>
      <p:pic>
        <p:nvPicPr>
          <p:cNvPr id="6" name="Image 27"/>
          <p:cNvPicPr/>
          <p:nvPr/>
        </p:nvPicPr>
        <p:blipFill rotWithShape="1">
          <a:blip r:embed="rId2">
            <a:extLst>
              <a:ext uri="{28A0092B-C50C-407E-A947-70E740481C1C}">
                <a14:useLocalDpi xmlns:a14="http://schemas.microsoft.com/office/drawing/2010/main" val="0"/>
              </a:ext>
            </a:extLst>
          </a:blip>
          <a:srcRect r="3205" b="13635"/>
          <a:stretch/>
        </p:blipFill>
        <p:spPr bwMode="auto">
          <a:xfrm>
            <a:off x="2443162" y="2121534"/>
            <a:ext cx="7078028" cy="37306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3623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887755" y="411284"/>
            <a:ext cx="7694645" cy="617612"/>
          </a:xfrm>
        </p:spPr>
        <p:txBody>
          <a:bodyPr>
            <a:normAutofit fontScale="90000"/>
          </a:bodyPr>
          <a:lstStyle/>
          <a:p>
            <a:r>
              <a:rPr lang="fr-FR" dirty="0" smtClean="0"/>
              <a:t>Spécification des besoins</a:t>
            </a:r>
            <a:endParaRPr lang="fr-FR" dirty="0"/>
          </a:p>
        </p:txBody>
      </p:sp>
      <p:sp>
        <p:nvSpPr>
          <p:cNvPr id="4" name="TextBox 3"/>
          <p:cNvSpPr txBox="1"/>
          <p:nvPr/>
        </p:nvSpPr>
        <p:spPr>
          <a:xfrm>
            <a:off x="720089" y="1328425"/>
            <a:ext cx="4917628" cy="646331"/>
          </a:xfrm>
          <a:prstGeom prst="rect">
            <a:avLst/>
          </a:prstGeom>
          <a:noFill/>
        </p:spPr>
        <p:txBody>
          <a:bodyPr wrap="none" rtlCol="0">
            <a:spAutoFit/>
          </a:bodyPr>
          <a:lstStyle/>
          <a:p>
            <a:r>
              <a:rPr lang="fr-FR" b="1" dirty="0" smtClean="0"/>
              <a:t>Besoin fonctionnel :</a:t>
            </a:r>
            <a:endParaRPr lang="fr-FR" b="1" dirty="0" smtClean="0"/>
          </a:p>
          <a:p>
            <a:r>
              <a:rPr lang="fr-FR" b="1" dirty="0" smtClean="0"/>
              <a:t>Diagramme cas d’utilisation pour le client sprint 2</a:t>
            </a:r>
          </a:p>
        </p:txBody>
      </p:sp>
      <p:pic>
        <p:nvPicPr>
          <p:cNvPr id="5" name="Image 53"/>
          <p:cNvPicPr/>
          <p:nvPr/>
        </p:nvPicPr>
        <p:blipFill rotWithShape="1">
          <a:blip r:embed="rId2">
            <a:extLst>
              <a:ext uri="{28A0092B-C50C-407E-A947-70E740481C1C}">
                <a14:useLocalDpi xmlns:a14="http://schemas.microsoft.com/office/drawing/2010/main" val="0"/>
              </a:ext>
            </a:extLst>
          </a:blip>
          <a:srcRect r="2283" b="2952"/>
          <a:stretch/>
        </p:blipFill>
        <p:spPr bwMode="auto">
          <a:xfrm>
            <a:off x="251460" y="2320290"/>
            <a:ext cx="11852910" cy="42976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3195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887755" y="411284"/>
            <a:ext cx="7694645" cy="617612"/>
          </a:xfrm>
        </p:spPr>
        <p:txBody>
          <a:bodyPr>
            <a:normAutofit fontScale="90000"/>
          </a:bodyPr>
          <a:lstStyle/>
          <a:p>
            <a:r>
              <a:rPr lang="fr-FR" dirty="0" smtClean="0"/>
              <a:t>Spécification des besoins</a:t>
            </a:r>
            <a:endParaRPr lang="fr-FR" dirty="0"/>
          </a:p>
        </p:txBody>
      </p:sp>
      <p:sp>
        <p:nvSpPr>
          <p:cNvPr id="4" name="TextBox 3"/>
          <p:cNvSpPr txBox="1"/>
          <p:nvPr/>
        </p:nvSpPr>
        <p:spPr>
          <a:xfrm>
            <a:off x="720089" y="1328425"/>
            <a:ext cx="5684890" cy="646331"/>
          </a:xfrm>
          <a:prstGeom prst="rect">
            <a:avLst/>
          </a:prstGeom>
          <a:noFill/>
        </p:spPr>
        <p:txBody>
          <a:bodyPr wrap="none" rtlCol="0">
            <a:spAutoFit/>
          </a:bodyPr>
          <a:lstStyle/>
          <a:p>
            <a:r>
              <a:rPr lang="fr-FR" b="1" dirty="0" smtClean="0"/>
              <a:t>Besoin fonctionnel :</a:t>
            </a:r>
            <a:endParaRPr lang="fr-FR" b="1" dirty="0" smtClean="0"/>
          </a:p>
          <a:p>
            <a:r>
              <a:rPr lang="fr-FR" b="1" dirty="0" smtClean="0"/>
              <a:t>Diagramme cas d’utilisation pour l’administrateur sprint 3</a:t>
            </a:r>
          </a:p>
        </p:txBody>
      </p:sp>
      <p:pic>
        <p:nvPicPr>
          <p:cNvPr id="6" name="Picture 5"/>
          <p:cNvPicPr/>
          <p:nvPr/>
        </p:nvPicPr>
        <p:blipFill rotWithShape="1">
          <a:blip r:embed="rId2">
            <a:extLst>
              <a:ext uri="{28A0092B-C50C-407E-A947-70E740481C1C}">
                <a14:useLocalDpi xmlns:a14="http://schemas.microsoft.com/office/drawing/2010/main" val="0"/>
              </a:ext>
            </a:extLst>
          </a:blip>
          <a:srcRect r="3685" b="2047"/>
          <a:stretch/>
        </p:blipFill>
        <p:spPr bwMode="auto">
          <a:xfrm>
            <a:off x="376554" y="2205990"/>
            <a:ext cx="11815445" cy="465200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3266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887755" y="411284"/>
            <a:ext cx="7694645" cy="617612"/>
          </a:xfrm>
        </p:spPr>
        <p:txBody>
          <a:bodyPr>
            <a:normAutofit fontScale="90000"/>
          </a:bodyPr>
          <a:lstStyle/>
          <a:p>
            <a:r>
              <a:rPr lang="fr-FR" dirty="0" smtClean="0"/>
              <a:t>Spécification des besoins</a:t>
            </a:r>
            <a:endParaRPr lang="fr-FR" dirty="0"/>
          </a:p>
        </p:txBody>
      </p:sp>
      <p:sp>
        <p:nvSpPr>
          <p:cNvPr id="4" name="TextBox 3"/>
          <p:cNvSpPr txBox="1"/>
          <p:nvPr/>
        </p:nvSpPr>
        <p:spPr>
          <a:xfrm>
            <a:off x="720089" y="1328425"/>
            <a:ext cx="5684890" cy="646331"/>
          </a:xfrm>
          <a:prstGeom prst="rect">
            <a:avLst/>
          </a:prstGeom>
          <a:noFill/>
        </p:spPr>
        <p:txBody>
          <a:bodyPr wrap="none" rtlCol="0">
            <a:spAutoFit/>
          </a:bodyPr>
          <a:lstStyle/>
          <a:p>
            <a:r>
              <a:rPr lang="fr-FR" b="1" dirty="0" smtClean="0"/>
              <a:t>Besoin fonctionnel :</a:t>
            </a:r>
            <a:endParaRPr lang="fr-FR" b="1" dirty="0" smtClean="0"/>
          </a:p>
          <a:p>
            <a:r>
              <a:rPr lang="fr-FR" b="1" dirty="0" smtClean="0"/>
              <a:t>Diagramme cas d’utilisation pour l’administrateur sprint 4</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2738437"/>
            <a:ext cx="9966960" cy="2027873"/>
          </a:xfrm>
          <a:prstGeom prst="rect">
            <a:avLst/>
          </a:prstGeom>
        </p:spPr>
      </p:pic>
    </p:spTree>
    <p:extLst>
      <p:ext uri="{BB962C8B-B14F-4D97-AF65-F5344CB8AC3E}">
        <p14:creationId xmlns:p14="http://schemas.microsoft.com/office/powerpoint/2010/main" val="129077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887755" y="411284"/>
            <a:ext cx="7694645" cy="617612"/>
          </a:xfrm>
        </p:spPr>
        <p:txBody>
          <a:bodyPr>
            <a:normAutofit fontScale="90000"/>
          </a:bodyPr>
          <a:lstStyle/>
          <a:p>
            <a:r>
              <a:rPr lang="fr-FR" dirty="0" smtClean="0"/>
              <a:t>Spécification des besoins</a:t>
            </a:r>
            <a:endParaRPr lang="fr-FR" dirty="0"/>
          </a:p>
        </p:txBody>
      </p:sp>
      <p:sp>
        <p:nvSpPr>
          <p:cNvPr id="4" name="TextBox 3"/>
          <p:cNvSpPr txBox="1"/>
          <p:nvPr/>
        </p:nvSpPr>
        <p:spPr>
          <a:xfrm>
            <a:off x="720089" y="1328425"/>
            <a:ext cx="2508764" cy="369332"/>
          </a:xfrm>
          <a:prstGeom prst="rect">
            <a:avLst/>
          </a:prstGeom>
          <a:noFill/>
        </p:spPr>
        <p:txBody>
          <a:bodyPr wrap="none" rtlCol="0">
            <a:spAutoFit/>
          </a:bodyPr>
          <a:lstStyle/>
          <a:p>
            <a:r>
              <a:rPr lang="fr-FR" b="1" dirty="0" smtClean="0"/>
              <a:t>Besoin non fonctionnel :</a:t>
            </a:r>
          </a:p>
        </p:txBody>
      </p:sp>
    </p:spTree>
    <p:extLst>
      <p:ext uri="{BB962C8B-B14F-4D97-AF65-F5344CB8AC3E}">
        <p14:creationId xmlns:p14="http://schemas.microsoft.com/office/powerpoint/2010/main" val="4111549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hape 267"/>
          <p:cNvSpPr/>
          <p:nvPr/>
        </p:nvSpPr>
        <p:spPr>
          <a:xfrm>
            <a:off x="2846070" y="2376382"/>
            <a:ext cx="1557201" cy="1418378"/>
          </a:xfrm>
          <a:prstGeom prst="rect">
            <a:avLst/>
          </a:prstGeom>
          <a:solidFill>
            <a:schemeClr val="bg1">
              <a:lumMod val="65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04</a:t>
            </a:r>
            <a:endParaRPr lang="fr-FR" sz="3200" b="1" dirty="0">
              <a:latin typeface="+mj-lt"/>
            </a:endParaRPr>
          </a:p>
        </p:txBody>
      </p:sp>
      <p:sp>
        <p:nvSpPr>
          <p:cNvPr id="3" name="Rectangle 2"/>
          <p:cNvSpPr/>
          <p:nvPr/>
        </p:nvSpPr>
        <p:spPr>
          <a:xfrm>
            <a:off x="5111275" y="2577739"/>
            <a:ext cx="3757567" cy="1015663"/>
          </a:xfrm>
          <a:prstGeom prst="rect">
            <a:avLst/>
          </a:prstGeom>
        </p:spPr>
        <p:txBody>
          <a:bodyPr wrap="none">
            <a:spAutoFit/>
          </a:bodyPr>
          <a:lstStyle/>
          <a:p>
            <a:r>
              <a:rPr lang="fr-FR" sz="6000" dirty="0" smtClean="0"/>
              <a:t>Conception</a:t>
            </a:r>
            <a:endParaRPr lang="fr-FR" sz="6000" dirty="0"/>
          </a:p>
        </p:txBody>
      </p:sp>
    </p:spTree>
    <p:extLst>
      <p:ext uri="{BB962C8B-B14F-4D97-AF65-F5344CB8AC3E}">
        <p14:creationId xmlns:p14="http://schemas.microsoft.com/office/powerpoint/2010/main" val="1299777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hape 267"/>
          <p:cNvSpPr/>
          <p:nvPr/>
        </p:nvSpPr>
        <p:spPr>
          <a:xfrm>
            <a:off x="2846070" y="2376382"/>
            <a:ext cx="1557201" cy="1418378"/>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05</a:t>
            </a:r>
            <a:endParaRPr lang="fr-FR" sz="3200" b="1" dirty="0">
              <a:latin typeface="+mj-lt"/>
            </a:endParaRPr>
          </a:p>
        </p:txBody>
      </p:sp>
      <p:sp>
        <p:nvSpPr>
          <p:cNvPr id="3" name="Rectangle 2"/>
          <p:cNvSpPr/>
          <p:nvPr/>
        </p:nvSpPr>
        <p:spPr>
          <a:xfrm>
            <a:off x="5111275" y="2577739"/>
            <a:ext cx="3600858" cy="1015663"/>
          </a:xfrm>
          <a:prstGeom prst="rect">
            <a:avLst/>
          </a:prstGeom>
        </p:spPr>
        <p:txBody>
          <a:bodyPr wrap="none">
            <a:spAutoFit/>
          </a:bodyPr>
          <a:lstStyle/>
          <a:p>
            <a:r>
              <a:rPr lang="fr-FR" sz="6000" dirty="0" smtClean="0"/>
              <a:t>Réalisation</a:t>
            </a:r>
            <a:endParaRPr lang="fr-FR" sz="6000" dirty="0"/>
          </a:p>
        </p:txBody>
      </p:sp>
    </p:spTree>
    <p:extLst>
      <p:ext uri="{BB962C8B-B14F-4D97-AF65-F5344CB8AC3E}">
        <p14:creationId xmlns:p14="http://schemas.microsoft.com/office/powerpoint/2010/main" val="812934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hape 267"/>
          <p:cNvSpPr/>
          <p:nvPr/>
        </p:nvSpPr>
        <p:spPr>
          <a:xfrm>
            <a:off x="2846070" y="2376382"/>
            <a:ext cx="1557201" cy="1418378"/>
          </a:xfrm>
          <a:prstGeom prst="rect">
            <a:avLst/>
          </a:prstGeom>
          <a:solidFill>
            <a:schemeClr val="accent1">
              <a:lumMod val="75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06</a:t>
            </a:r>
            <a:endParaRPr lang="fr-FR" sz="3200" b="1" dirty="0">
              <a:latin typeface="+mj-lt"/>
            </a:endParaRPr>
          </a:p>
        </p:txBody>
      </p:sp>
      <p:sp>
        <p:nvSpPr>
          <p:cNvPr id="3" name="Rectangle 2"/>
          <p:cNvSpPr/>
          <p:nvPr/>
        </p:nvSpPr>
        <p:spPr>
          <a:xfrm>
            <a:off x="5099845" y="2063389"/>
            <a:ext cx="5564345" cy="2862322"/>
          </a:xfrm>
          <a:prstGeom prst="rect">
            <a:avLst/>
          </a:prstGeom>
        </p:spPr>
        <p:txBody>
          <a:bodyPr wrap="square">
            <a:spAutoFit/>
          </a:bodyPr>
          <a:lstStyle/>
          <a:p>
            <a:r>
              <a:rPr lang="fr-FR" sz="6000" dirty="0" smtClean="0"/>
              <a:t>Conclusion et perspective</a:t>
            </a:r>
          </a:p>
          <a:p>
            <a:endParaRPr lang="fr-FR" sz="6000" dirty="0"/>
          </a:p>
        </p:txBody>
      </p:sp>
    </p:spTree>
    <p:extLst>
      <p:ext uri="{BB962C8B-B14F-4D97-AF65-F5344CB8AC3E}">
        <p14:creationId xmlns:p14="http://schemas.microsoft.com/office/powerpoint/2010/main" val="1539529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1765073" y="537882"/>
            <a:ext cx="7694645" cy="617612"/>
          </a:xfrm>
        </p:spPr>
        <p:txBody>
          <a:bodyPr>
            <a:normAutofit fontScale="90000"/>
          </a:bodyPr>
          <a:lstStyle/>
          <a:p>
            <a:pPr algn="ctr"/>
            <a:r>
              <a:rPr lang="fr-FR" dirty="0" smtClean="0"/>
              <a:t>Plan</a:t>
            </a:r>
            <a:endParaRPr lang="fr-FR" dirty="0"/>
          </a:p>
        </p:txBody>
      </p:sp>
      <p:sp>
        <p:nvSpPr>
          <p:cNvPr id="4" name="Slide Number Placeholder 3"/>
          <p:cNvSpPr>
            <a:spLocks noGrp="1"/>
          </p:cNvSpPr>
          <p:nvPr>
            <p:ph type="sldNum" sz="quarter" idx="12"/>
          </p:nvPr>
        </p:nvSpPr>
        <p:spPr/>
        <p:txBody>
          <a:bodyPr/>
          <a:lstStyle/>
          <a:p>
            <a:fld id="{F68327C5-B821-4FE9-A59A-A60D9EB59A9A}" type="slidenum">
              <a:rPr lang="fr-FR" smtClean="0"/>
              <a:pPr/>
              <a:t>2</a:t>
            </a:fld>
            <a:endParaRPr lang="fr-FR" dirty="0"/>
          </a:p>
        </p:txBody>
      </p:sp>
      <p:sp>
        <p:nvSpPr>
          <p:cNvPr id="8" name="Shape 267"/>
          <p:cNvSpPr/>
          <p:nvPr/>
        </p:nvSpPr>
        <p:spPr>
          <a:xfrm>
            <a:off x="3686175" y="2376382"/>
            <a:ext cx="717096" cy="717097"/>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01</a:t>
            </a:r>
            <a:endParaRPr lang="fr-FR" sz="3200" b="1" dirty="0">
              <a:latin typeface="+mj-lt"/>
            </a:endParaRPr>
          </a:p>
        </p:txBody>
      </p:sp>
      <p:sp>
        <p:nvSpPr>
          <p:cNvPr id="11" name="Shape 270"/>
          <p:cNvSpPr/>
          <p:nvPr/>
        </p:nvSpPr>
        <p:spPr>
          <a:xfrm>
            <a:off x="7820063" y="2376382"/>
            <a:ext cx="717097" cy="717097"/>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02</a:t>
            </a:r>
            <a:endParaRPr lang="fr-FR" sz="3200" b="1" dirty="0">
              <a:latin typeface="+mj-lt"/>
            </a:endParaRPr>
          </a:p>
        </p:txBody>
      </p:sp>
      <p:sp>
        <p:nvSpPr>
          <p:cNvPr id="14" name="Shape 273"/>
          <p:cNvSpPr/>
          <p:nvPr/>
        </p:nvSpPr>
        <p:spPr>
          <a:xfrm>
            <a:off x="3686175" y="3618793"/>
            <a:ext cx="717096" cy="717097"/>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03</a:t>
            </a:r>
            <a:endParaRPr lang="fr-FR" sz="3200" b="1" dirty="0">
              <a:latin typeface="+mj-lt"/>
            </a:endParaRPr>
          </a:p>
        </p:txBody>
      </p:sp>
      <p:sp>
        <p:nvSpPr>
          <p:cNvPr id="17" name="Shape 276"/>
          <p:cNvSpPr/>
          <p:nvPr/>
        </p:nvSpPr>
        <p:spPr>
          <a:xfrm>
            <a:off x="3686175" y="4829690"/>
            <a:ext cx="717096" cy="717097"/>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05</a:t>
            </a:r>
            <a:endParaRPr lang="fr-FR" sz="3200" b="1" dirty="0">
              <a:latin typeface="+mj-lt"/>
            </a:endParaRPr>
          </a:p>
        </p:txBody>
      </p:sp>
      <p:sp>
        <p:nvSpPr>
          <p:cNvPr id="20" name="Shape 279"/>
          <p:cNvSpPr/>
          <p:nvPr/>
        </p:nvSpPr>
        <p:spPr>
          <a:xfrm>
            <a:off x="7820063" y="3618793"/>
            <a:ext cx="717097" cy="717097"/>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04</a:t>
            </a:r>
            <a:endParaRPr lang="fr-FR" sz="3200" b="1" dirty="0">
              <a:latin typeface="+mj-lt"/>
            </a:endParaRPr>
          </a:p>
        </p:txBody>
      </p:sp>
      <p:sp>
        <p:nvSpPr>
          <p:cNvPr id="23" name="Shape 282"/>
          <p:cNvSpPr/>
          <p:nvPr/>
        </p:nvSpPr>
        <p:spPr>
          <a:xfrm>
            <a:off x="7820063" y="4829690"/>
            <a:ext cx="717097" cy="71709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06</a:t>
            </a:r>
            <a:endParaRPr lang="fr-FR" sz="3200" b="1" dirty="0">
              <a:latin typeface="+mj-lt"/>
            </a:endParaRPr>
          </a:p>
        </p:txBody>
      </p:sp>
      <p:grpSp>
        <p:nvGrpSpPr>
          <p:cNvPr id="25" name="Group 24"/>
          <p:cNvGrpSpPr/>
          <p:nvPr/>
        </p:nvGrpSpPr>
        <p:grpSpPr>
          <a:xfrm>
            <a:off x="4842669" y="2066719"/>
            <a:ext cx="2506663" cy="4035425"/>
            <a:chOff x="2924175" y="1682750"/>
            <a:chExt cx="2506663" cy="4035425"/>
          </a:xfrm>
        </p:grpSpPr>
        <p:sp>
          <p:nvSpPr>
            <p:cNvPr id="26" name="Freeform 90"/>
            <p:cNvSpPr>
              <a:spLocks/>
            </p:cNvSpPr>
            <p:nvPr/>
          </p:nvSpPr>
          <p:spPr bwMode="auto">
            <a:xfrm>
              <a:off x="3730625" y="5511800"/>
              <a:ext cx="276225" cy="206375"/>
            </a:xfrm>
            <a:custGeom>
              <a:avLst/>
              <a:gdLst>
                <a:gd name="T0" fmla="*/ 0 w 699"/>
                <a:gd name="T1" fmla="*/ 2 h 520"/>
                <a:gd name="T2" fmla="*/ 0 w 699"/>
                <a:gd name="T3" fmla="*/ 520 h 520"/>
                <a:gd name="T4" fmla="*/ 691 w 699"/>
                <a:gd name="T5" fmla="*/ 520 h 520"/>
                <a:gd name="T6" fmla="*/ 694 w 699"/>
                <a:gd name="T7" fmla="*/ 516 h 520"/>
                <a:gd name="T8" fmla="*/ 699 w 699"/>
                <a:gd name="T9" fmla="*/ 492 h 520"/>
                <a:gd name="T10" fmla="*/ 696 w 699"/>
                <a:gd name="T11" fmla="*/ 466 h 520"/>
                <a:gd name="T12" fmla="*/ 684 w 699"/>
                <a:gd name="T13" fmla="*/ 433 h 520"/>
                <a:gd name="T14" fmla="*/ 657 w 699"/>
                <a:gd name="T15" fmla="*/ 394 h 520"/>
                <a:gd name="T16" fmla="*/ 612 w 699"/>
                <a:gd name="T17" fmla="*/ 353 h 520"/>
                <a:gd name="T18" fmla="*/ 543 w 699"/>
                <a:gd name="T19" fmla="*/ 306 h 520"/>
                <a:gd name="T20" fmla="*/ 497 w 699"/>
                <a:gd name="T21" fmla="*/ 282 h 520"/>
                <a:gd name="T22" fmla="*/ 237 w 699"/>
                <a:gd name="T23" fmla="*/ 152 h 520"/>
                <a:gd name="T24" fmla="*/ 230 w 699"/>
                <a:gd name="T25" fmla="*/ 0 h 520"/>
                <a:gd name="T26" fmla="*/ 0 w 699"/>
                <a:gd name="T27"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9" h="520">
                  <a:moveTo>
                    <a:pt x="0" y="2"/>
                  </a:moveTo>
                  <a:lnTo>
                    <a:pt x="0" y="520"/>
                  </a:lnTo>
                  <a:lnTo>
                    <a:pt x="691" y="520"/>
                  </a:lnTo>
                  <a:lnTo>
                    <a:pt x="694" y="516"/>
                  </a:lnTo>
                  <a:lnTo>
                    <a:pt x="699" y="492"/>
                  </a:lnTo>
                  <a:lnTo>
                    <a:pt x="696" y="466"/>
                  </a:lnTo>
                  <a:lnTo>
                    <a:pt x="684" y="433"/>
                  </a:lnTo>
                  <a:lnTo>
                    <a:pt x="657" y="394"/>
                  </a:lnTo>
                  <a:lnTo>
                    <a:pt x="612" y="353"/>
                  </a:lnTo>
                  <a:lnTo>
                    <a:pt x="543" y="306"/>
                  </a:lnTo>
                  <a:lnTo>
                    <a:pt x="497" y="282"/>
                  </a:lnTo>
                  <a:lnTo>
                    <a:pt x="237" y="152"/>
                  </a:lnTo>
                  <a:lnTo>
                    <a:pt x="23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27" name="Freeform 91"/>
            <p:cNvSpPr>
              <a:spLocks/>
            </p:cNvSpPr>
            <p:nvPr/>
          </p:nvSpPr>
          <p:spPr bwMode="auto">
            <a:xfrm>
              <a:off x="3309938" y="5511800"/>
              <a:ext cx="277813" cy="206375"/>
            </a:xfrm>
            <a:custGeom>
              <a:avLst/>
              <a:gdLst>
                <a:gd name="T0" fmla="*/ 699 w 699"/>
                <a:gd name="T1" fmla="*/ 2 h 520"/>
                <a:gd name="T2" fmla="*/ 699 w 699"/>
                <a:gd name="T3" fmla="*/ 520 h 520"/>
                <a:gd name="T4" fmla="*/ 8 w 699"/>
                <a:gd name="T5" fmla="*/ 520 h 520"/>
                <a:gd name="T6" fmla="*/ 5 w 699"/>
                <a:gd name="T7" fmla="*/ 516 h 520"/>
                <a:gd name="T8" fmla="*/ 0 w 699"/>
                <a:gd name="T9" fmla="*/ 492 h 520"/>
                <a:gd name="T10" fmla="*/ 3 w 699"/>
                <a:gd name="T11" fmla="*/ 466 h 520"/>
                <a:gd name="T12" fmla="*/ 14 w 699"/>
                <a:gd name="T13" fmla="*/ 433 h 520"/>
                <a:gd name="T14" fmla="*/ 42 w 699"/>
                <a:gd name="T15" fmla="*/ 394 h 520"/>
                <a:gd name="T16" fmla="*/ 87 w 699"/>
                <a:gd name="T17" fmla="*/ 353 h 520"/>
                <a:gd name="T18" fmla="*/ 156 w 699"/>
                <a:gd name="T19" fmla="*/ 306 h 520"/>
                <a:gd name="T20" fmla="*/ 202 w 699"/>
                <a:gd name="T21" fmla="*/ 282 h 520"/>
                <a:gd name="T22" fmla="*/ 462 w 699"/>
                <a:gd name="T23" fmla="*/ 152 h 520"/>
                <a:gd name="T24" fmla="*/ 469 w 699"/>
                <a:gd name="T25" fmla="*/ 0 h 520"/>
                <a:gd name="T26" fmla="*/ 699 w 699"/>
                <a:gd name="T27"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9" h="520">
                  <a:moveTo>
                    <a:pt x="699" y="2"/>
                  </a:moveTo>
                  <a:lnTo>
                    <a:pt x="699" y="520"/>
                  </a:lnTo>
                  <a:lnTo>
                    <a:pt x="8" y="520"/>
                  </a:lnTo>
                  <a:lnTo>
                    <a:pt x="5" y="516"/>
                  </a:lnTo>
                  <a:lnTo>
                    <a:pt x="0" y="492"/>
                  </a:lnTo>
                  <a:lnTo>
                    <a:pt x="3" y="466"/>
                  </a:lnTo>
                  <a:lnTo>
                    <a:pt x="14" y="433"/>
                  </a:lnTo>
                  <a:lnTo>
                    <a:pt x="42" y="394"/>
                  </a:lnTo>
                  <a:lnTo>
                    <a:pt x="87" y="353"/>
                  </a:lnTo>
                  <a:lnTo>
                    <a:pt x="156" y="306"/>
                  </a:lnTo>
                  <a:lnTo>
                    <a:pt x="202" y="282"/>
                  </a:lnTo>
                  <a:lnTo>
                    <a:pt x="462" y="152"/>
                  </a:lnTo>
                  <a:lnTo>
                    <a:pt x="469" y="0"/>
                  </a:lnTo>
                  <a:lnTo>
                    <a:pt x="69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28" name="Freeform 92"/>
            <p:cNvSpPr>
              <a:spLocks/>
            </p:cNvSpPr>
            <p:nvPr/>
          </p:nvSpPr>
          <p:spPr bwMode="auto">
            <a:xfrm>
              <a:off x="3389313" y="3548063"/>
              <a:ext cx="542925" cy="2016125"/>
            </a:xfrm>
            <a:custGeom>
              <a:avLst/>
              <a:gdLst>
                <a:gd name="T0" fmla="*/ 0 w 1368"/>
                <a:gd name="T1" fmla="*/ 0 h 5080"/>
                <a:gd name="T2" fmla="*/ 148 w 1368"/>
                <a:gd name="T3" fmla="*/ 5080 h 5080"/>
                <a:gd name="T4" fmla="*/ 569 w 1368"/>
                <a:gd name="T5" fmla="*/ 5080 h 5080"/>
                <a:gd name="T6" fmla="*/ 697 w 1368"/>
                <a:gd name="T7" fmla="*/ 919 h 5080"/>
                <a:gd name="T8" fmla="*/ 763 w 1368"/>
                <a:gd name="T9" fmla="*/ 5080 h 5080"/>
                <a:gd name="T10" fmla="*/ 1184 w 1368"/>
                <a:gd name="T11" fmla="*/ 5080 h 5080"/>
                <a:gd name="T12" fmla="*/ 1368 w 1368"/>
                <a:gd name="T13" fmla="*/ 0 h 5080"/>
                <a:gd name="T14" fmla="*/ 0 w 1368"/>
                <a:gd name="T15" fmla="*/ 0 h 50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8" h="5080">
                  <a:moveTo>
                    <a:pt x="0" y="0"/>
                  </a:moveTo>
                  <a:lnTo>
                    <a:pt x="148" y="5080"/>
                  </a:lnTo>
                  <a:lnTo>
                    <a:pt x="569" y="5080"/>
                  </a:lnTo>
                  <a:lnTo>
                    <a:pt x="697" y="919"/>
                  </a:lnTo>
                  <a:lnTo>
                    <a:pt x="763" y="5080"/>
                  </a:lnTo>
                  <a:lnTo>
                    <a:pt x="1184" y="5080"/>
                  </a:lnTo>
                  <a:lnTo>
                    <a:pt x="1368" y="0"/>
                  </a:lnTo>
                  <a:lnTo>
                    <a:pt x="0" y="0"/>
                  </a:lnTo>
                  <a:close/>
                </a:path>
              </a:pathLst>
            </a:custGeom>
            <a:solidFill>
              <a:srgbClr val="2932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29" name="Freeform 93"/>
            <p:cNvSpPr>
              <a:spLocks/>
            </p:cNvSpPr>
            <p:nvPr/>
          </p:nvSpPr>
          <p:spPr bwMode="auto">
            <a:xfrm>
              <a:off x="4703763" y="2887663"/>
              <a:ext cx="1588" cy="141288"/>
            </a:xfrm>
            <a:custGeom>
              <a:avLst/>
              <a:gdLst>
                <a:gd name="T0" fmla="*/ 0 w 4"/>
                <a:gd name="T1" fmla="*/ 358 h 358"/>
                <a:gd name="T2" fmla="*/ 0 w 4"/>
                <a:gd name="T3" fmla="*/ 4 h 358"/>
                <a:gd name="T4" fmla="*/ 4 w 4"/>
                <a:gd name="T5" fmla="*/ 0 h 358"/>
                <a:gd name="T6" fmla="*/ 4 w 4"/>
                <a:gd name="T7" fmla="*/ 354 h 358"/>
                <a:gd name="T8" fmla="*/ 3 w 4"/>
                <a:gd name="T9" fmla="*/ 357 h 358"/>
                <a:gd name="T10" fmla="*/ 0 w 4"/>
                <a:gd name="T11" fmla="*/ 358 h 358"/>
              </a:gdLst>
              <a:ahLst/>
              <a:cxnLst>
                <a:cxn ang="0">
                  <a:pos x="T0" y="T1"/>
                </a:cxn>
                <a:cxn ang="0">
                  <a:pos x="T2" y="T3"/>
                </a:cxn>
                <a:cxn ang="0">
                  <a:pos x="T4" y="T5"/>
                </a:cxn>
                <a:cxn ang="0">
                  <a:pos x="T6" y="T7"/>
                </a:cxn>
                <a:cxn ang="0">
                  <a:pos x="T8" y="T9"/>
                </a:cxn>
                <a:cxn ang="0">
                  <a:pos x="T10" y="T11"/>
                </a:cxn>
              </a:cxnLst>
              <a:rect l="0" t="0" r="r" b="b"/>
              <a:pathLst>
                <a:path w="4" h="358">
                  <a:moveTo>
                    <a:pt x="0" y="358"/>
                  </a:moveTo>
                  <a:lnTo>
                    <a:pt x="0" y="4"/>
                  </a:lnTo>
                  <a:lnTo>
                    <a:pt x="4" y="0"/>
                  </a:lnTo>
                  <a:lnTo>
                    <a:pt x="4" y="354"/>
                  </a:lnTo>
                  <a:lnTo>
                    <a:pt x="3" y="357"/>
                  </a:lnTo>
                  <a:lnTo>
                    <a:pt x="0" y="358"/>
                  </a:lnTo>
                  <a:close/>
                </a:path>
              </a:pathLst>
            </a:custGeom>
            <a:solidFill>
              <a:srgbClr val="5C6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30" name="Freeform 95"/>
            <p:cNvSpPr>
              <a:spLocks/>
            </p:cNvSpPr>
            <p:nvPr/>
          </p:nvSpPr>
          <p:spPr bwMode="auto">
            <a:xfrm>
              <a:off x="3387725" y="3471863"/>
              <a:ext cx="547688" cy="76200"/>
            </a:xfrm>
            <a:custGeom>
              <a:avLst/>
              <a:gdLst>
                <a:gd name="T0" fmla="*/ 1380 w 1380"/>
                <a:gd name="T1" fmla="*/ 0 h 196"/>
                <a:gd name="T2" fmla="*/ 0 w 1380"/>
                <a:gd name="T3" fmla="*/ 0 h 196"/>
                <a:gd name="T4" fmla="*/ 5 w 1380"/>
                <a:gd name="T5" fmla="*/ 196 h 196"/>
                <a:gd name="T6" fmla="*/ 1373 w 1380"/>
                <a:gd name="T7" fmla="*/ 196 h 196"/>
                <a:gd name="T8" fmla="*/ 1380 w 1380"/>
                <a:gd name="T9" fmla="*/ 0 h 196"/>
              </a:gdLst>
              <a:ahLst/>
              <a:cxnLst>
                <a:cxn ang="0">
                  <a:pos x="T0" y="T1"/>
                </a:cxn>
                <a:cxn ang="0">
                  <a:pos x="T2" y="T3"/>
                </a:cxn>
                <a:cxn ang="0">
                  <a:pos x="T4" y="T5"/>
                </a:cxn>
                <a:cxn ang="0">
                  <a:pos x="T6" y="T7"/>
                </a:cxn>
                <a:cxn ang="0">
                  <a:pos x="T8" y="T9"/>
                </a:cxn>
              </a:cxnLst>
              <a:rect l="0" t="0" r="r" b="b"/>
              <a:pathLst>
                <a:path w="1380" h="196">
                  <a:moveTo>
                    <a:pt x="1380" y="0"/>
                  </a:moveTo>
                  <a:lnTo>
                    <a:pt x="0" y="0"/>
                  </a:lnTo>
                  <a:lnTo>
                    <a:pt x="5" y="196"/>
                  </a:lnTo>
                  <a:lnTo>
                    <a:pt x="1373" y="196"/>
                  </a:lnTo>
                  <a:lnTo>
                    <a:pt x="138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31" name="Freeform 96"/>
            <p:cNvSpPr>
              <a:spLocks/>
            </p:cNvSpPr>
            <p:nvPr/>
          </p:nvSpPr>
          <p:spPr bwMode="auto">
            <a:xfrm>
              <a:off x="3308350" y="2473325"/>
              <a:ext cx="276225" cy="1401763"/>
            </a:xfrm>
            <a:custGeom>
              <a:avLst/>
              <a:gdLst>
                <a:gd name="T0" fmla="*/ 0 w 696"/>
                <a:gd name="T1" fmla="*/ 375 h 3534"/>
                <a:gd name="T2" fmla="*/ 92 w 696"/>
                <a:gd name="T3" fmla="*/ 3513 h 3534"/>
                <a:gd name="T4" fmla="*/ 626 w 696"/>
                <a:gd name="T5" fmla="*/ 3534 h 3534"/>
                <a:gd name="T6" fmla="*/ 642 w 696"/>
                <a:gd name="T7" fmla="*/ 636 h 3534"/>
                <a:gd name="T8" fmla="*/ 696 w 696"/>
                <a:gd name="T9" fmla="*/ 0 h 3534"/>
                <a:gd name="T10" fmla="*/ 0 w 696"/>
                <a:gd name="T11" fmla="*/ 375 h 3534"/>
              </a:gdLst>
              <a:ahLst/>
              <a:cxnLst>
                <a:cxn ang="0">
                  <a:pos x="T0" y="T1"/>
                </a:cxn>
                <a:cxn ang="0">
                  <a:pos x="T2" y="T3"/>
                </a:cxn>
                <a:cxn ang="0">
                  <a:pos x="T4" y="T5"/>
                </a:cxn>
                <a:cxn ang="0">
                  <a:pos x="T6" y="T7"/>
                </a:cxn>
                <a:cxn ang="0">
                  <a:pos x="T8" y="T9"/>
                </a:cxn>
                <a:cxn ang="0">
                  <a:pos x="T10" y="T11"/>
                </a:cxn>
              </a:cxnLst>
              <a:rect l="0" t="0" r="r" b="b"/>
              <a:pathLst>
                <a:path w="696" h="3534">
                  <a:moveTo>
                    <a:pt x="0" y="375"/>
                  </a:moveTo>
                  <a:lnTo>
                    <a:pt x="92" y="3513"/>
                  </a:lnTo>
                  <a:lnTo>
                    <a:pt x="626" y="3534"/>
                  </a:lnTo>
                  <a:lnTo>
                    <a:pt x="642" y="636"/>
                  </a:lnTo>
                  <a:lnTo>
                    <a:pt x="696" y="0"/>
                  </a:lnTo>
                  <a:lnTo>
                    <a:pt x="0" y="375"/>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32" name="Freeform 97"/>
            <p:cNvSpPr>
              <a:spLocks/>
            </p:cNvSpPr>
            <p:nvPr/>
          </p:nvSpPr>
          <p:spPr bwMode="auto">
            <a:xfrm>
              <a:off x="3559175" y="2462213"/>
              <a:ext cx="223838" cy="1006475"/>
            </a:xfrm>
            <a:custGeom>
              <a:avLst/>
              <a:gdLst>
                <a:gd name="T0" fmla="*/ 262 w 565"/>
                <a:gd name="T1" fmla="*/ 0 h 2536"/>
                <a:gd name="T2" fmla="*/ 94 w 565"/>
                <a:gd name="T3" fmla="*/ 41 h 2536"/>
                <a:gd name="T4" fmla="*/ 0 w 565"/>
                <a:gd name="T5" fmla="*/ 162 h 2536"/>
                <a:gd name="T6" fmla="*/ 0 w 565"/>
                <a:gd name="T7" fmla="*/ 2536 h 2536"/>
                <a:gd name="T8" fmla="*/ 565 w 565"/>
                <a:gd name="T9" fmla="*/ 2536 h 2536"/>
                <a:gd name="T10" fmla="*/ 558 w 565"/>
                <a:gd name="T11" fmla="*/ 162 h 2536"/>
                <a:gd name="T12" fmla="*/ 437 w 565"/>
                <a:gd name="T13" fmla="*/ 35 h 2536"/>
                <a:gd name="T14" fmla="*/ 262 w 565"/>
                <a:gd name="T15" fmla="*/ 0 h 25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5" h="2536">
                  <a:moveTo>
                    <a:pt x="262" y="0"/>
                  </a:moveTo>
                  <a:lnTo>
                    <a:pt x="94" y="41"/>
                  </a:lnTo>
                  <a:lnTo>
                    <a:pt x="0" y="162"/>
                  </a:lnTo>
                  <a:lnTo>
                    <a:pt x="0" y="2536"/>
                  </a:lnTo>
                  <a:lnTo>
                    <a:pt x="565" y="2536"/>
                  </a:lnTo>
                  <a:lnTo>
                    <a:pt x="558" y="162"/>
                  </a:lnTo>
                  <a:lnTo>
                    <a:pt x="437" y="35"/>
                  </a:lnTo>
                  <a:lnTo>
                    <a:pt x="262"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33" name="Freeform 98"/>
            <p:cNvSpPr>
              <a:spLocks/>
            </p:cNvSpPr>
            <p:nvPr/>
          </p:nvSpPr>
          <p:spPr bwMode="auto">
            <a:xfrm>
              <a:off x="3619500" y="2489200"/>
              <a:ext cx="92075" cy="120650"/>
            </a:xfrm>
            <a:custGeom>
              <a:avLst/>
              <a:gdLst>
                <a:gd name="T0" fmla="*/ 111 w 232"/>
                <a:gd name="T1" fmla="*/ 0 h 305"/>
                <a:gd name="T2" fmla="*/ 0 w 232"/>
                <a:gd name="T3" fmla="*/ 171 h 305"/>
                <a:gd name="T4" fmla="*/ 71 w 232"/>
                <a:gd name="T5" fmla="*/ 305 h 305"/>
                <a:gd name="T6" fmla="*/ 155 w 232"/>
                <a:gd name="T7" fmla="*/ 305 h 305"/>
                <a:gd name="T8" fmla="*/ 232 w 232"/>
                <a:gd name="T9" fmla="*/ 171 h 305"/>
                <a:gd name="T10" fmla="*/ 111 w 232"/>
                <a:gd name="T11" fmla="*/ 0 h 305"/>
              </a:gdLst>
              <a:ahLst/>
              <a:cxnLst>
                <a:cxn ang="0">
                  <a:pos x="T0" y="T1"/>
                </a:cxn>
                <a:cxn ang="0">
                  <a:pos x="T2" y="T3"/>
                </a:cxn>
                <a:cxn ang="0">
                  <a:pos x="T4" y="T5"/>
                </a:cxn>
                <a:cxn ang="0">
                  <a:pos x="T6" y="T7"/>
                </a:cxn>
                <a:cxn ang="0">
                  <a:pos x="T8" y="T9"/>
                </a:cxn>
                <a:cxn ang="0">
                  <a:pos x="T10" y="T11"/>
                </a:cxn>
              </a:cxnLst>
              <a:rect l="0" t="0" r="r" b="b"/>
              <a:pathLst>
                <a:path w="232" h="305">
                  <a:moveTo>
                    <a:pt x="111" y="0"/>
                  </a:moveTo>
                  <a:lnTo>
                    <a:pt x="0" y="171"/>
                  </a:lnTo>
                  <a:lnTo>
                    <a:pt x="71" y="305"/>
                  </a:lnTo>
                  <a:lnTo>
                    <a:pt x="155" y="305"/>
                  </a:lnTo>
                  <a:lnTo>
                    <a:pt x="232" y="171"/>
                  </a:lnTo>
                  <a:lnTo>
                    <a:pt x="111" y="0"/>
                  </a:lnTo>
                  <a:close/>
                </a:path>
              </a:pathLst>
            </a:custGeom>
            <a:solidFill>
              <a:srgbClr val="FE5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34" name="Freeform 99"/>
            <p:cNvSpPr>
              <a:spLocks/>
            </p:cNvSpPr>
            <p:nvPr/>
          </p:nvSpPr>
          <p:spPr bwMode="auto">
            <a:xfrm>
              <a:off x="3573463" y="2432050"/>
              <a:ext cx="196850" cy="150813"/>
            </a:xfrm>
            <a:custGeom>
              <a:avLst/>
              <a:gdLst>
                <a:gd name="T0" fmla="*/ 85 w 499"/>
                <a:gd name="T1" fmla="*/ 0 h 380"/>
                <a:gd name="T2" fmla="*/ 387 w 499"/>
                <a:gd name="T3" fmla="*/ 0 h 380"/>
                <a:gd name="T4" fmla="*/ 499 w 499"/>
                <a:gd name="T5" fmla="*/ 203 h 380"/>
                <a:gd name="T6" fmla="*/ 345 w 499"/>
                <a:gd name="T7" fmla="*/ 373 h 380"/>
                <a:gd name="T8" fmla="*/ 232 w 499"/>
                <a:gd name="T9" fmla="*/ 190 h 380"/>
                <a:gd name="T10" fmla="*/ 113 w 499"/>
                <a:gd name="T11" fmla="*/ 380 h 380"/>
                <a:gd name="T12" fmla="*/ 0 w 499"/>
                <a:gd name="T13" fmla="*/ 218 h 380"/>
                <a:gd name="T14" fmla="*/ 85 w 499"/>
                <a:gd name="T15" fmla="*/ 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380">
                  <a:moveTo>
                    <a:pt x="85" y="0"/>
                  </a:moveTo>
                  <a:lnTo>
                    <a:pt x="387" y="0"/>
                  </a:lnTo>
                  <a:lnTo>
                    <a:pt x="499" y="203"/>
                  </a:lnTo>
                  <a:lnTo>
                    <a:pt x="345" y="373"/>
                  </a:lnTo>
                  <a:lnTo>
                    <a:pt x="232" y="190"/>
                  </a:lnTo>
                  <a:lnTo>
                    <a:pt x="113" y="380"/>
                  </a:lnTo>
                  <a:lnTo>
                    <a:pt x="0" y="218"/>
                  </a:lnTo>
                  <a:lnTo>
                    <a:pt x="8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35" name="Freeform 100"/>
            <p:cNvSpPr>
              <a:spLocks/>
            </p:cNvSpPr>
            <p:nvPr/>
          </p:nvSpPr>
          <p:spPr bwMode="auto">
            <a:xfrm>
              <a:off x="3624263" y="2351088"/>
              <a:ext cx="85725" cy="138113"/>
            </a:xfrm>
            <a:custGeom>
              <a:avLst/>
              <a:gdLst>
                <a:gd name="T0" fmla="*/ 0 w 217"/>
                <a:gd name="T1" fmla="*/ 28 h 346"/>
                <a:gd name="T2" fmla="*/ 0 w 217"/>
                <a:gd name="T3" fmla="*/ 259 h 346"/>
                <a:gd name="T4" fmla="*/ 101 w 217"/>
                <a:gd name="T5" fmla="*/ 346 h 346"/>
                <a:gd name="T6" fmla="*/ 217 w 217"/>
                <a:gd name="T7" fmla="*/ 259 h 346"/>
                <a:gd name="T8" fmla="*/ 217 w 217"/>
                <a:gd name="T9" fmla="*/ 0 h 346"/>
                <a:gd name="T10" fmla="*/ 189 w 217"/>
                <a:gd name="T11" fmla="*/ 8 h 346"/>
                <a:gd name="T12" fmla="*/ 67 w 217"/>
                <a:gd name="T13" fmla="*/ 34 h 346"/>
                <a:gd name="T14" fmla="*/ 20 w 217"/>
                <a:gd name="T15" fmla="*/ 37 h 346"/>
                <a:gd name="T16" fmla="*/ 1 w 217"/>
                <a:gd name="T17" fmla="*/ 34 h 346"/>
                <a:gd name="T18" fmla="*/ 0 w 217"/>
                <a:gd name="T19" fmla="*/ 2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346">
                  <a:moveTo>
                    <a:pt x="0" y="28"/>
                  </a:moveTo>
                  <a:lnTo>
                    <a:pt x="0" y="259"/>
                  </a:lnTo>
                  <a:lnTo>
                    <a:pt x="101" y="346"/>
                  </a:lnTo>
                  <a:lnTo>
                    <a:pt x="217" y="259"/>
                  </a:lnTo>
                  <a:lnTo>
                    <a:pt x="217" y="0"/>
                  </a:lnTo>
                  <a:lnTo>
                    <a:pt x="189" y="8"/>
                  </a:lnTo>
                  <a:lnTo>
                    <a:pt x="67" y="34"/>
                  </a:lnTo>
                  <a:lnTo>
                    <a:pt x="20" y="37"/>
                  </a:lnTo>
                  <a:lnTo>
                    <a:pt x="1" y="34"/>
                  </a:lnTo>
                  <a:lnTo>
                    <a:pt x="0" y="28"/>
                  </a:lnTo>
                  <a:close/>
                </a:path>
              </a:pathLst>
            </a:custGeom>
            <a:solidFill>
              <a:srgbClr val="D9A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36" name="Freeform 101"/>
            <p:cNvSpPr>
              <a:spLocks/>
            </p:cNvSpPr>
            <p:nvPr/>
          </p:nvSpPr>
          <p:spPr bwMode="auto">
            <a:xfrm>
              <a:off x="3619500" y="2584450"/>
              <a:ext cx="84138" cy="812800"/>
            </a:xfrm>
            <a:custGeom>
              <a:avLst/>
              <a:gdLst>
                <a:gd name="T0" fmla="*/ 84 w 211"/>
                <a:gd name="T1" fmla="*/ 0 h 2045"/>
                <a:gd name="T2" fmla="*/ 0 w 211"/>
                <a:gd name="T3" fmla="*/ 1926 h 2045"/>
                <a:gd name="T4" fmla="*/ 98 w 211"/>
                <a:gd name="T5" fmla="*/ 2045 h 2045"/>
                <a:gd name="T6" fmla="*/ 211 w 211"/>
                <a:gd name="T7" fmla="*/ 1920 h 2045"/>
                <a:gd name="T8" fmla="*/ 147 w 211"/>
                <a:gd name="T9" fmla="*/ 0 h 2045"/>
                <a:gd name="T10" fmla="*/ 84 w 211"/>
                <a:gd name="T11" fmla="*/ 0 h 2045"/>
              </a:gdLst>
              <a:ahLst/>
              <a:cxnLst>
                <a:cxn ang="0">
                  <a:pos x="T0" y="T1"/>
                </a:cxn>
                <a:cxn ang="0">
                  <a:pos x="T2" y="T3"/>
                </a:cxn>
                <a:cxn ang="0">
                  <a:pos x="T4" y="T5"/>
                </a:cxn>
                <a:cxn ang="0">
                  <a:pos x="T6" y="T7"/>
                </a:cxn>
                <a:cxn ang="0">
                  <a:pos x="T8" y="T9"/>
                </a:cxn>
                <a:cxn ang="0">
                  <a:pos x="T10" y="T11"/>
                </a:cxn>
              </a:cxnLst>
              <a:rect l="0" t="0" r="r" b="b"/>
              <a:pathLst>
                <a:path w="211" h="2045">
                  <a:moveTo>
                    <a:pt x="84" y="0"/>
                  </a:moveTo>
                  <a:lnTo>
                    <a:pt x="0" y="1926"/>
                  </a:lnTo>
                  <a:lnTo>
                    <a:pt x="98" y="2045"/>
                  </a:lnTo>
                  <a:lnTo>
                    <a:pt x="211" y="1920"/>
                  </a:lnTo>
                  <a:lnTo>
                    <a:pt x="147" y="0"/>
                  </a:lnTo>
                  <a:lnTo>
                    <a:pt x="84" y="0"/>
                  </a:lnTo>
                  <a:close/>
                </a:path>
              </a:pathLst>
            </a:custGeom>
            <a:solidFill>
              <a:srgbClr val="FE5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37" name="Freeform 102"/>
            <p:cNvSpPr>
              <a:spLocks/>
            </p:cNvSpPr>
            <p:nvPr/>
          </p:nvSpPr>
          <p:spPr bwMode="auto">
            <a:xfrm>
              <a:off x="3757613" y="2481263"/>
              <a:ext cx="273050" cy="1398588"/>
            </a:xfrm>
            <a:custGeom>
              <a:avLst/>
              <a:gdLst>
                <a:gd name="T0" fmla="*/ 689 w 689"/>
                <a:gd name="T1" fmla="*/ 348 h 3524"/>
                <a:gd name="T2" fmla="*/ 0 w 689"/>
                <a:gd name="T3" fmla="*/ 0 h 3524"/>
                <a:gd name="T4" fmla="*/ 55 w 689"/>
                <a:gd name="T5" fmla="*/ 621 h 3524"/>
                <a:gd name="T6" fmla="*/ 0 w 689"/>
                <a:gd name="T7" fmla="*/ 3524 h 3524"/>
                <a:gd name="T8" fmla="*/ 634 w 689"/>
                <a:gd name="T9" fmla="*/ 3480 h 3524"/>
                <a:gd name="T10" fmla="*/ 689 w 689"/>
                <a:gd name="T11" fmla="*/ 348 h 3524"/>
              </a:gdLst>
              <a:ahLst/>
              <a:cxnLst>
                <a:cxn ang="0">
                  <a:pos x="T0" y="T1"/>
                </a:cxn>
                <a:cxn ang="0">
                  <a:pos x="T2" y="T3"/>
                </a:cxn>
                <a:cxn ang="0">
                  <a:pos x="T4" y="T5"/>
                </a:cxn>
                <a:cxn ang="0">
                  <a:pos x="T6" y="T7"/>
                </a:cxn>
                <a:cxn ang="0">
                  <a:pos x="T8" y="T9"/>
                </a:cxn>
                <a:cxn ang="0">
                  <a:pos x="T10" y="T11"/>
                </a:cxn>
              </a:cxnLst>
              <a:rect l="0" t="0" r="r" b="b"/>
              <a:pathLst>
                <a:path w="689" h="3524">
                  <a:moveTo>
                    <a:pt x="689" y="348"/>
                  </a:moveTo>
                  <a:lnTo>
                    <a:pt x="0" y="0"/>
                  </a:lnTo>
                  <a:lnTo>
                    <a:pt x="55" y="621"/>
                  </a:lnTo>
                  <a:lnTo>
                    <a:pt x="0" y="3524"/>
                  </a:lnTo>
                  <a:lnTo>
                    <a:pt x="634" y="3480"/>
                  </a:lnTo>
                  <a:lnTo>
                    <a:pt x="689" y="348"/>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38" name="Freeform 103"/>
            <p:cNvSpPr>
              <a:spLocks/>
            </p:cNvSpPr>
            <p:nvPr/>
          </p:nvSpPr>
          <p:spPr bwMode="auto">
            <a:xfrm>
              <a:off x="3451225" y="2473325"/>
              <a:ext cx="133350" cy="1073150"/>
            </a:xfrm>
            <a:custGeom>
              <a:avLst/>
              <a:gdLst>
                <a:gd name="T0" fmla="*/ 334 w 334"/>
                <a:gd name="T1" fmla="*/ 0 h 2704"/>
                <a:gd name="T2" fmla="*/ 248 w 334"/>
                <a:gd name="T3" fmla="*/ 56 h 2704"/>
                <a:gd name="T4" fmla="*/ 107 w 334"/>
                <a:gd name="T5" fmla="*/ 255 h 2704"/>
                <a:gd name="T6" fmla="*/ 140 w 334"/>
                <a:gd name="T7" fmla="*/ 462 h 2704"/>
                <a:gd name="T8" fmla="*/ 3 w 334"/>
                <a:gd name="T9" fmla="*/ 524 h 2704"/>
                <a:gd name="T10" fmla="*/ 1 w 334"/>
                <a:gd name="T11" fmla="*/ 535 h 2704"/>
                <a:gd name="T12" fmla="*/ 0 w 334"/>
                <a:gd name="T13" fmla="*/ 537 h 2704"/>
                <a:gd name="T14" fmla="*/ 267 w 334"/>
                <a:gd name="T15" fmla="*/ 2704 h 2704"/>
                <a:gd name="T16" fmla="*/ 280 w 334"/>
                <a:gd name="T17" fmla="*/ 636 h 2704"/>
                <a:gd name="T18" fmla="*/ 334 w 334"/>
                <a:gd name="T19" fmla="*/ 0 h 2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2704">
                  <a:moveTo>
                    <a:pt x="334" y="0"/>
                  </a:moveTo>
                  <a:lnTo>
                    <a:pt x="248" y="56"/>
                  </a:lnTo>
                  <a:lnTo>
                    <a:pt x="107" y="255"/>
                  </a:lnTo>
                  <a:lnTo>
                    <a:pt x="140" y="462"/>
                  </a:lnTo>
                  <a:lnTo>
                    <a:pt x="3" y="524"/>
                  </a:lnTo>
                  <a:lnTo>
                    <a:pt x="1" y="535"/>
                  </a:lnTo>
                  <a:lnTo>
                    <a:pt x="0" y="537"/>
                  </a:lnTo>
                  <a:lnTo>
                    <a:pt x="267" y="2704"/>
                  </a:lnTo>
                  <a:lnTo>
                    <a:pt x="280" y="636"/>
                  </a:lnTo>
                  <a:lnTo>
                    <a:pt x="334" y="0"/>
                  </a:lnTo>
                  <a:close/>
                </a:path>
              </a:pathLst>
            </a:custGeom>
            <a:solidFill>
              <a:srgbClr val="414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39" name="Freeform 104"/>
            <p:cNvSpPr>
              <a:spLocks/>
            </p:cNvSpPr>
            <p:nvPr/>
          </p:nvSpPr>
          <p:spPr bwMode="auto">
            <a:xfrm>
              <a:off x="3751263" y="2471738"/>
              <a:ext cx="134938" cy="1077913"/>
            </a:xfrm>
            <a:custGeom>
              <a:avLst/>
              <a:gdLst>
                <a:gd name="T0" fmla="*/ 0 w 340"/>
                <a:gd name="T1" fmla="*/ 0 h 2716"/>
                <a:gd name="T2" fmla="*/ 92 w 340"/>
                <a:gd name="T3" fmla="*/ 59 h 2716"/>
                <a:gd name="T4" fmla="*/ 232 w 340"/>
                <a:gd name="T5" fmla="*/ 258 h 2716"/>
                <a:gd name="T6" fmla="*/ 200 w 340"/>
                <a:gd name="T7" fmla="*/ 465 h 2716"/>
                <a:gd name="T8" fmla="*/ 336 w 340"/>
                <a:gd name="T9" fmla="*/ 527 h 2716"/>
                <a:gd name="T10" fmla="*/ 340 w 340"/>
                <a:gd name="T11" fmla="*/ 538 h 2716"/>
                <a:gd name="T12" fmla="*/ 340 w 340"/>
                <a:gd name="T13" fmla="*/ 540 h 2716"/>
                <a:gd name="T14" fmla="*/ 16 w 340"/>
                <a:gd name="T15" fmla="*/ 2716 h 2716"/>
                <a:gd name="T16" fmla="*/ 61 w 340"/>
                <a:gd name="T17" fmla="*/ 639 h 2716"/>
                <a:gd name="T18" fmla="*/ 0 w 340"/>
                <a:gd name="T19"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716">
                  <a:moveTo>
                    <a:pt x="0" y="0"/>
                  </a:moveTo>
                  <a:lnTo>
                    <a:pt x="92" y="59"/>
                  </a:lnTo>
                  <a:lnTo>
                    <a:pt x="232" y="258"/>
                  </a:lnTo>
                  <a:lnTo>
                    <a:pt x="200" y="465"/>
                  </a:lnTo>
                  <a:lnTo>
                    <a:pt x="336" y="527"/>
                  </a:lnTo>
                  <a:lnTo>
                    <a:pt x="340" y="538"/>
                  </a:lnTo>
                  <a:lnTo>
                    <a:pt x="340" y="540"/>
                  </a:lnTo>
                  <a:lnTo>
                    <a:pt x="16" y="2716"/>
                  </a:lnTo>
                  <a:lnTo>
                    <a:pt x="61" y="639"/>
                  </a:lnTo>
                  <a:lnTo>
                    <a:pt x="0" y="0"/>
                  </a:lnTo>
                  <a:close/>
                </a:path>
              </a:pathLst>
            </a:custGeom>
            <a:solidFill>
              <a:srgbClr val="414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40" name="Rectangle 105"/>
            <p:cNvSpPr>
              <a:spLocks noChangeArrowheads="1"/>
            </p:cNvSpPr>
            <p:nvPr/>
          </p:nvSpPr>
          <p:spPr bwMode="auto">
            <a:xfrm>
              <a:off x="3622675" y="3468688"/>
              <a:ext cx="93663" cy="76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41" name="Freeform 106"/>
            <p:cNvSpPr>
              <a:spLocks/>
            </p:cNvSpPr>
            <p:nvPr/>
          </p:nvSpPr>
          <p:spPr bwMode="auto">
            <a:xfrm>
              <a:off x="3203575" y="3549650"/>
              <a:ext cx="161925" cy="244475"/>
            </a:xfrm>
            <a:custGeom>
              <a:avLst/>
              <a:gdLst>
                <a:gd name="T0" fmla="*/ 129 w 410"/>
                <a:gd name="T1" fmla="*/ 0 h 616"/>
                <a:gd name="T2" fmla="*/ 180 w 410"/>
                <a:gd name="T3" fmla="*/ 33 h 616"/>
                <a:gd name="T4" fmla="*/ 256 w 410"/>
                <a:gd name="T5" fmla="*/ 91 h 616"/>
                <a:gd name="T6" fmla="*/ 303 w 410"/>
                <a:gd name="T7" fmla="*/ 136 h 616"/>
                <a:gd name="T8" fmla="*/ 343 w 410"/>
                <a:gd name="T9" fmla="*/ 184 h 616"/>
                <a:gd name="T10" fmla="*/ 377 w 410"/>
                <a:gd name="T11" fmla="*/ 237 h 616"/>
                <a:gd name="T12" fmla="*/ 400 w 410"/>
                <a:gd name="T13" fmla="*/ 295 h 616"/>
                <a:gd name="T14" fmla="*/ 410 w 410"/>
                <a:gd name="T15" fmla="*/ 357 h 616"/>
                <a:gd name="T16" fmla="*/ 410 w 410"/>
                <a:gd name="T17" fmla="*/ 389 h 616"/>
                <a:gd name="T18" fmla="*/ 407 w 410"/>
                <a:gd name="T19" fmla="*/ 441 h 616"/>
                <a:gd name="T20" fmla="*/ 392 w 410"/>
                <a:gd name="T21" fmla="*/ 498 h 616"/>
                <a:gd name="T22" fmla="*/ 378 w 410"/>
                <a:gd name="T23" fmla="*/ 528 h 616"/>
                <a:gd name="T24" fmla="*/ 357 w 410"/>
                <a:gd name="T25" fmla="*/ 551 h 616"/>
                <a:gd name="T26" fmla="*/ 330 w 410"/>
                <a:gd name="T27" fmla="*/ 569 h 616"/>
                <a:gd name="T28" fmla="*/ 277 w 410"/>
                <a:gd name="T29" fmla="*/ 591 h 616"/>
                <a:gd name="T30" fmla="*/ 226 w 410"/>
                <a:gd name="T31" fmla="*/ 606 h 616"/>
                <a:gd name="T32" fmla="*/ 207 w 410"/>
                <a:gd name="T33" fmla="*/ 609 h 616"/>
                <a:gd name="T34" fmla="*/ 154 w 410"/>
                <a:gd name="T35" fmla="*/ 616 h 616"/>
                <a:gd name="T36" fmla="*/ 99 w 410"/>
                <a:gd name="T37" fmla="*/ 613 h 616"/>
                <a:gd name="T38" fmla="*/ 64 w 410"/>
                <a:gd name="T39" fmla="*/ 600 h 616"/>
                <a:gd name="T40" fmla="*/ 46 w 410"/>
                <a:gd name="T41" fmla="*/ 585 h 616"/>
                <a:gd name="T42" fmla="*/ 40 w 410"/>
                <a:gd name="T43" fmla="*/ 576 h 616"/>
                <a:gd name="T44" fmla="*/ 31 w 410"/>
                <a:gd name="T45" fmla="*/ 559 h 616"/>
                <a:gd name="T46" fmla="*/ 25 w 410"/>
                <a:gd name="T47" fmla="*/ 533 h 616"/>
                <a:gd name="T48" fmla="*/ 29 w 410"/>
                <a:gd name="T49" fmla="*/ 516 h 616"/>
                <a:gd name="T50" fmla="*/ 41 w 410"/>
                <a:gd name="T51" fmla="*/ 504 h 616"/>
                <a:gd name="T52" fmla="*/ 92 w 410"/>
                <a:gd name="T53" fmla="*/ 492 h 616"/>
                <a:gd name="T54" fmla="*/ 129 w 410"/>
                <a:gd name="T55" fmla="*/ 486 h 616"/>
                <a:gd name="T56" fmla="*/ 145 w 410"/>
                <a:gd name="T57" fmla="*/ 480 h 616"/>
                <a:gd name="T58" fmla="*/ 173 w 410"/>
                <a:gd name="T59" fmla="*/ 453 h 616"/>
                <a:gd name="T60" fmla="*/ 188 w 410"/>
                <a:gd name="T61" fmla="*/ 415 h 616"/>
                <a:gd name="T62" fmla="*/ 182 w 410"/>
                <a:gd name="T63" fmla="*/ 384 h 616"/>
                <a:gd name="T64" fmla="*/ 171 w 410"/>
                <a:gd name="T65" fmla="*/ 366 h 616"/>
                <a:gd name="T66" fmla="*/ 162 w 410"/>
                <a:gd name="T67" fmla="*/ 357 h 616"/>
                <a:gd name="T68" fmla="*/ 141 w 410"/>
                <a:gd name="T69" fmla="*/ 339 h 616"/>
                <a:gd name="T70" fmla="*/ 111 w 410"/>
                <a:gd name="T71" fmla="*/ 307 h 616"/>
                <a:gd name="T72" fmla="*/ 86 w 410"/>
                <a:gd name="T73" fmla="*/ 267 h 616"/>
                <a:gd name="T74" fmla="*/ 68 w 410"/>
                <a:gd name="T75" fmla="*/ 213 h 616"/>
                <a:gd name="T76" fmla="*/ 35 w 410"/>
                <a:gd name="T77" fmla="*/ 144 h 616"/>
                <a:gd name="T78" fmla="*/ 0 w 410"/>
                <a:gd name="T79" fmla="*/ 98 h 616"/>
                <a:gd name="T80" fmla="*/ 24 w 410"/>
                <a:gd name="T81" fmla="*/ 82 h 616"/>
                <a:gd name="T82" fmla="*/ 68 w 410"/>
                <a:gd name="T83" fmla="*/ 43 h 616"/>
                <a:gd name="T84" fmla="*/ 86 w 410"/>
                <a:gd name="T85" fmla="*/ 20 h 616"/>
                <a:gd name="T86" fmla="*/ 95 w 410"/>
                <a:gd name="T87" fmla="*/ 31 h 616"/>
                <a:gd name="T88" fmla="*/ 108 w 410"/>
                <a:gd name="T89" fmla="*/ 34 h 616"/>
                <a:gd name="T90" fmla="*/ 120 w 410"/>
                <a:gd name="T91" fmla="*/ 18 h 616"/>
                <a:gd name="T92" fmla="*/ 129 w 410"/>
                <a:gd name="T93" fmla="*/ 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0" h="616">
                  <a:moveTo>
                    <a:pt x="129" y="0"/>
                  </a:moveTo>
                  <a:lnTo>
                    <a:pt x="180" y="33"/>
                  </a:lnTo>
                  <a:lnTo>
                    <a:pt x="256" y="91"/>
                  </a:lnTo>
                  <a:lnTo>
                    <a:pt x="303" y="136"/>
                  </a:lnTo>
                  <a:lnTo>
                    <a:pt x="343" y="184"/>
                  </a:lnTo>
                  <a:lnTo>
                    <a:pt x="377" y="237"/>
                  </a:lnTo>
                  <a:lnTo>
                    <a:pt x="400" y="295"/>
                  </a:lnTo>
                  <a:lnTo>
                    <a:pt x="410" y="357"/>
                  </a:lnTo>
                  <a:lnTo>
                    <a:pt x="410" y="389"/>
                  </a:lnTo>
                  <a:lnTo>
                    <a:pt x="407" y="441"/>
                  </a:lnTo>
                  <a:lnTo>
                    <a:pt x="392" y="498"/>
                  </a:lnTo>
                  <a:lnTo>
                    <a:pt x="378" y="528"/>
                  </a:lnTo>
                  <a:lnTo>
                    <a:pt x="357" y="551"/>
                  </a:lnTo>
                  <a:lnTo>
                    <a:pt x="330" y="569"/>
                  </a:lnTo>
                  <a:lnTo>
                    <a:pt x="277" y="591"/>
                  </a:lnTo>
                  <a:lnTo>
                    <a:pt x="226" y="606"/>
                  </a:lnTo>
                  <a:lnTo>
                    <a:pt x="207" y="609"/>
                  </a:lnTo>
                  <a:lnTo>
                    <a:pt x="154" y="616"/>
                  </a:lnTo>
                  <a:lnTo>
                    <a:pt x="99" y="613"/>
                  </a:lnTo>
                  <a:lnTo>
                    <a:pt x="64" y="600"/>
                  </a:lnTo>
                  <a:lnTo>
                    <a:pt x="46" y="585"/>
                  </a:lnTo>
                  <a:lnTo>
                    <a:pt x="40" y="576"/>
                  </a:lnTo>
                  <a:lnTo>
                    <a:pt x="31" y="559"/>
                  </a:lnTo>
                  <a:lnTo>
                    <a:pt x="25" y="533"/>
                  </a:lnTo>
                  <a:lnTo>
                    <a:pt x="29" y="516"/>
                  </a:lnTo>
                  <a:lnTo>
                    <a:pt x="41" y="504"/>
                  </a:lnTo>
                  <a:lnTo>
                    <a:pt x="92" y="492"/>
                  </a:lnTo>
                  <a:lnTo>
                    <a:pt x="129" y="486"/>
                  </a:lnTo>
                  <a:lnTo>
                    <a:pt x="145" y="480"/>
                  </a:lnTo>
                  <a:lnTo>
                    <a:pt x="173" y="453"/>
                  </a:lnTo>
                  <a:lnTo>
                    <a:pt x="188" y="415"/>
                  </a:lnTo>
                  <a:lnTo>
                    <a:pt x="182" y="384"/>
                  </a:lnTo>
                  <a:lnTo>
                    <a:pt x="171" y="366"/>
                  </a:lnTo>
                  <a:lnTo>
                    <a:pt x="162" y="357"/>
                  </a:lnTo>
                  <a:lnTo>
                    <a:pt x="141" y="339"/>
                  </a:lnTo>
                  <a:lnTo>
                    <a:pt x="111" y="307"/>
                  </a:lnTo>
                  <a:lnTo>
                    <a:pt x="86" y="267"/>
                  </a:lnTo>
                  <a:lnTo>
                    <a:pt x="68" y="213"/>
                  </a:lnTo>
                  <a:lnTo>
                    <a:pt x="35" y="144"/>
                  </a:lnTo>
                  <a:lnTo>
                    <a:pt x="0" y="98"/>
                  </a:lnTo>
                  <a:lnTo>
                    <a:pt x="24" y="82"/>
                  </a:lnTo>
                  <a:lnTo>
                    <a:pt x="68" y="43"/>
                  </a:lnTo>
                  <a:lnTo>
                    <a:pt x="86" y="20"/>
                  </a:lnTo>
                  <a:lnTo>
                    <a:pt x="95" y="31"/>
                  </a:lnTo>
                  <a:lnTo>
                    <a:pt x="108" y="34"/>
                  </a:lnTo>
                  <a:lnTo>
                    <a:pt x="120" y="18"/>
                  </a:lnTo>
                  <a:lnTo>
                    <a:pt x="129" y="0"/>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42" name="Freeform 107"/>
            <p:cNvSpPr>
              <a:spLocks/>
            </p:cNvSpPr>
            <p:nvPr/>
          </p:nvSpPr>
          <p:spPr bwMode="auto">
            <a:xfrm>
              <a:off x="3151188" y="3502025"/>
              <a:ext cx="103188" cy="115888"/>
            </a:xfrm>
            <a:custGeom>
              <a:avLst/>
              <a:gdLst>
                <a:gd name="T0" fmla="*/ 1 w 259"/>
                <a:gd name="T1" fmla="*/ 207 h 293"/>
                <a:gd name="T2" fmla="*/ 68 w 259"/>
                <a:gd name="T3" fmla="*/ 251 h 293"/>
                <a:gd name="T4" fmla="*/ 140 w 259"/>
                <a:gd name="T5" fmla="*/ 293 h 293"/>
                <a:gd name="T6" fmla="*/ 202 w 259"/>
                <a:gd name="T7" fmla="*/ 186 h 293"/>
                <a:gd name="T8" fmla="*/ 259 w 259"/>
                <a:gd name="T9" fmla="*/ 79 h 293"/>
                <a:gd name="T10" fmla="*/ 225 w 259"/>
                <a:gd name="T11" fmla="*/ 57 h 293"/>
                <a:gd name="T12" fmla="*/ 175 w 259"/>
                <a:gd name="T13" fmla="*/ 22 h 293"/>
                <a:gd name="T14" fmla="*/ 138 w 259"/>
                <a:gd name="T15" fmla="*/ 5 h 293"/>
                <a:gd name="T16" fmla="*/ 119 w 259"/>
                <a:gd name="T17" fmla="*/ 0 h 293"/>
                <a:gd name="T18" fmla="*/ 88 w 259"/>
                <a:gd name="T19" fmla="*/ 46 h 293"/>
                <a:gd name="T20" fmla="*/ 36 w 259"/>
                <a:gd name="T21" fmla="*/ 122 h 293"/>
                <a:gd name="T22" fmla="*/ 9 w 259"/>
                <a:gd name="T23" fmla="*/ 172 h 293"/>
                <a:gd name="T24" fmla="*/ 0 w 259"/>
                <a:gd name="T25" fmla="*/ 198 h 293"/>
                <a:gd name="T26" fmla="*/ 0 w 259"/>
                <a:gd name="T27" fmla="*/ 183 h 293"/>
                <a:gd name="T28" fmla="*/ 1 w 259"/>
                <a:gd name="T29" fmla="*/ 16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93">
                  <a:moveTo>
                    <a:pt x="1" y="207"/>
                  </a:moveTo>
                  <a:lnTo>
                    <a:pt x="68" y="251"/>
                  </a:lnTo>
                  <a:lnTo>
                    <a:pt x="140" y="293"/>
                  </a:lnTo>
                  <a:lnTo>
                    <a:pt x="202" y="186"/>
                  </a:lnTo>
                  <a:lnTo>
                    <a:pt x="259" y="79"/>
                  </a:lnTo>
                  <a:lnTo>
                    <a:pt x="225" y="57"/>
                  </a:lnTo>
                  <a:lnTo>
                    <a:pt x="175" y="22"/>
                  </a:lnTo>
                  <a:lnTo>
                    <a:pt x="138" y="5"/>
                  </a:lnTo>
                  <a:lnTo>
                    <a:pt x="119" y="0"/>
                  </a:lnTo>
                  <a:lnTo>
                    <a:pt x="88" y="46"/>
                  </a:lnTo>
                  <a:lnTo>
                    <a:pt x="36" y="122"/>
                  </a:lnTo>
                  <a:lnTo>
                    <a:pt x="9" y="172"/>
                  </a:lnTo>
                  <a:lnTo>
                    <a:pt x="0" y="198"/>
                  </a:lnTo>
                  <a:lnTo>
                    <a:pt x="0" y="183"/>
                  </a:lnTo>
                  <a:lnTo>
                    <a:pt x="1"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43" name="Freeform 108"/>
            <p:cNvSpPr>
              <a:spLocks/>
            </p:cNvSpPr>
            <p:nvPr/>
          </p:nvSpPr>
          <p:spPr bwMode="auto">
            <a:xfrm>
              <a:off x="2924175" y="2620963"/>
              <a:ext cx="395288" cy="996950"/>
            </a:xfrm>
            <a:custGeom>
              <a:avLst/>
              <a:gdLst>
                <a:gd name="T0" fmla="*/ 968 w 995"/>
                <a:gd name="T1" fmla="*/ 0 h 2511"/>
                <a:gd name="T2" fmla="*/ 938 w 995"/>
                <a:gd name="T3" fmla="*/ 21 h 2511"/>
                <a:gd name="T4" fmla="*/ 749 w 995"/>
                <a:gd name="T5" fmla="*/ 172 h 2511"/>
                <a:gd name="T6" fmla="*/ 582 w 995"/>
                <a:gd name="T7" fmla="*/ 324 h 2511"/>
                <a:gd name="T8" fmla="*/ 448 w 995"/>
                <a:gd name="T9" fmla="*/ 463 h 2511"/>
                <a:gd name="T10" fmla="*/ 359 w 995"/>
                <a:gd name="T11" fmla="*/ 564 h 2511"/>
                <a:gd name="T12" fmla="*/ 275 w 995"/>
                <a:gd name="T13" fmla="*/ 671 h 2511"/>
                <a:gd name="T14" fmla="*/ 197 w 995"/>
                <a:gd name="T15" fmla="*/ 784 h 2511"/>
                <a:gd name="T16" fmla="*/ 128 w 995"/>
                <a:gd name="T17" fmla="*/ 902 h 2511"/>
                <a:gd name="T18" fmla="*/ 71 w 995"/>
                <a:gd name="T19" fmla="*/ 1023 h 2511"/>
                <a:gd name="T20" fmla="*/ 30 w 995"/>
                <a:gd name="T21" fmla="*/ 1146 h 2511"/>
                <a:gd name="T22" fmla="*/ 5 w 995"/>
                <a:gd name="T23" fmla="*/ 1272 h 2511"/>
                <a:gd name="T24" fmla="*/ 1 w 995"/>
                <a:gd name="T25" fmla="*/ 1334 h 2511"/>
                <a:gd name="T26" fmla="*/ 0 w 995"/>
                <a:gd name="T27" fmla="*/ 1396 h 2511"/>
                <a:gd name="T28" fmla="*/ 10 w 995"/>
                <a:gd name="T29" fmla="*/ 1518 h 2511"/>
                <a:gd name="T30" fmla="*/ 32 w 995"/>
                <a:gd name="T31" fmla="*/ 1634 h 2511"/>
                <a:gd name="T32" fmla="*/ 65 w 995"/>
                <a:gd name="T33" fmla="*/ 1747 h 2511"/>
                <a:gd name="T34" fmla="*/ 106 w 995"/>
                <a:gd name="T35" fmla="*/ 1854 h 2511"/>
                <a:gd name="T36" fmla="*/ 154 w 995"/>
                <a:gd name="T37" fmla="*/ 1953 h 2511"/>
                <a:gd name="T38" fmla="*/ 233 w 995"/>
                <a:gd name="T39" fmla="*/ 2092 h 2511"/>
                <a:gd name="T40" fmla="*/ 347 w 995"/>
                <a:gd name="T41" fmla="*/ 2250 h 2511"/>
                <a:gd name="T42" fmla="*/ 453 w 995"/>
                <a:gd name="T43" fmla="*/ 2375 h 2511"/>
                <a:gd name="T44" fmla="*/ 575 w 995"/>
                <a:gd name="T45" fmla="*/ 2495 h 2511"/>
                <a:gd name="T46" fmla="*/ 595 w 995"/>
                <a:gd name="T47" fmla="*/ 2511 h 2511"/>
                <a:gd name="T48" fmla="*/ 768 w 995"/>
                <a:gd name="T49" fmla="*/ 2241 h 2511"/>
                <a:gd name="T50" fmla="*/ 750 w 995"/>
                <a:gd name="T51" fmla="*/ 2228 h 2511"/>
                <a:gd name="T52" fmla="*/ 640 w 995"/>
                <a:gd name="T53" fmla="*/ 2134 h 2511"/>
                <a:gd name="T54" fmla="*/ 545 w 995"/>
                <a:gd name="T55" fmla="*/ 2036 h 2511"/>
                <a:gd name="T56" fmla="*/ 451 w 995"/>
                <a:gd name="T57" fmla="*/ 1913 h 2511"/>
                <a:gd name="T58" fmla="*/ 389 w 995"/>
                <a:gd name="T59" fmla="*/ 1804 h 2511"/>
                <a:gd name="T60" fmla="*/ 354 w 995"/>
                <a:gd name="T61" fmla="*/ 1727 h 2511"/>
                <a:gd name="T62" fmla="*/ 328 w 995"/>
                <a:gd name="T63" fmla="*/ 1644 h 2511"/>
                <a:gd name="T64" fmla="*/ 311 w 995"/>
                <a:gd name="T65" fmla="*/ 1557 h 2511"/>
                <a:gd name="T66" fmla="*/ 306 w 995"/>
                <a:gd name="T67" fmla="*/ 1466 h 2511"/>
                <a:gd name="T68" fmla="*/ 315 w 995"/>
                <a:gd name="T69" fmla="*/ 1371 h 2511"/>
                <a:gd name="T70" fmla="*/ 325 w 995"/>
                <a:gd name="T71" fmla="*/ 1323 h 2511"/>
                <a:gd name="T72" fmla="*/ 338 w 995"/>
                <a:gd name="T73" fmla="*/ 1275 h 2511"/>
                <a:gd name="T74" fmla="*/ 372 w 995"/>
                <a:gd name="T75" fmla="*/ 1186 h 2511"/>
                <a:gd name="T76" fmla="*/ 412 w 995"/>
                <a:gd name="T77" fmla="*/ 1103 h 2511"/>
                <a:gd name="T78" fmla="*/ 459 w 995"/>
                <a:gd name="T79" fmla="*/ 1029 h 2511"/>
                <a:gd name="T80" fmla="*/ 510 w 995"/>
                <a:gd name="T81" fmla="*/ 962 h 2511"/>
                <a:gd name="T82" fmla="*/ 566 w 995"/>
                <a:gd name="T83" fmla="*/ 901 h 2511"/>
                <a:gd name="T84" fmla="*/ 652 w 995"/>
                <a:gd name="T85" fmla="*/ 821 h 2511"/>
                <a:gd name="T86" fmla="*/ 764 w 995"/>
                <a:gd name="T87" fmla="*/ 738 h 2511"/>
                <a:gd name="T88" fmla="*/ 867 w 995"/>
                <a:gd name="T89" fmla="*/ 678 h 2511"/>
                <a:gd name="T90" fmla="*/ 978 w 995"/>
                <a:gd name="T91" fmla="*/ 626 h 2511"/>
                <a:gd name="T92" fmla="*/ 995 w 995"/>
                <a:gd name="T93" fmla="*/ 621 h 2511"/>
                <a:gd name="T94" fmla="*/ 968 w 995"/>
                <a:gd name="T95" fmla="*/ 0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5" h="2511">
                  <a:moveTo>
                    <a:pt x="968" y="0"/>
                  </a:moveTo>
                  <a:lnTo>
                    <a:pt x="938" y="21"/>
                  </a:lnTo>
                  <a:lnTo>
                    <a:pt x="749" y="172"/>
                  </a:lnTo>
                  <a:lnTo>
                    <a:pt x="582" y="324"/>
                  </a:lnTo>
                  <a:lnTo>
                    <a:pt x="448" y="463"/>
                  </a:lnTo>
                  <a:lnTo>
                    <a:pt x="359" y="564"/>
                  </a:lnTo>
                  <a:lnTo>
                    <a:pt x="275" y="671"/>
                  </a:lnTo>
                  <a:lnTo>
                    <a:pt x="197" y="784"/>
                  </a:lnTo>
                  <a:lnTo>
                    <a:pt x="128" y="902"/>
                  </a:lnTo>
                  <a:lnTo>
                    <a:pt x="71" y="1023"/>
                  </a:lnTo>
                  <a:lnTo>
                    <a:pt x="30" y="1146"/>
                  </a:lnTo>
                  <a:lnTo>
                    <a:pt x="5" y="1272"/>
                  </a:lnTo>
                  <a:lnTo>
                    <a:pt x="1" y="1334"/>
                  </a:lnTo>
                  <a:lnTo>
                    <a:pt x="0" y="1396"/>
                  </a:lnTo>
                  <a:lnTo>
                    <a:pt x="10" y="1518"/>
                  </a:lnTo>
                  <a:lnTo>
                    <a:pt x="32" y="1634"/>
                  </a:lnTo>
                  <a:lnTo>
                    <a:pt x="65" y="1747"/>
                  </a:lnTo>
                  <a:lnTo>
                    <a:pt x="106" y="1854"/>
                  </a:lnTo>
                  <a:lnTo>
                    <a:pt x="154" y="1953"/>
                  </a:lnTo>
                  <a:lnTo>
                    <a:pt x="233" y="2092"/>
                  </a:lnTo>
                  <a:lnTo>
                    <a:pt x="347" y="2250"/>
                  </a:lnTo>
                  <a:lnTo>
                    <a:pt x="453" y="2375"/>
                  </a:lnTo>
                  <a:lnTo>
                    <a:pt x="575" y="2495"/>
                  </a:lnTo>
                  <a:lnTo>
                    <a:pt x="595" y="2511"/>
                  </a:lnTo>
                  <a:lnTo>
                    <a:pt x="768" y="2241"/>
                  </a:lnTo>
                  <a:lnTo>
                    <a:pt x="750" y="2228"/>
                  </a:lnTo>
                  <a:lnTo>
                    <a:pt x="640" y="2134"/>
                  </a:lnTo>
                  <a:lnTo>
                    <a:pt x="545" y="2036"/>
                  </a:lnTo>
                  <a:lnTo>
                    <a:pt x="451" y="1913"/>
                  </a:lnTo>
                  <a:lnTo>
                    <a:pt x="389" y="1804"/>
                  </a:lnTo>
                  <a:lnTo>
                    <a:pt x="354" y="1727"/>
                  </a:lnTo>
                  <a:lnTo>
                    <a:pt x="328" y="1644"/>
                  </a:lnTo>
                  <a:lnTo>
                    <a:pt x="311" y="1557"/>
                  </a:lnTo>
                  <a:lnTo>
                    <a:pt x="306" y="1466"/>
                  </a:lnTo>
                  <a:lnTo>
                    <a:pt x="315" y="1371"/>
                  </a:lnTo>
                  <a:lnTo>
                    <a:pt x="325" y="1323"/>
                  </a:lnTo>
                  <a:lnTo>
                    <a:pt x="338" y="1275"/>
                  </a:lnTo>
                  <a:lnTo>
                    <a:pt x="372" y="1186"/>
                  </a:lnTo>
                  <a:lnTo>
                    <a:pt x="412" y="1103"/>
                  </a:lnTo>
                  <a:lnTo>
                    <a:pt x="459" y="1029"/>
                  </a:lnTo>
                  <a:lnTo>
                    <a:pt x="510" y="962"/>
                  </a:lnTo>
                  <a:lnTo>
                    <a:pt x="566" y="901"/>
                  </a:lnTo>
                  <a:lnTo>
                    <a:pt x="652" y="821"/>
                  </a:lnTo>
                  <a:lnTo>
                    <a:pt x="764" y="738"/>
                  </a:lnTo>
                  <a:lnTo>
                    <a:pt x="867" y="678"/>
                  </a:lnTo>
                  <a:lnTo>
                    <a:pt x="978" y="626"/>
                  </a:lnTo>
                  <a:lnTo>
                    <a:pt x="995" y="621"/>
                  </a:lnTo>
                  <a:lnTo>
                    <a:pt x="968" y="0"/>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44" name="Freeform 109"/>
            <p:cNvSpPr>
              <a:spLocks/>
            </p:cNvSpPr>
            <p:nvPr/>
          </p:nvSpPr>
          <p:spPr bwMode="auto">
            <a:xfrm>
              <a:off x="4730750" y="2605088"/>
              <a:ext cx="177800" cy="180975"/>
            </a:xfrm>
            <a:custGeom>
              <a:avLst/>
              <a:gdLst>
                <a:gd name="T0" fmla="*/ 93 w 451"/>
                <a:gd name="T1" fmla="*/ 255 h 457"/>
                <a:gd name="T2" fmla="*/ 48 w 451"/>
                <a:gd name="T3" fmla="*/ 304 h 457"/>
                <a:gd name="T4" fmla="*/ 0 w 451"/>
                <a:gd name="T5" fmla="*/ 356 h 457"/>
                <a:gd name="T6" fmla="*/ 27 w 451"/>
                <a:gd name="T7" fmla="*/ 379 h 457"/>
                <a:gd name="T8" fmla="*/ 81 w 451"/>
                <a:gd name="T9" fmla="*/ 434 h 457"/>
                <a:gd name="T10" fmla="*/ 107 w 451"/>
                <a:gd name="T11" fmla="*/ 457 h 457"/>
                <a:gd name="T12" fmla="*/ 146 w 451"/>
                <a:gd name="T13" fmla="*/ 423 h 457"/>
                <a:gd name="T14" fmla="*/ 207 w 451"/>
                <a:gd name="T15" fmla="*/ 373 h 457"/>
                <a:gd name="T16" fmla="*/ 240 w 451"/>
                <a:gd name="T17" fmla="*/ 360 h 457"/>
                <a:gd name="T18" fmla="*/ 262 w 451"/>
                <a:gd name="T19" fmla="*/ 356 h 457"/>
                <a:gd name="T20" fmla="*/ 273 w 451"/>
                <a:gd name="T21" fmla="*/ 357 h 457"/>
                <a:gd name="T22" fmla="*/ 281 w 451"/>
                <a:gd name="T23" fmla="*/ 360 h 457"/>
                <a:gd name="T24" fmla="*/ 307 w 451"/>
                <a:gd name="T25" fmla="*/ 356 h 457"/>
                <a:gd name="T26" fmla="*/ 347 w 451"/>
                <a:gd name="T27" fmla="*/ 339 h 457"/>
                <a:gd name="T28" fmla="*/ 407 w 451"/>
                <a:gd name="T29" fmla="*/ 304 h 457"/>
                <a:gd name="T30" fmla="*/ 444 w 451"/>
                <a:gd name="T31" fmla="*/ 277 h 457"/>
                <a:gd name="T32" fmla="*/ 451 w 451"/>
                <a:gd name="T33" fmla="*/ 245 h 457"/>
                <a:gd name="T34" fmla="*/ 448 w 451"/>
                <a:gd name="T35" fmla="*/ 169 h 457"/>
                <a:gd name="T36" fmla="*/ 433 w 451"/>
                <a:gd name="T37" fmla="*/ 92 h 457"/>
                <a:gd name="T38" fmla="*/ 411 w 451"/>
                <a:gd name="T39" fmla="*/ 28 h 457"/>
                <a:gd name="T40" fmla="*/ 399 w 451"/>
                <a:gd name="T41" fmla="*/ 9 h 457"/>
                <a:gd name="T42" fmla="*/ 395 w 451"/>
                <a:gd name="T43" fmla="*/ 3 h 457"/>
                <a:gd name="T44" fmla="*/ 377 w 451"/>
                <a:gd name="T45" fmla="*/ 0 h 457"/>
                <a:gd name="T46" fmla="*/ 335 w 451"/>
                <a:gd name="T47" fmla="*/ 5 h 457"/>
                <a:gd name="T48" fmla="*/ 271 w 451"/>
                <a:gd name="T49" fmla="*/ 28 h 457"/>
                <a:gd name="T50" fmla="*/ 218 w 451"/>
                <a:gd name="T51" fmla="*/ 55 h 457"/>
                <a:gd name="T52" fmla="*/ 207 w 451"/>
                <a:gd name="T53" fmla="*/ 68 h 457"/>
                <a:gd name="T54" fmla="*/ 93 w 451"/>
                <a:gd name="T55" fmla="*/ 25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1" h="457">
                  <a:moveTo>
                    <a:pt x="93" y="255"/>
                  </a:moveTo>
                  <a:lnTo>
                    <a:pt x="48" y="304"/>
                  </a:lnTo>
                  <a:lnTo>
                    <a:pt x="0" y="356"/>
                  </a:lnTo>
                  <a:lnTo>
                    <a:pt x="27" y="379"/>
                  </a:lnTo>
                  <a:lnTo>
                    <a:pt x="81" y="434"/>
                  </a:lnTo>
                  <a:lnTo>
                    <a:pt x="107" y="457"/>
                  </a:lnTo>
                  <a:lnTo>
                    <a:pt x="146" y="423"/>
                  </a:lnTo>
                  <a:lnTo>
                    <a:pt x="207" y="373"/>
                  </a:lnTo>
                  <a:lnTo>
                    <a:pt x="240" y="360"/>
                  </a:lnTo>
                  <a:lnTo>
                    <a:pt x="262" y="356"/>
                  </a:lnTo>
                  <a:lnTo>
                    <a:pt x="273" y="357"/>
                  </a:lnTo>
                  <a:lnTo>
                    <a:pt x="281" y="360"/>
                  </a:lnTo>
                  <a:lnTo>
                    <a:pt x="307" y="356"/>
                  </a:lnTo>
                  <a:lnTo>
                    <a:pt x="347" y="339"/>
                  </a:lnTo>
                  <a:lnTo>
                    <a:pt x="407" y="304"/>
                  </a:lnTo>
                  <a:lnTo>
                    <a:pt x="444" y="277"/>
                  </a:lnTo>
                  <a:lnTo>
                    <a:pt x="451" y="245"/>
                  </a:lnTo>
                  <a:lnTo>
                    <a:pt x="448" y="169"/>
                  </a:lnTo>
                  <a:lnTo>
                    <a:pt x="433" y="92"/>
                  </a:lnTo>
                  <a:lnTo>
                    <a:pt x="411" y="28"/>
                  </a:lnTo>
                  <a:lnTo>
                    <a:pt x="399" y="9"/>
                  </a:lnTo>
                  <a:lnTo>
                    <a:pt x="395" y="3"/>
                  </a:lnTo>
                  <a:lnTo>
                    <a:pt x="377" y="0"/>
                  </a:lnTo>
                  <a:lnTo>
                    <a:pt x="335" y="5"/>
                  </a:lnTo>
                  <a:lnTo>
                    <a:pt x="271" y="28"/>
                  </a:lnTo>
                  <a:lnTo>
                    <a:pt x="218" y="55"/>
                  </a:lnTo>
                  <a:lnTo>
                    <a:pt x="207" y="68"/>
                  </a:lnTo>
                  <a:lnTo>
                    <a:pt x="93" y="255"/>
                  </a:lnTo>
                  <a:close/>
                </a:path>
              </a:pathLst>
            </a:custGeom>
            <a:solidFill>
              <a:srgbClr val="D9A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45" name="Freeform 110"/>
            <p:cNvSpPr>
              <a:spLocks/>
            </p:cNvSpPr>
            <p:nvPr/>
          </p:nvSpPr>
          <p:spPr bwMode="auto">
            <a:xfrm>
              <a:off x="4751388" y="2595563"/>
              <a:ext cx="112713" cy="139700"/>
            </a:xfrm>
            <a:custGeom>
              <a:avLst/>
              <a:gdLst>
                <a:gd name="T0" fmla="*/ 0 w 286"/>
                <a:gd name="T1" fmla="*/ 350 h 350"/>
                <a:gd name="T2" fmla="*/ 7 w 286"/>
                <a:gd name="T3" fmla="*/ 325 h 350"/>
                <a:gd name="T4" fmla="*/ 18 w 286"/>
                <a:gd name="T5" fmla="*/ 272 h 350"/>
                <a:gd name="T6" fmla="*/ 27 w 286"/>
                <a:gd name="T7" fmla="*/ 186 h 350"/>
                <a:gd name="T8" fmla="*/ 35 w 286"/>
                <a:gd name="T9" fmla="*/ 134 h 350"/>
                <a:gd name="T10" fmla="*/ 42 w 286"/>
                <a:gd name="T11" fmla="*/ 86 h 350"/>
                <a:gd name="T12" fmla="*/ 54 w 286"/>
                <a:gd name="T13" fmla="*/ 63 h 350"/>
                <a:gd name="T14" fmla="*/ 76 w 286"/>
                <a:gd name="T15" fmla="*/ 55 h 350"/>
                <a:gd name="T16" fmla="*/ 96 w 286"/>
                <a:gd name="T17" fmla="*/ 49 h 350"/>
                <a:gd name="T18" fmla="*/ 119 w 286"/>
                <a:gd name="T19" fmla="*/ 44 h 350"/>
                <a:gd name="T20" fmla="*/ 171 w 286"/>
                <a:gd name="T21" fmla="*/ 40 h 350"/>
                <a:gd name="T22" fmla="*/ 193 w 286"/>
                <a:gd name="T23" fmla="*/ 35 h 350"/>
                <a:gd name="T24" fmla="*/ 269 w 286"/>
                <a:gd name="T25" fmla="*/ 3 h 350"/>
                <a:gd name="T26" fmla="*/ 283 w 286"/>
                <a:gd name="T27" fmla="*/ 0 h 350"/>
                <a:gd name="T28" fmla="*/ 286 w 286"/>
                <a:gd name="T29" fmla="*/ 5 h 350"/>
                <a:gd name="T30" fmla="*/ 285 w 286"/>
                <a:gd name="T31" fmla="*/ 19 h 350"/>
                <a:gd name="T32" fmla="*/ 274 w 286"/>
                <a:gd name="T33" fmla="*/ 41 h 350"/>
                <a:gd name="T34" fmla="*/ 250 w 286"/>
                <a:gd name="T35" fmla="*/ 68 h 350"/>
                <a:gd name="T36" fmla="*/ 223 w 286"/>
                <a:gd name="T37" fmla="*/ 85 h 350"/>
                <a:gd name="T38" fmla="*/ 213 w 286"/>
                <a:gd name="T39" fmla="*/ 86 h 350"/>
                <a:gd name="T40" fmla="*/ 202 w 286"/>
                <a:gd name="T41" fmla="*/ 92 h 350"/>
                <a:gd name="T42" fmla="*/ 159 w 286"/>
                <a:gd name="T43" fmla="*/ 112 h 350"/>
                <a:gd name="T44" fmla="*/ 137 w 286"/>
                <a:gd name="T45" fmla="*/ 132 h 350"/>
                <a:gd name="T46" fmla="*/ 133 w 286"/>
                <a:gd name="T47" fmla="*/ 143 h 350"/>
                <a:gd name="T48" fmla="*/ 134 w 286"/>
                <a:gd name="T49" fmla="*/ 185 h 350"/>
                <a:gd name="T50" fmla="*/ 143 w 286"/>
                <a:gd name="T51" fmla="*/ 226 h 350"/>
                <a:gd name="T52" fmla="*/ 143 w 286"/>
                <a:gd name="T53" fmla="*/ 246 h 350"/>
                <a:gd name="T54" fmla="*/ 132 w 286"/>
                <a:gd name="T55" fmla="*/ 277 h 350"/>
                <a:gd name="T56" fmla="*/ 98 w 286"/>
                <a:gd name="T57" fmla="*/ 309 h 350"/>
                <a:gd name="T58" fmla="*/ 71 w 286"/>
                <a:gd name="T59" fmla="*/ 326 h 350"/>
                <a:gd name="T60" fmla="*/ 0 w 286"/>
                <a:gd name="T61"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6" h="350">
                  <a:moveTo>
                    <a:pt x="0" y="350"/>
                  </a:moveTo>
                  <a:lnTo>
                    <a:pt x="7" y="325"/>
                  </a:lnTo>
                  <a:lnTo>
                    <a:pt x="18" y="272"/>
                  </a:lnTo>
                  <a:lnTo>
                    <a:pt x="27" y="186"/>
                  </a:lnTo>
                  <a:lnTo>
                    <a:pt x="35" y="134"/>
                  </a:lnTo>
                  <a:lnTo>
                    <a:pt x="42" y="86"/>
                  </a:lnTo>
                  <a:lnTo>
                    <a:pt x="54" y="63"/>
                  </a:lnTo>
                  <a:lnTo>
                    <a:pt x="76" y="55"/>
                  </a:lnTo>
                  <a:lnTo>
                    <a:pt x="96" y="49"/>
                  </a:lnTo>
                  <a:lnTo>
                    <a:pt x="119" y="44"/>
                  </a:lnTo>
                  <a:lnTo>
                    <a:pt x="171" y="40"/>
                  </a:lnTo>
                  <a:lnTo>
                    <a:pt x="193" y="35"/>
                  </a:lnTo>
                  <a:lnTo>
                    <a:pt x="269" y="3"/>
                  </a:lnTo>
                  <a:lnTo>
                    <a:pt x="283" y="0"/>
                  </a:lnTo>
                  <a:lnTo>
                    <a:pt x="286" y="5"/>
                  </a:lnTo>
                  <a:lnTo>
                    <a:pt x="285" y="19"/>
                  </a:lnTo>
                  <a:lnTo>
                    <a:pt x="274" y="41"/>
                  </a:lnTo>
                  <a:lnTo>
                    <a:pt x="250" y="68"/>
                  </a:lnTo>
                  <a:lnTo>
                    <a:pt x="223" y="85"/>
                  </a:lnTo>
                  <a:lnTo>
                    <a:pt x="213" y="86"/>
                  </a:lnTo>
                  <a:lnTo>
                    <a:pt x="202" y="92"/>
                  </a:lnTo>
                  <a:lnTo>
                    <a:pt x="159" y="112"/>
                  </a:lnTo>
                  <a:lnTo>
                    <a:pt x="137" y="132"/>
                  </a:lnTo>
                  <a:lnTo>
                    <a:pt x="133" y="143"/>
                  </a:lnTo>
                  <a:lnTo>
                    <a:pt x="134" y="185"/>
                  </a:lnTo>
                  <a:lnTo>
                    <a:pt x="143" y="226"/>
                  </a:lnTo>
                  <a:lnTo>
                    <a:pt x="143" y="246"/>
                  </a:lnTo>
                  <a:lnTo>
                    <a:pt x="132" y="277"/>
                  </a:lnTo>
                  <a:lnTo>
                    <a:pt x="98" y="309"/>
                  </a:lnTo>
                  <a:lnTo>
                    <a:pt x="71" y="326"/>
                  </a:lnTo>
                  <a:lnTo>
                    <a:pt x="0" y="350"/>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46" name="Freeform 111"/>
            <p:cNvSpPr>
              <a:spLocks/>
            </p:cNvSpPr>
            <p:nvPr/>
          </p:nvSpPr>
          <p:spPr bwMode="auto">
            <a:xfrm>
              <a:off x="4814888" y="2159000"/>
              <a:ext cx="615950" cy="503238"/>
            </a:xfrm>
            <a:custGeom>
              <a:avLst/>
              <a:gdLst>
                <a:gd name="T0" fmla="*/ 41 w 1549"/>
                <a:gd name="T1" fmla="*/ 1269 h 1269"/>
                <a:gd name="T2" fmla="*/ 0 w 1549"/>
                <a:gd name="T3" fmla="*/ 1218 h 1269"/>
                <a:gd name="T4" fmla="*/ 1529 w 1549"/>
                <a:gd name="T5" fmla="*/ 0 h 1269"/>
                <a:gd name="T6" fmla="*/ 1549 w 1549"/>
                <a:gd name="T7" fmla="*/ 26 h 1269"/>
                <a:gd name="T8" fmla="*/ 41 w 1549"/>
                <a:gd name="T9" fmla="*/ 1269 h 1269"/>
              </a:gdLst>
              <a:ahLst/>
              <a:cxnLst>
                <a:cxn ang="0">
                  <a:pos x="T0" y="T1"/>
                </a:cxn>
                <a:cxn ang="0">
                  <a:pos x="T2" y="T3"/>
                </a:cxn>
                <a:cxn ang="0">
                  <a:pos x="T4" y="T5"/>
                </a:cxn>
                <a:cxn ang="0">
                  <a:pos x="T6" y="T7"/>
                </a:cxn>
                <a:cxn ang="0">
                  <a:pos x="T8" y="T9"/>
                </a:cxn>
              </a:cxnLst>
              <a:rect l="0" t="0" r="r" b="b"/>
              <a:pathLst>
                <a:path w="1549" h="1269">
                  <a:moveTo>
                    <a:pt x="41" y="1269"/>
                  </a:moveTo>
                  <a:lnTo>
                    <a:pt x="0" y="1218"/>
                  </a:lnTo>
                  <a:lnTo>
                    <a:pt x="1529" y="0"/>
                  </a:lnTo>
                  <a:lnTo>
                    <a:pt x="1549" y="26"/>
                  </a:lnTo>
                  <a:lnTo>
                    <a:pt x="41" y="1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47" name="Freeform 112"/>
            <p:cNvSpPr>
              <a:spLocks/>
            </p:cNvSpPr>
            <p:nvPr/>
          </p:nvSpPr>
          <p:spPr bwMode="auto">
            <a:xfrm>
              <a:off x="4851400" y="2605088"/>
              <a:ext cx="57150" cy="133350"/>
            </a:xfrm>
            <a:custGeom>
              <a:avLst/>
              <a:gdLst>
                <a:gd name="T0" fmla="*/ 92 w 144"/>
                <a:gd name="T1" fmla="*/ 9 h 334"/>
                <a:gd name="T2" fmla="*/ 87 w 144"/>
                <a:gd name="T3" fmla="*/ 2 h 334"/>
                <a:gd name="T4" fmla="*/ 61 w 144"/>
                <a:gd name="T5" fmla="*/ 0 h 334"/>
                <a:gd name="T6" fmla="*/ 44 w 144"/>
                <a:gd name="T7" fmla="*/ 2 h 334"/>
                <a:gd name="T8" fmla="*/ 28 w 144"/>
                <a:gd name="T9" fmla="*/ 15 h 334"/>
                <a:gd name="T10" fmla="*/ 9 w 144"/>
                <a:gd name="T11" fmla="*/ 46 h 334"/>
                <a:gd name="T12" fmla="*/ 1 w 144"/>
                <a:gd name="T13" fmla="*/ 81 h 334"/>
                <a:gd name="T14" fmla="*/ 0 w 144"/>
                <a:gd name="T15" fmla="*/ 121 h 334"/>
                <a:gd name="T16" fmla="*/ 8 w 144"/>
                <a:gd name="T17" fmla="*/ 185 h 334"/>
                <a:gd name="T18" fmla="*/ 22 w 144"/>
                <a:gd name="T19" fmla="*/ 268 h 334"/>
                <a:gd name="T20" fmla="*/ 25 w 144"/>
                <a:gd name="T21" fmla="*/ 305 h 334"/>
                <a:gd name="T22" fmla="*/ 26 w 144"/>
                <a:gd name="T23" fmla="*/ 317 h 334"/>
                <a:gd name="T24" fmla="*/ 40 w 144"/>
                <a:gd name="T25" fmla="*/ 330 h 334"/>
                <a:gd name="T26" fmla="*/ 51 w 144"/>
                <a:gd name="T27" fmla="*/ 334 h 334"/>
                <a:gd name="T28" fmla="*/ 88 w 144"/>
                <a:gd name="T29" fmla="*/ 312 h 334"/>
                <a:gd name="T30" fmla="*/ 137 w 144"/>
                <a:gd name="T31" fmla="*/ 277 h 334"/>
                <a:gd name="T32" fmla="*/ 144 w 144"/>
                <a:gd name="T33" fmla="*/ 245 h 334"/>
                <a:gd name="T34" fmla="*/ 141 w 144"/>
                <a:gd name="T35" fmla="*/ 169 h 334"/>
                <a:gd name="T36" fmla="*/ 126 w 144"/>
                <a:gd name="T37" fmla="*/ 92 h 334"/>
                <a:gd name="T38" fmla="*/ 104 w 144"/>
                <a:gd name="T39" fmla="*/ 28 h 334"/>
                <a:gd name="T40" fmla="*/ 92 w 144"/>
                <a:gd name="T41" fmla="*/ 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334">
                  <a:moveTo>
                    <a:pt x="92" y="9"/>
                  </a:moveTo>
                  <a:lnTo>
                    <a:pt x="87" y="2"/>
                  </a:lnTo>
                  <a:lnTo>
                    <a:pt x="61" y="0"/>
                  </a:lnTo>
                  <a:lnTo>
                    <a:pt x="44" y="2"/>
                  </a:lnTo>
                  <a:lnTo>
                    <a:pt x="28" y="15"/>
                  </a:lnTo>
                  <a:lnTo>
                    <a:pt x="9" y="46"/>
                  </a:lnTo>
                  <a:lnTo>
                    <a:pt x="1" y="81"/>
                  </a:lnTo>
                  <a:lnTo>
                    <a:pt x="0" y="121"/>
                  </a:lnTo>
                  <a:lnTo>
                    <a:pt x="8" y="185"/>
                  </a:lnTo>
                  <a:lnTo>
                    <a:pt x="22" y="268"/>
                  </a:lnTo>
                  <a:lnTo>
                    <a:pt x="25" y="305"/>
                  </a:lnTo>
                  <a:lnTo>
                    <a:pt x="26" y="317"/>
                  </a:lnTo>
                  <a:lnTo>
                    <a:pt x="40" y="330"/>
                  </a:lnTo>
                  <a:lnTo>
                    <a:pt x="51" y="334"/>
                  </a:lnTo>
                  <a:lnTo>
                    <a:pt x="88" y="312"/>
                  </a:lnTo>
                  <a:lnTo>
                    <a:pt x="137" y="277"/>
                  </a:lnTo>
                  <a:lnTo>
                    <a:pt x="144" y="245"/>
                  </a:lnTo>
                  <a:lnTo>
                    <a:pt x="141" y="169"/>
                  </a:lnTo>
                  <a:lnTo>
                    <a:pt x="126" y="92"/>
                  </a:lnTo>
                  <a:lnTo>
                    <a:pt x="104" y="28"/>
                  </a:lnTo>
                  <a:lnTo>
                    <a:pt x="92" y="9"/>
                  </a:lnTo>
                  <a:close/>
                </a:path>
              </a:pathLst>
            </a:custGeom>
            <a:solidFill>
              <a:srgbClr val="DDB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48" name="Freeform 113"/>
            <p:cNvSpPr>
              <a:spLocks/>
            </p:cNvSpPr>
            <p:nvPr/>
          </p:nvSpPr>
          <p:spPr bwMode="auto">
            <a:xfrm>
              <a:off x="4703763" y="2698750"/>
              <a:ext cx="111125" cy="122238"/>
            </a:xfrm>
            <a:custGeom>
              <a:avLst/>
              <a:gdLst>
                <a:gd name="T0" fmla="*/ 0 w 281"/>
                <a:gd name="T1" fmla="*/ 146 h 308"/>
                <a:gd name="T2" fmla="*/ 135 w 281"/>
                <a:gd name="T3" fmla="*/ 0 h 308"/>
                <a:gd name="T4" fmla="*/ 281 w 281"/>
                <a:gd name="T5" fmla="*/ 157 h 308"/>
                <a:gd name="T6" fmla="*/ 135 w 281"/>
                <a:gd name="T7" fmla="*/ 308 h 308"/>
                <a:gd name="T8" fmla="*/ 0 w 281"/>
                <a:gd name="T9" fmla="*/ 146 h 308"/>
              </a:gdLst>
              <a:ahLst/>
              <a:cxnLst>
                <a:cxn ang="0">
                  <a:pos x="T0" y="T1"/>
                </a:cxn>
                <a:cxn ang="0">
                  <a:pos x="T2" y="T3"/>
                </a:cxn>
                <a:cxn ang="0">
                  <a:pos x="T4" y="T5"/>
                </a:cxn>
                <a:cxn ang="0">
                  <a:pos x="T6" y="T7"/>
                </a:cxn>
                <a:cxn ang="0">
                  <a:pos x="T8" y="T9"/>
                </a:cxn>
              </a:cxnLst>
              <a:rect l="0" t="0" r="r" b="b"/>
              <a:pathLst>
                <a:path w="281" h="308">
                  <a:moveTo>
                    <a:pt x="0" y="146"/>
                  </a:moveTo>
                  <a:lnTo>
                    <a:pt x="135" y="0"/>
                  </a:lnTo>
                  <a:lnTo>
                    <a:pt x="281" y="157"/>
                  </a:lnTo>
                  <a:lnTo>
                    <a:pt x="135" y="308"/>
                  </a:lnTo>
                  <a:lnTo>
                    <a:pt x="0" y="14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49" name="Freeform 114"/>
            <p:cNvSpPr>
              <a:spLocks/>
            </p:cNvSpPr>
            <p:nvPr/>
          </p:nvSpPr>
          <p:spPr bwMode="auto">
            <a:xfrm>
              <a:off x="4025900" y="2619375"/>
              <a:ext cx="766763" cy="450850"/>
            </a:xfrm>
            <a:custGeom>
              <a:avLst/>
              <a:gdLst>
                <a:gd name="T0" fmla="*/ 11 w 1933"/>
                <a:gd name="T1" fmla="*/ 0 h 1138"/>
                <a:gd name="T2" fmla="*/ 24 w 1933"/>
                <a:gd name="T3" fmla="*/ 16 h 1138"/>
                <a:gd name="T4" fmla="*/ 122 w 1933"/>
                <a:gd name="T5" fmla="*/ 129 h 1138"/>
                <a:gd name="T6" fmla="*/ 223 w 1933"/>
                <a:gd name="T7" fmla="*/ 233 h 1138"/>
                <a:gd name="T8" fmla="*/ 348 w 1933"/>
                <a:gd name="T9" fmla="*/ 350 h 1138"/>
                <a:gd name="T10" fmla="*/ 493 w 1933"/>
                <a:gd name="T11" fmla="*/ 469 h 1138"/>
                <a:gd name="T12" fmla="*/ 655 w 1933"/>
                <a:gd name="T13" fmla="*/ 579 h 1138"/>
                <a:gd name="T14" fmla="*/ 785 w 1933"/>
                <a:gd name="T15" fmla="*/ 648 h 1138"/>
                <a:gd name="T16" fmla="*/ 873 w 1933"/>
                <a:gd name="T17" fmla="*/ 687 h 1138"/>
                <a:gd name="T18" fmla="*/ 918 w 1933"/>
                <a:gd name="T19" fmla="*/ 702 h 1138"/>
                <a:gd name="T20" fmla="*/ 949 w 1933"/>
                <a:gd name="T21" fmla="*/ 711 h 1138"/>
                <a:gd name="T22" fmla="*/ 1014 w 1933"/>
                <a:gd name="T23" fmla="*/ 716 h 1138"/>
                <a:gd name="T24" fmla="*/ 1081 w 1933"/>
                <a:gd name="T25" fmla="*/ 710 h 1138"/>
                <a:gd name="T26" fmla="*/ 1151 w 1933"/>
                <a:gd name="T27" fmla="*/ 690 h 1138"/>
                <a:gd name="T28" fmla="*/ 1221 w 1933"/>
                <a:gd name="T29" fmla="*/ 662 h 1138"/>
                <a:gd name="T30" fmla="*/ 1293 w 1933"/>
                <a:gd name="T31" fmla="*/ 627 h 1138"/>
                <a:gd name="T32" fmla="*/ 1396 w 1933"/>
                <a:gd name="T33" fmla="*/ 563 h 1138"/>
                <a:gd name="T34" fmla="*/ 1523 w 1933"/>
                <a:gd name="T35" fmla="*/ 469 h 1138"/>
                <a:gd name="T36" fmla="*/ 1631 w 1933"/>
                <a:gd name="T37" fmla="*/ 375 h 1138"/>
                <a:gd name="T38" fmla="*/ 1744 w 1933"/>
                <a:gd name="T39" fmla="*/ 267 h 1138"/>
                <a:gd name="T40" fmla="*/ 1761 w 1933"/>
                <a:gd name="T41" fmla="*/ 248 h 1138"/>
                <a:gd name="T42" fmla="*/ 1933 w 1933"/>
                <a:gd name="T43" fmla="*/ 443 h 1138"/>
                <a:gd name="T44" fmla="*/ 1915 w 1933"/>
                <a:gd name="T45" fmla="*/ 466 h 1138"/>
                <a:gd name="T46" fmla="*/ 1785 w 1933"/>
                <a:gd name="T47" fmla="*/ 611 h 1138"/>
                <a:gd name="T48" fmla="*/ 1657 w 1933"/>
                <a:gd name="T49" fmla="*/ 738 h 1138"/>
                <a:gd name="T50" fmla="*/ 1504 w 1933"/>
                <a:gd name="T51" fmla="*/ 872 h 1138"/>
                <a:gd name="T52" fmla="*/ 1376 w 1933"/>
                <a:gd name="T53" fmla="*/ 965 h 1138"/>
                <a:gd name="T54" fmla="*/ 1286 w 1933"/>
                <a:gd name="T55" fmla="*/ 1021 h 1138"/>
                <a:gd name="T56" fmla="*/ 1195 w 1933"/>
                <a:gd name="T57" fmla="*/ 1068 h 1138"/>
                <a:gd name="T58" fmla="*/ 1103 w 1933"/>
                <a:gd name="T59" fmla="*/ 1104 h 1138"/>
                <a:gd name="T60" fmla="*/ 1011 w 1933"/>
                <a:gd name="T61" fmla="*/ 1129 h 1138"/>
                <a:gd name="T62" fmla="*/ 919 w 1933"/>
                <a:gd name="T63" fmla="*/ 1138 h 1138"/>
                <a:gd name="T64" fmla="*/ 875 w 1933"/>
                <a:gd name="T65" fmla="*/ 1135 h 1138"/>
                <a:gd name="T66" fmla="*/ 830 w 1933"/>
                <a:gd name="T67" fmla="*/ 1130 h 1138"/>
                <a:gd name="T68" fmla="*/ 743 w 1933"/>
                <a:gd name="T69" fmla="*/ 1113 h 1138"/>
                <a:gd name="T70" fmla="*/ 659 w 1933"/>
                <a:gd name="T71" fmla="*/ 1087 h 1138"/>
                <a:gd name="T72" fmla="*/ 577 w 1933"/>
                <a:gd name="T73" fmla="*/ 1055 h 1138"/>
                <a:gd name="T74" fmla="*/ 461 w 1933"/>
                <a:gd name="T75" fmla="*/ 998 h 1138"/>
                <a:gd name="T76" fmla="*/ 321 w 1933"/>
                <a:gd name="T77" fmla="*/ 911 h 1138"/>
                <a:gd name="T78" fmla="*/ 201 w 1933"/>
                <a:gd name="T79" fmla="*/ 819 h 1138"/>
                <a:gd name="T80" fmla="*/ 105 w 1933"/>
                <a:gd name="T81" fmla="*/ 736 h 1138"/>
                <a:gd name="T82" fmla="*/ 12 w 1933"/>
                <a:gd name="T83" fmla="*/ 641 h 1138"/>
                <a:gd name="T84" fmla="*/ 0 w 1933"/>
                <a:gd name="T85" fmla="*/ 627 h 1138"/>
                <a:gd name="T86" fmla="*/ 11 w 1933"/>
                <a:gd name="T87"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3" h="1138">
                  <a:moveTo>
                    <a:pt x="11" y="0"/>
                  </a:moveTo>
                  <a:lnTo>
                    <a:pt x="24" y="16"/>
                  </a:lnTo>
                  <a:lnTo>
                    <a:pt x="122" y="129"/>
                  </a:lnTo>
                  <a:lnTo>
                    <a:pt x="223" y="233"/>
                  </a:lnTo>
                  <a:lnTo>
                    <a:pt x="348" y="350"/>
                  </a:lnTo>
                  <a:lnTo>
                    <a:pt x="493" y="469"/>
                  </a:lnTo>
                  <a:lnTo>
                    <a:pt x="655" y="579"/>
                  </a:lnTo>
                  <a:lnTo>
                    <a:pt x="785" y="648"/>
                  </a:lnTo>
                  <a:lnTo>
                    <a:pt x="873" y="687"/>
                  </a:lnTo>
                  <a:lnTo>
                    <a:pt x="918" y="702"/>
                  </a:lnTo>
                  <a:lnTo>
                    <a:pt x="949" y="711"/>
                  </a:lnTo>
                  <a:lnTo>
                    <a:pt x="1014" y="716"/>
                  </a:lnTo>
                  <a:lnTo>
                    <a:pt x="1081" y="710"/>
                  </a:lnTo>
                  <a:lnTo>
                    <a:pt x="1151" y="690"/>
                  </a:lnTo>
                  <a:lnTo>
                    <a:pt x="1221" y="662"/>
                  </a:lnTo>
                  <a:lnTo>
                    <a:pt x="1293" y="627"/>
                  </a:lnTo>
                  <a:lnTo>
                    <a:pt x="1396" y="563"/>
                  </a:lnTo>
                  <a:lnTo>
                    <a:pt x="1523" y="469"/>
                  </a:lnTo>
                  <a:lnTo>
                    <a:pt x="1631" y="375"/>
                  </a:lnTo>
                  <a:lnTo>
                    <a:pt x="1744" y="267"/>
                  </a:lnTo>
                  <a:lnTo>
                    <a:pt x="1761" y="248"/>
                  </a:lnTo>
                  <a:lnTo>
                    <a:pt x="1933" y="443"/>
                  </a:lnTo>
                  <a:lnTo>
                    <a:pt x="1915" y="466"/>
                  </a:lnTo>
                  <a:lnTo>
                    <a:pt x="1785" y="611"/>
                  </a:lnTo>
                  <a:lnTo>
                    <a:pt x="1657" y="738"/>
                  </a:lnTo>
                  <a:lnTo>
                    <a:pt x="1504" y="872"/>
                  </a:lnTo>
                  <a:lnTo>
                    <a:pt x="1376" y="965"/>
                  </a:lnTo>
                  <a:lnTo>
                    <a:pt x="1286" y="1021"/>
                  </a:lnTo>
                  <a:lnTo>
                    <a:pt x="1195" y="1068"/>
                  </a:lnTo>
                  <a:lnTo>
                    <a:pt x="1103" y="1104"/>
                  </a:lnTo>
                  <a:lnTo>
                    <a:pt x="1011" y="1129"/>
                  </a:lnTo>
                  <a:lnTo>
                    <a:pt x="919" y="1138"/>
                  </a:lnTo>
                  <a:lnTo>
                    <a:pt x="875" y="1135"/>
                  </a:lnTo>
                  <a:lnTo>
                    <a:pt x="830" y="1130"/>
                  </a:lnTo>
                  <a:lnTo>
                    <a:pt x="743" y="1113"/>
                  </a:lnTo>
                  <a:lnTo>
                    <a:pt x="659" y="1087"/>
                  </a:lnTo>
                  <a:lnTo>
                    <a:pt x="577" y="1055"/>
                  </a:lnTo>
                  <a:lnTo>
                    <a:pt x="461" y="998"/>
                  </a:lnTo>
                  <a:lnTo>
                    <a:pt x="321" y="911"/>
                  </a:lnTo>
                  <a:lnTo>
                    <a:pt x="201" y="819"/>
                  </a:lnTo>
                  <a:lnTo>
                    <a:pt x="105" y="736"/>
                  </a:lnTo>
                  <a:lnTo>
                    <a:pt x="12" y="641"/>
                  </a:lnTo>
                  <a:lnTo>
                    <a:pt x="0" y="627"/>
                  </a:lnTo>
                  <a:lnTo>
                    <a:pt x="11" y="0"/>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50" name="Freeform 115"/>
            <p:cNvSpPr>
              <a:spLocks/>
            </p:cNvSpPr>
            <p:nvPr/>
          </p:nvSpPr>
          <p:spPr bwMode="auto">
            <a:xfrm>
              <a:off x="3421063" y="1746250"/>
              <a:ext cx="490538" cy="657225"/>
            </a:xfrm>
            <a:custGeom>
              <a:avLst/>
              <a:gdLst>
                <a:gd name="T0" fmla="*/ 1222 w 1238"/>
                <a:gd name="T1" fmla="*/ 695 h 1657"/>
                <a:gd name="T2" fmla="*/ 1191 w 1238"/>
                <a:gd name="T3" fmla="*/ 657 h 1657"/>
                <a:gd name="T4" fmla="*/ 1160 w 1238"/>
                <a:gd name="T5" fmla="*/ 656 h 1657"/>
                <a:gd name="T6" fmla="*/ 1160 w 1238"/>
                <a:gd name="T7" fmla="*/ 634 h 1657"/>
                <a:gd name="T8" fmla="*/ 1137 w 1238"/>
                <a:gd name="T9" fmla="*/ 404 h 1657"/>
                <a:gd name="T10" fmla="*/ 1084 w 1238"/>
                <a:gd name="T11" fmla="*/ 258 h 1657"/>
                <a:gd name="T12" fmla="*/ 1021 w 1238"/>
                <a:gd name="T13" fmla="*/ 166 h 1657"/>
                <a:gd name="T14" fmla="*/ 881 w 1238"/>
                <a:gd name="T15" fmla="*/ 55 h 1657"/>
                <a:gd name="T16" fmla="*/ 682 w 1238"/>
                <a:gd name="T17" fmla="*/ 3 h 1657"/>
                <a:gd name="T18" fmla="*/ 573 w 1238"/>
                <a:gd name="T19" fmla="*/ 3 h 1657"/>
                <a:gd name="T20" fmla="*/ 373 w 1238"/>
                <a:gd name="T21" fmla="*/ 55 h 1657"/>
                <a:gd name="T22" fmla="*/ 233 w 1238"/>
                <a:gd name="T23" fmla="*/ 166 h 1657"/>
                <a:gd name="T24" fmla="*/ 171 w 1238"/>
                <a:gd name="T25" fmla="*/ 258 h 1657"/>
                <a:gd name="T26" fmla="*/ 118 w 1238"/>
                <a:gd name="T27" fmla="*/ 404 h 1657"/>
                <a:gd name="T28" fmla="*/ 95 w 1238"/>
                <a:gd name="T29" fmla="*/ 634 h 1657"/>
                <a:gd name="T30" fmla="*/ 95 w 1238"/>
                <a:gd name="T31" fmla="*/ 670 h 1657"/>
                <a:gd name="T32" fmla="*/ 57 w 1238"/>
                <a:gd name="T33" fmla="*/ 653 h 1657"/>
                <a:gd name="T34" fmla="*/ 16 w 1238"/>
                <a:gd name="T35" fmla="*/ 692 h 1657"/>
                <a:gd name="T36" fmla="*/ 4 w 1238"/>
                <a:gd name="T37" fmla="*/ 727 h 1657"/>
                <a:gd name="T38" fmla="*/ 8 w 1238"/>
                <a:gd name="T39" fmla="*/ 835 h 1657"/>
                <a:gd name="T40" fmla="*/ 27 w 1238"/>
                <a:gd name="T41" fmla="*/ 906 h 1657"/>
                <a:gd name="T42" fmla="*/ 74 w 1238"/>
                <a:gd name="T43" fmla="*/ 972 h 1657"/>
                <a:gd name="T44" fmla="*/ 99 w 1238"/>
                <a:gd name="T45" fmla="*/ 983 h 1657"/>
                <a:gd name="T46" fmla="*/ 135 w 1238"/>
                <a:gd name="T47" fmla="*/ 983 h 1657"/>
                <a:gd name="T48" fmla="*/ 192 w 1238"/>
                <a:gd name="T49" fmla="*/ 1177 h 1657"/>
                <a:gd name="T50" fmla="*/ 297 w 1238"/>
                <a:gd name="T51" fmla="*/ 1404 h 1657"/>
                <a:gd name="T52" fmla="*/ 432 w 1238"/>
                <a:gd name="T53" fmla="*/ 1572 h 1657"/>
                <a:gd name="T54" fmla="*/ 567 w 1238"/>
                <a:gd name="T55" fmla="*/ 1649 h 1657"/>
                <a:gd name="T56" fmla="*/ 627 w 1238"/>
                <a:gd name="T57" fmla="*/ 1657 h 1657"/>
                <a:gd name="T58" fmla="*/ 688 w 1238"/>
                <a:gd name="T59" fmla="*/ 1649 h 1657"/>
                <a:gd name="T60" fmla="*/ 823 w 1238"/>
                <a:gd name="T61" fmla="*/ 1572 h 1657"/>
                <a:gd name="T62" fmla="*/ 957 w 1238"/>
                <a:gd name="T63" fmla="*/ 1405 h 1657"/>
                <a:gd name="T64" fmla="*/ 1063 w 1238"/>
                <a:gd name="T65" fmla="*/ 1178 h 1657"/>
                <a:gd name="T66" fmla="*/ 1119 w 1238"/>
                <a:gd name="T67" fmla="*/ 985 h 1657"/>
                <a:gd name="T68" fmla="*/ 1150 w 1238"/>
                <a:gd name="T69" fmla="*/ 979 h 1657"/>
                <a:gd name="T70" fmla="*/ 1186 w 1238"/>
                <a:gd name="T71" fmla="*/ 949 h 1657"/>
                <a:gd name="T72" fmla="*/ 1218 w 1238"/>
                <a:gd name="T73" fmla="*/ 876 h 1657"/>
                <a:gd name="T74" fmla="*/ 1238 w 1238"/>
                <a:gd name="T75" fmla="*/ 770 h 1657"/>
                <a:gd name="T76" fmla="*/ 1228 w 1238"/>
                <a:gd name="T77" fmla="*/ 706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8" h="1657">
                  <a:moveTo>
                    <a:pt x="1228" y="706"/>
                  </a:moveTo>
                  <a:lnTo>
                    <a:pt x="1222" y="695"/>
                  </a:lnTo>
                  <a:lnTo>
                    <a:pt x="1208" y="673"/>
                  </a:lnTo>
                  <a:lnTo>
                    <a:pt x="1191" y="657"/>
                  </a:lnTo>
                  <a:lnTo>
                    <a:pt x="1171" y="652"/>
                  </a:lnTo>
                  <a:lnTo>
                    <a:pt x="1160" y="656"/>
                  </a:lnTo>
                  <a:lnTo>
                    <a:pt x="1160" y="646"/>
                  </a:lnTo>
                  <a:lnTo>
                    <a:pt x="1160" y="634"/>
                  </a:lnTo>
                  <a:lnTo>
                    <a:pt x="1159" y="551"/>
                  </a:lnTo>
                  <a:lnTo>
                    <a:pt x="1137" y="404"/>
                  </a:lnTo>
                  <a:lnTo>
                    <a:pt x="1108" y="312"/>
                  </a:lnTo>
                  <a:lnTo>
                    <a:pt x="1084" y="258"/>
                  </a:lnTo>
                  <a:lnTo>
                    <a:pt x="1055" y="209"/>
                  </a:lnTo>
                  <a:lnTo>
                    <a:pt x="1021" y="166"/>
                  </a:lnTo>
                  <a:lnTo>
                    <a:pt x="967" y="110"/>
                  </a:lnTo>
                  <a:lnTo>
                    <a:pt x="881" y="55"/>
                  </a:lnTo>
                  <a:lnTo>
                    <a:pt x="787" y="20"/>
                  </a:lnTo>
                  <a:lnTo>
                    <a:pt x="682" y="3"/>
                  </a:lnTo>
                  <a:lnTo>
                    <a:pt x="627" y="0"/>
                  </a:lnTo>
                  <a:lnTo>
                    <a:pt x="573" y="3"/>
                  </a:lnTo>
                  <a:lnTo>
                    <a:pt x="468" y="20"/>
                  </a:lnTo>
                  <a:lnTo>
                    <a:pt x="373" y="55"/>
                  </a:lnTo>
                  <a:lnTo>
                    <a:pt x="288" y="110"/>
                  </a:lnTo>
                  <a:lnTo>
                    <a:pt x="233" y="166"/>
                  </a:lnTo>
                  <a:lnTo>
                    <a:pt x="200" y="209"/>
                  </a:lnTo>
                  <a:lnTo>
                    <a:pt x="171" y="258"/>
                  </a:lnTo>
                  <a:lnTo>
                    <a:pt x="147" y="312"/>
                  </a:lnTo>
                  <a:lnTo>
                    <a:pt x="118" y="404"/>
                  </a:lnTo>
                  <a:lnTo>
                    <a:pt x="96" y="551"/>
                  </a:lnTo>
                  <a:lnTo>
                    <a:pt x="95" y="634"/>
                  </a:lnTo>
                  <a:lnTo>
                    <a:pt x="95" y="652"/>
                  </a:lnTo>
                  <a:lnTo>
                    <a:pt x="95" y="670"/>
                  </a:lnTo>
                  <a:lnTo>
                    <a:pt x="82" y="657"/>
                  </a:lnTo>
                  <a:lnTo>
                    <a:pt x="57" y="653"/>
                  </a:lnTo>
                  <a:lnTo>
                    <a:pt x="34" y="666"/>
                  </a:lnTo>
                  <a:lnTo>
                    <a:pt x="16" y="692"/>
                  </a:lnTo>
                  <a:lnTo>
                    <a:pt x="10" y="706"/>
                  </a:lnTo>
                  <a:lnTo>
                    <a:pt x="4" y="727"/>
                  </a:lnTo>
                  <a:lnTo>
                    <a:pt x="0" y="770"/>
                  </a:lnTo>
                  <a:lnTo>
                    <a:pt x="8" y="835"/>
                  </a:lnTo>
                  <a:lnTo>
                    <a:pt x="18" y="876"/>
                  </a:lnTo>
                  <a:lnTo>
                    <a:pt x="27" y="906"/>
                  </a:lnTo>
                  <a:lnTo>
                    <a:pt x="51" y="949"/>
                  </a:lnTo>
                  <a:lnTo>
                    <a:pt x="74" y="972"/>
                  </a:lnTo>
                  <a:lnTo>
                    <a:pt x="87" y="979"/>
                  </a:lnTo>
                  <a:lnTo>
                    <a:pt x="99" y="983"/>
                  </a:lnTo>
                  <a:lnTo>
                    <a:pt x="125" y="985"/>
                  </a:lnTo>
                  <a:lnTo>
                    <a:pt x="135" y="983"/>
                  </a:lnTo>
                  <a:lnTo>
                    <a:pt x="152" y="1049"/>
                  </a:lnTo>
                  <a:lnTo>
                    <a:pt x="192" y="1177"/>
                  </a:lnTo>
                  <a:lnTo>
                    <a:pt x="240" y="1296"/>
                  </a:lnTo>
                  <a:lnTo>
                    <a:pt x="297" y="1404"/>
                  </a:lnTo>
                  <a:lnTo>
                    <a:pt x="360" y="1497"/>
                  </a:lnTo>
                  <a:lnTo>
                    <a:pt x="432" y="1572"/>
                  </a:lnTo>
                  <a:lnTo>
                    <a:pt x="507" y="1625"/>
                  </a:lnTo>
                  <a:lnTo>
                    <a:pt x="567" y="1649"/>
                  </a:lnTo>
                  <a:lnTo>
                    <a:pt x="607" y="1657"/>
                  </a:lnTo>
                  <a:lnTo>
                    <a:pt x="627" y="1657"/>
                  </a:lnTo>
                  <a:lnTo>
                    <a:pt x="648" y="1657"/>
                  </a:lnTo>
                  <a:lnTo>
                    <a:pt x="688" y="1649"/>
                  </a:lnTo>
                  <a:lnTo>
                    <a:pt x="748" y="1627"/>
                  </a:lnTo>
                  <a:lnTo>
                    <a:pt x="823" y="1572"/>
                  </a:lnTo>
                  <a:lnTo>
                    <a:pt x="893" y="1498"/>
                  </a:lnTo>
                  <a:lnTo>
                    <a:pt x="957" y="1405"/>
                  </a:lnTo>
                  <a:lnTo>
                    <a:pt x="1014" y="1297"/>
                  </a:lnTo>
                  <a:lnTo>
                    <a:pt x="1063" y="1178"/>
                  </a:lnTo>
                  <a:lnTo>
                    <a:pt x="1103" y="1051"/>
                  </a:lnTo>
                  <a:lnTo>
                    <a:pt x="1119" y="985"/>
                  </a:lnTo>
                  <a:lnTo>
                    <a:pt x="1136" y="984"/>
                  </a:lnTo>
                  <a:lnTo>
                    <a:pt x="1150" y="979"/>
                  </a:lnTo>
                  <a:lnTo>
                    <a:pt x="1164" y="972"/>
                  </a:lnTo>
                  <a:lnTo>
                    <a:pt x="1186" y="949"/>
                  </a:lnTo>
                  <a:lnTo>
                    <a:pt x="1209" y="906"/>
                  </a:lnTo>
                  <a:lnTo>
                    <a:pt x="1218" y="876"/>
                  </a:lnTo>
                  <a:lnTo>
                    <a:pt x="1230" y="835"/>
                  </a:lnTo>
                  <a:lnTo>
                    <a:pt x="1238" y="770"/>
                  </a:lnTo>
                  <a:lnTo>
                    <a:pt x="1233" y="727"/>
                  </a:lnTo>
                  <a:lnTo>
                    <a:pt x="1228" y="706"/>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51" name="Freeform 116"/>
            <p:cNvSpPr>
              <a:spLocks/>
            </p:cNvSpPr>
            <p:nvPr/>
          </p:nvSpPr>
          <p:spPr bwMode="auto">
            <a:xfrm>
              <a:off x="3543300" y="1682750"/>
              <a:ext cx="373063" cy="363538"/>
            </a:xfrm>
            <a:custGeom>
              <a:avLst/>
              <a:gdLst>
                <a:gd name="T0" fmla="*/ 69 w 940"/>
                <a:gd name="T1" fmla="*/ 411 h 915"/>
                <a:gd name="T2" fmla="*/ 78 w 940"/>
                <a:gd name="T3" fmla="*/ 435 h 915"/>
                <a:gd name="T4" fmla="*/ 107 w 940"/>
                <a:gd name="T5" fmla="*/ 473 h 915"/>
                <a:gd name="T6" fmla="*/ 149 w 940"/>
                <a:gd name="T7" fmla="*/ 497 h 915"/>
                <a:gd name="T8" fmla="*/ 200 w 940"/>
                <a:gd name="T9" fmla="*/ 512 h 915"/>
                <a:gd name="T10" fmla="*/ 288 w 940"/>
                <a:gd name="T11" fmla="*/ 519 h 915"/>
                <a:gd name="T12" fmla="*/ 420 w 940"/>
                <a:gd name="T13" fmla="*/ 518 h 915"/>
                <a:gd name="T14" fmla="*/ 524 w 940"/>
                <a:gd name="T15" fmla="*/ 521 h 915"/>
                <a:gd name="T16" fmla="*/ 590 w 940"/>
                <a:gd name="T17" fmla="*/ 530 h 915"/>
                <a:gd name="T18" fmla="*/ 652 w 940"/>
                <a:gd name="T19" fmla="*/ 548 h 915"/>
                <a:gd name="T20" fmla="*/ 709 w 940"/>
                <a:gd name="T21" fmla="*/ 576 h 915"/>
                <a:gd name="T22" fmla="*/ 758 w 940"/>
                <a:gd name="T23" fmla="*/ 618 h 915"/>
                <a:gd name="T24" fmla="*/ 798 w 940"/>
                <a:gd name="T25" fmla="*/ 678 h 915"/>
                <a:gd name="T26" fmla="*/ 827 w 940"/>
                <a:gd name="T27" fmla="*/ 755 h 915"/>
                <a:gd name="T28" fmla="*/ 844 w 940"/>
                <a:gd name="T29" fmla="*/ 855 h 915"/>
                <a:gd name="T30" fmla="*/ 845 w 940"/>
                <a:gd name="T31" fmla="*/ 915 h 915"/>
                <a:gd name="T32" fmla="*/ 862 w 940"/>
                <a:gd name="T33" fmla="*/ 885 h 915"/>
                <a:gd name="T34" fmla="*/ 892 w 940"/>
                <a:gd name="T35" fmla="*/ 824 h 915"/>
                <a:gd name="T36" fmla="*/ 914 w 940"/>
                <a:gd name="T37" fmla="*/ 763 h 915"/>
                <a:gd name="T38" fmla="*/ 929 w 940"/>
                <a:gd name="T39" fmla="*/ 700 h 915"/>
                <a:gd name="T40" fmla="*/ 937 w 940"/>
                <a:gd name="T41" fmla="*/ 637 h 915"/>
                <a:gd name="T42" fmla="*/ 940 w 940"/>
                <a:gd name="T43" fmla="*/ 575 h 915"/>
                <a:gd name="T44" fmla="*/ 936 w 940"/>
                <a:gd name="T45" fmla="*/ 514 h 915"/>
                <a:gd name="T46" fmla="*/ 925 w 940"/>
                <a:gd name="T47" fmla="*/ 453 h 915"/>
                <a:gd name="T48" fmla="*/ 907 w 940"/>
                <a:gd name="T49" fmla="*/ 394 h 915"/>
                <a:gd name="T50" fmla="*/ 884 w 940"/>
                <a:gd name="T51" fmla="*/ 337 h 915"/>
                <a:gd name="T52" fmla="*/ 855 w 940"/>
                <a:gd name="T53" fmla="*/ 281 h 915"/>
                <a:gd name="T54" fmla="*/ 819 w 940"/>
                <a:gd name="T55" fmla="*/ 228 h 915"/>
                <a:gd name="T56" fmla="*/ 778 w 940"/>
                <a:gd name="T57" fmla="*/ 177 h 915"/>
                <a:gd name="T58" fmla="*/ 730 w 940"/>
                <a:gd name="T59" fmla="*/ 131 h 915"/>
                <a:gd name="T60" fmla="*/ 676 w 940"/>
                <a:gd name="T61" fmla="*/ 88 h 915"/>
                <a:gd name="T62" fmla="*/ 616 w 940"/>
                <a:gd name="T63" fmla="*/ 48 h 915"/>
                <a:gd name="T64" fmla="*/ 584 w 940"/>
                <a:gd name="T65" fmla="*/ 29 h 915"/>
                <a:gd name="T66" fmla="*/ 566 w 940"/>
                <a:gd name="T67" fmla="*/ 22 h 915"/>
                <a:gd name="T68" fmla="*/ 511 w 940"/>
                <a:gd name="T69" fmla="*/ 10 h 915"/>
                <a:gd name="T70" fmla="*/ 399 w 940"/>
                <a:gd name="T71" fmla="*/ 0 h 915"/>
                <a:gd name="T72" fmla="*/ 271 w 940"/>
                <a:gd name="T73" fmla="*/ 2 h 915"/>
                <a:gd name="T74" fmla="*/ 188 w 940"/>
                <a:gd name="T75" fmla="*/ 13 h 915"/>
                <a:gd name="T76" fmla="*/ 114 w 940"/>
                <a:gd name="T77" fmla="*/ 28 h 915"/>
                <a:gd name="T78" fmla="*/ 57 w 940"/>
                <a:gd name="T79" fmla="*/ 51 h 915"/>
                <a:gd name="T80" fmla="*/ 37 w 940"/>
                <a:gd name="T81" fmla="*/ 66 h 915"/>
                <a:gd name="T82" fmla="*/ 21 w 940"/>
                <a:gd name="T83" fmla="*/ 83 h 915"/>
                <a:gd name="T84" fmla="*/ 4 w 940"/>
                <a:gd name="T85" fmla="*/ 129 h 915"/>
                <a:gd name="T86" fmla="*/ 0 w 940"/>
                <a:gd name="T87" fmla="*/ 185 h 915"/>
                <a:gd name="T88" fmla="*/ 8 w 940"/>
                <a:gd name="T89" fmla="*/ 245 h 915"/>
                <a:gd name="T90" fmla="*/ 30 w 940"/>
                <a:gd name="T91" fmla="*/ 331 h 915"/>
                <a:gd name="T92" fmla="*/ 61 w 940"/>
                <a:gd name="T93" fmla="*/ 407 h 915"/>
                <a:gd name="T94" fmla="*/ 69 w 940"/>
                <a:gd name="T95" fmla="*/ 411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0" h="915">
                  <a:moveTo>
                    <a:pt x="69" y="411"/>
                  </a:moveTo>
                  <a:lnTo>
                    <a:pt x="78" y="435"/>
                  </a:lnTo>
                  <a:lnTo>
                    <a:pt x="107" y="473"/>
                  </a:lnTo>
                  <a:lnTo>
                    <a:pt x="149" y="497"/>
                  </a:lnTo>
                  <a:lnTo>
                    <a:pt x="200" y="512"/>
                  </a:lnTo>
                  <a:lnTo>
                    <a:pt x="288" y="519"/>
                  </a:lnTo>
                  <a:lnTo>
                    <a:pt x="420" y="518"/>
                  </a:lnTo>
                  <a:lnTo>
                    <a:pt x="524" y="521"/>
                  </a:lnTo>
                  <a:lnTo>
                    <a:pt x="590" y="530"/>
                  </a:lnTo>
                  <a:lnTo>
                    <a:pt x="652" y="548"/>
                  </a:lnTo>
                  <a:lnTo>
                    <a:pt x="709" y="576"/>
                  </a:lnTo>
                  <a:lnTo>
                    <a:pt x="758" y="618"/>
                  </a:lnTo>
                  <a:lnTo>
                    <a:pt x="798" y="678"/>
                  </a:lnTo>
                  <a:lnTo>
                    <a:pt x="827" y="755"/>
                  </a:lnTo>
                  <a:lnTo>
                    <a:pt x="844" y="855"/>
                  </a:lnTo>
                  <a:lnTo>
                    <a:pt x="845" y="915"/>
                  </a:lnTo>
                  <a:lnTo>
                    <a:pt x="862" y="885"/>
                  </a:lnTo>
                  <a:lnTo>
                    <a:pt x="892" y="824"/>
                  </a:lnTo>
                  <a:lnTo>
                    <a:pt x="914" y="763"/>
                  </a:lnTo>
                  <a:lnTo>
                    <a:pt x="929" y="700"/>
                  </a:lnTo>
                  <a:lnTo>
                    <a:pt x="937" y="637"/>
                  </a:lnTo>
                  <a:lnTo>
                    <a:pt x="940" y="575"/>
                  </a:lnTo>
                  <a:lnTo>
                    <a:pt x="936" y="514"/>
                  </a:lnTo>
                  <a:lnTo>
                    <a:pt x="925" y="453"/>
                  </a:lnTo>
                  <a:lnTo>
                    <a:pt x="907" y="394"/>
                  </a:lnTo>
                  <a:lnTo>
                    <a:pt x="884" y="337"/>
                  </a:lnTo>
                  <a:lnTo>
                    <a:pt x="855" y="281"/>
                  </a:lnTo>
                  <a:lnTo>
                    <a:pt x="819" y="228"/>
                  </a:lnTo>
                  <a:lnTo>
                    <a:pt x="778" y="177"/>
                  </a:lnTo>
                  <a:lnTo>
                    <a:pt x="730" y="131"/>
                  </a:lnTo>
                  <a:lnTo>
                    <a:pt x="676" y="88"/>
                  </a:lnTo>
                  <a:lnTo>
                    <a:pt x="616" y="48"/>
                  </a:lnTo>
                  <a:lnTo>
                    <a:pt x="584" y="29"/>
                  </a:lnTo>
                  <a:lnTo>
                    <a:pt x="566" y="22"/>
                  </a:lnTo>
                  <a:lnTo>
                    <a:pt x="511" y="10"/>
                  </a:lnTo>
                  <a:lnTo>
                    <a:pt x="399" y="0"/>
                  </a:lnTo>
                  <a:lnTo>
                    <a:pt x="271" y="2"/>
                  </a:lnTo>
                  <a:lnTo>
                    <a:pt x="188" y="13"/>
                  </a:lnTo>
                  <a:lnTo>
                    <a:pt x="114" y="28"/>
                  </a:lnTo>
                  <a:lnTo>
                    <a:pt x="57" y="51"/>
                  </a:lnTo>
                  <a:lnTo>
                    <a:pt x="37" y="66"/>
                  </a:lnTo>
                  <a:lnTo>
                    <a:pt x="21" y="83"/>
                  </a:lnTo>
                  <a:lnTo>
                    <a:pt x="4" y="129"/>
                  </a:lnTo>
                  <a:lnTo>
                    <a:pt x="0" y="185"/>
                  </a:lnTo>
                  <a:lnTo>
                    <a:pt x="8" y="245"/>
                  </a:lnTo>
                  <a:lnTo>
                    <a:pt x="30" y="331"/>
                  </a:lnTo>
                  <a:lnTo>
                    <a:pt x="61" y="407"/>
                  </a:lnTo>
                  <a:lnTo>
                    <a:pt x="69"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52" name="Freeform 117"/>
            <p:cNvSpPr>
              <a:spLocks/>
            </p:cNvSpPr>
            <p:nvPr/>
          </p:nvSpPr>
          <p:spPr bwMode="auto">
            <a:xfrm>
              <a:off x="3419475" y="1712913"/>
              <a:ext cx="153988" cy="330200"/>
            </a:xfrm>
            <a:custGeom>
              <a:avLst/>
              <a:gdLst>
                <a:gd name="T0" fmla="*/ 92 w 384"/>
                <a:gd name="T1" fmla="*/ 835 h 835"/>
                <a:gd name="T2" fmla="*/ 77 w 384"/>
                <a:gd name="T3" fmla="*/ 814 h 835"/>
                <a:gd name="T4" fmla="*/ 53 w 384"/>
                <a:gd name="T5" fmla="*/ 767 h 835"/>
                <a:gd name="T6" fmla="*/ 25 w 384"/>
                <a:gd name="T7" fmla="*/ 688 h 835"/>
                <a:gd name="T8" fmla="*/ 6 w 384"/>
                <a:gd name="T9" fmla="*/ 561 h 835"/>
                <a:gd name="T10" fmla="*/ 0 w 384"/>
                <a:gd name="T11" fmla="*/ 416 h 835"/>
                <a:gd name="T12" fmla="*/ 0 w 384"/>
                <a:gd name="T13" fmla="*/ 336 h 835"/>
                <a:gd name="T14" fmla="*/ 1 w 384"/>
                <a:gd name="T15" fmla="*/ 310 h 835"/>
                <a:gd name="T16" fmla="*/ 14 w 384"/>
                <a:gd name="T17" fmla="*/ 250 h 835"/>
                <a:gd name="T18" fmla="*/ 40 w 384"/>
                <a:gd name="T19" fmla="*/ 188 h 835"/>
                <a:gd name="T20" fmla="*/ 76 w 384"/>
                <a:gd name="T21" fmla="*/ 127 h 835"/>
                <a:gd name="T22" fmla="*/ 121 w 384"/>
                <a:gd name="T23" fmla="*/ 74 h 835"/>
                <a:gd name="T24" fmla="*/ 173 w 384"/>
                <a:gd name="T25" fmla="*/ 31 h 835"/>
                <a:gd name="T26" fmla="*/ 230 w 384"/>
                <a:gd name="T27" fmla="*/ 5 h 835"/>
                <a:gd name="T28" fmla="*/ 276 w 384"/>
                <a:gd name="T29" fmla="*/ 0 h 835"/>
                <a:gd name="T30" fmla="*/ 308 w 384"/>
                <a:gd name="T31" fmla="*/ 2 h 835"/>
                <a:gd name="T32" fmla="*/ 324 w 384"/>
                <a:gd name="T33" fmla="*/ 6 h 835"/>
                <a:gd name="T34" fmla="*/ 334 w 384"/>
                <a:gd name="T35" fmla="*/ 10 h 835"/>
                <a:gd name="T36" fmla="*/ 352 w 384"/>
                <a:gd name="T37" fmla="*/ 34 h 835"/>
                <a:gd name="T38" fmla="*/ 372 w 384"/>
                <a:gd name="T39" fmla="*/ 93 h 835"/>
                <a:gd name="T40" fmla="*/ 384 w 384"/>
                <a:gd name="T41" fmla="*/ 205 h 835"/>
                <a:gd name="T42" fmla="*/ 384 w 384"/>
                <a:gd name="T43" fmla="*/ 321 h 835"/>
                <a:gd name="T44" fmla="*/ 381 w 384"/>
                <a:gd name="T45" fmla="*/ 372 h 835"/>
                <a:gd name="T46" fmla="*/ 377 w 384"/>
                <a:gd name="T47" fmla="*/ 391 h 835"/>
                <a:gd name="T48" fmla="*/ 359 w 384"/>
                <a:gd name="T49" fmla="*/ 417 h 835"/>
                <a:gd name="T50" fmla="*/ 312 w 384"/>
                <a:gd name="T51" fmla="*/ 442 h 835"/>
                <a:gd name="T52" fmla="*/ 251 w 384"/>
                <a:gd name="T53" fmla="*/ 468 h 835"/>
                <a:gd name="T54" fmla="*/ 210 w 384"/>
                <a:gd name="T55" fmla="*/ 492 h 835"/>
                <a:gd name="T56" fmla="*/ 171 w 384"/>
                <a:gd name="T57" fmla="*/ 531 h 835"/>
                <a:gd name="T58" fmla="*/ 140 w 384"/>
                <a:gd name="T59" fmla="*/ 590 h 835"/>
                <a:gd name="T60" fmla="*/ 128 w 384"/>
                <a:gd name="T61" fmla="*/ 628 h 835"/>
                <a:gd name="T62" fmla="*/ 116 w 384"/>
                <a:gd name="T63" fmla="*/ 647 h 835"/>
                <a:gd name="T64" fmla="*/ 103 w 384"/>
                <a:gd name="T65" fmla="*/ 693 h 835"/>
                <a:gd name="T66" fmla="*/ 95 w 384"/>
                <a:gd name="T67" fmla="*/ 779 h 835"/>
                <a:gd name="T68" fmla="*/ 92 w 384"/>
                <a:gd name="T69" fmla="*/ 835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835">
                  <a:moveTo>
                    <a:pt x="92" y="835"/>
                  </a:moveTo>
                  <a:lnTo>
                    <a:pt x="77" y="814"/>
                  </a:lnTo>
                  <a:lnTo>
                    <a:pt x="53" y="767"/>
                  </a:lnTo>
                  <a:lnTo>
                    <a:pt x="25" y="688"/>
                  </a:lnTo>
                  <a:lnTo>
                    <a:pt x="6" y="561"/>
                  </a:lnTo>
                  <a:lnTo>
                    <a:pt x="0" y="416"/>
                  </a:lnTo>
                  <a:lnTo>
                    <a:pt x="0" y="336"/>
                  </a:lnTo>
                  <a:lnTo>
                    <a:pt x="1" y="310"/>
                  </a:lnTo>
                  <a:lnTo>
                    <a:pt x="14" y="250"/>
                  </a:lnTo>
                  <a:lnTo>
                    <a:pt x="40" y="188"/>
                  </a:lnTo>
                  <a:lnTo>
                    <a:pt x="76" y="127"/>
                  </a:lnTo>
                  <a:lnTo>
                    <a:pt x="121" y="74"/>
                  </a:lnTo>
                  <a:lnTo>
                    <a:pt x="173" y="31"/>
                  </a:lnTo>
                  <a:lnTo>
                    <a:pt x="230" y="5"/>
                  </a:lnTo>
                  <a:lnTo>
                    <a:pt x="276" y="0"/>
                  </a:lnTo>
                  <a:lnTo>
                    <a:pt x="308" y="2"/>
                  </a:lnTo>
                  <a:lnTo>
                    <a:pt x="324" y="6"/>
                  </a:lnTo>
                  <a:lnTo>
                    <a:pt x="334" y="10"/>
                  </a:lnTo>
                  <a:lnTo>
                    <a:pt x="352" y="34"/>
                  </a:lnTo>
                  <a:lnTo>
                    <a:pt x="372" y="93"/>
                  </a:lnTo>
                  <a:lnTo>
                    <a:pt x="384" y="205"/>
                  </a:lnTo>
                  <a:lnTo>
                    <a:pt x="384" y="321"/>
                  </a:lnTo>
                  <a:lnTo>
                    <a:pt x="381" y="372"/>
                  </a:lnTo>
                  <a:lnTo>
                    <a:pt x="377" y="391"/>
                  </a:lnTo>
                  <a:lnTo>
                    <a:pt x="359" y="417"/>
                  </a:lnTo>
                  <a:lnTo>
                    <a:pt x="312" y="442"/>
                  </a:lnTo>
                  <a:lnTo>
                    <a:pt x="251" y="468"/>
                  </a:lnTo>
                  <a:lnTo>
                    <a:pt x="210" y="492"/>
                  </a:lnTo>
                  <a:lnTo>
                    <a:pt x="171" y="531"/>
                  </a:lnTo>
                  <a:lnTo>
                    <a:pt x="140" y="590"/>
                  </a:lnTo>
                  <a:lnTo>
                    <a:pt x="128" y="628"/>
                  </a:lnTo>
                  <a:lnTo>
                    <a:pt x="116" y="647"/>
                  </a:lnTo>
                  <a:lnTo>
                    <a:pt x="103" y="693"/>
                  </a:lnTo>
                  <a:lnTo>
                    <a:pt x="95" y="779"/>
                  </a:lnTo>
                  <a:lnTo>
                    <a:pt x="92" y="8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53" name="Freeform 118"/>
            <p:cNvSpPr>
              <a:spLocks/>
            </p:cNvSpPr>
            <p:nvPr/>
          </p:nvSpPr>
          <p:spPr bwMode="auto">
            <a:xfrm>
              <a:off x="3606800" y="2249488"/>
              <a:ext cx="125413" cy="68263"/>
            </a:xfrm>
            <a:custGeom>
              <a:avLst/>
              <a:gdLst>
                <a:gd name="T0" fmla="*/ 158 w 317"/>
                <a:gd name="T1" fmla="*/ 173 h 173"/>
                <a:gd name="T2" fmla="*/ 171 w 317"/>
                <a:gd name="T3" fmla="*/ 172 h 173"/>
                <a:gd name="T4" fmla="*/ 199 w 317"/>
                <a:gd name="T5" fmla="*/ 166 h 173"/>
                <a:gd name="T6" fmla="*/ 239 w 317"/>
                <a:gd name="T7" fmla="*/ 144 h 173"/>
                <a:gd name="T8" fmla="*/ 285 w 317"/>
                <a:gd name="T9" fmla="*/ 97 h 173"/>
                <a:gd name="T10" fmla="*/ 309 w 317"/>
                <a:gd name="T11" fmla="*/ 52 h 173"/>
                <a:gd name="T12" fmla="*/ 317 w 317"/>
                <a:gd name="T13" fmla="*/ 18 h 173"/>
                <a:gd name="T14" fmla="*/ 317 w 317"/>
                <a:gd name="T15" fmla="*/ 0 h 173"/>
                <a:gd name="T16" fmla="*/ 0 w 317"/>
                <a:gd name="T17" fmla="*/ 0 h 173"/>
                <a:gd name="T18" fmla="*/ 0 w 317"/>
                <a:gd name="T19" fmla="*/ 18 h 173"/>
                <a:gd name="T20" fmla="*/ 8 w 317"/>
                <a:gd name="T21" fmla="*/ 52 h 173"/>
                <a:gd name="T22" fmla="*/ 31 w 317"/>
                <a:gd name="T23" fmla="*/ 97 h 173"/>
                <a:gd name="T24" fmla="*/ 78 w 317"/>
                <a:gd name="T25" fmla="*/ 144 h 173"/>
                <a:gd name="T26" fmla="*/ 118 w 317"/>
                <a:gd name="T27" fmla="*/ 166 h 173"/>
                <a:gd name="T28" fmla="*/ 145 w 317"/>
                <a:gd name="T29" fmla="*/ 172 h 173"/>
                <a:gd name="T30" fmla="*/ 158 w 317"/>
                <a:gd name="T31"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73">
                  <a:moveTo>
                    <a:pt x="158" y="173"/>
                  </a:moveTo>
                  <a:lnTo>
                    <a:pt x="171" y="172"/>
                  </a:lnTo>
                  <a:lnTo>
                    <a:pt x="199" y="166"/>
                  </a:lnTo>
                  <a:lnTo>
                    <a:pt x="239" y="144"/>
                  </a:lnTo>
                  <a:lnTo>
                    <a:pt x="285" y="97"/>
                  </a:lnTo>
                  <a:lnTo>
                    <a:pt x="309" y="52"/>
                  </a:lnTo>
                  <a:lnTo>
                    <a:pt x="317" y="18"/>
                  </a:lnTo>
                  <a:lnTo>
                    <a:pt x="317" y="0"/>
                  </a:lnTo>
                  <a:lnTo>
                    <a:pt x="0" y="0"/>
                  </a:lnTo>
                  <a:lnTo>
                    <a:pt x="0" y="18"/>
                  </a:lnTo>
                  <a:lnTo>
                    <a:pt x="8" y="52"/>
                  </a:lnTo>
                  <a:lnTo>
                    <a:pt x="31" y="97"/>
                  </a:lnTo>
                  <a:lnTo>
                    <a:pt x="78" y="144"/>
                  </a:lnTo>
                  <a:lnTo>
                    <a:pt x="118" y="166"/>
                  </a:lnTo>
                  <a:lnTo>
                    <a:pt x="145" y="172"/>
                  </a:lnTo>
                  <a:lnTo>
                    <a:pt x="158" y="173"/>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54" name="Freeform 306"/>
            <p:cNvSpPr>
              <a:spLocks/>
            </p:cNvSpPr>
            <p:nvPr/>
          </p:nvSpPr>
          <p:spPr bwMode="auto">
            <a:xfrm>
              <a:off x="4818063" y="2746375"/>
              <a:ext cx="12700" cy="4763"/>
            </a:xfrm>
            <a:custGeom>
              <a:avLst/>
              <a:gdLst>
                <a:gd name="T0" fmla="*/ 0 w 33"/>
                <a:gd name="T1" fmla="*/ 9 h 9"/>
                <a:gd name="T2" fmla="*/ 16 w 33"/>
                <a:gd name="T3" fmla="*/ 3 h 9"/>
                <a:gd name="T4" fmla="*/ 33 w 33"/>
                <a:gd name="T5" fmla="*/ 0 h 9"/>
                <a:gd name="T6" fmla="*/ 29 w 33"/>
                <a:gd name="T7" fmla="*/ 2 h 9"/>
                <a:gd name="T8" fmla="*/ 24 w 33"/>
                <a:gd name="T9" fmla="*/ 3 h 9"/>
                <a:gd name="T10" fmla="*/ 13 w 33"/>
                <a:gd name="T11" fmla="*/ 7 h 9"/>
                <a:gd name="T12" fmla="*/ 0 w 3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0" y="9"/>
                  </a:moveTo>
                  <a:lnTo>
                    <a:pt x="16" y="3"/>
                  </a:lnTo>
                  <a:lnTo>
                    <a:pt x="33" y="0"/>
                  </a:lnTo>
                  <a:lnTo>
                    <a:pt x="29" y="2"/>
                  </a:lnTo>
                  <a:lnTo>
                    <a:pt x="24" y="3"/>
                  </a:lnTo>
                  <a:lnTo>
                    <a:pt x="13" y="7"/>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55" name="Freeform 307"/>
            <p:cNvSpPr>
              <a:spLocks/>
            </p:cNvSpPr>
            <p:nvPr/>
          </p:nvSpPr>
          <p:spPr bwMode="auto">
            <a:xfrm>
              <a:off x="4864100" y="2740025"/>
              <a:ext cx="3175" cy="3175"/>
            </a:xfrm>
            <a:custGeom>
              <a:avLst/>
              <a:gdLst>
                <a:gd name="T0" fmla="*/ 0 w 6"/>
                <a:gd name="T1" fmla="*/ 7 h 7"/>
                <a:gd name="T2" fmla="*/ 0 w 6"/>
                <a:gd name="T3" fmla="*/ 6 h 7"/>
                <a:gd name="T4" fmla="*/ 0 w 6"/>
                <a:gd name="T5" fmla="*/ 4 h 7"/>
                <a:gd name="T6" fmla="*/ 4 w 6"/>
                <a:gd name="T7" fmla="*/ 2 h 7"/>
                <a:gd name="T8" fmla="*/ 6 w 6"/>
                <a:gd name="T9" fmla="*/ 0 h 7"/>
                <a:gd name="T10" fmla="*/ 0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0" y="7"/>
                  </a:moveTo>
                  <a:lnTo>
                    <a:pt x="0" y="6"/>
                  </a:lnTo>
                  <a:lnTo>
                    <a:pt x="0" y="4"/>
                  </a:lnTo>
                  <a:lnTo>
                    <a:pt x="4" y="2"/>
                  </a:lnTo>
                  <a:lnTo>
                    <a:pt x="6" y="0"/>
                  </a:lnTo>
                  <a:lnTo>
                    <a:pt x="0" y="7"/>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56" name="Freeform 313"/>
            <p:cNvSpPr>
              <a:spLocks/>
            </p:cNvSpPr>
            <p:nvPr/>
          </p:nvSpPr>
          <p:spPr bwMode="auto">
            <a:xfrm>
              <a:off x="4818063" y="2317750"/>
              <a:ext cx="577850" cy="571500"/>
            </a:xfrm>
            <a:custGeom>
              <a:avLst/>
              <a:gdLst>
                <a:gd name="T0" fmla="*/ 0 w 1456"/>
                <a:gd name="T1" fmla="*/ 1437 h 1437"/>
                <a:gd name="T2" fmla="*/ 0 w 1456"/>
                <a:gd name="T3" fmla="*/ 1088 h 1437"/>
                <a:gd name="T4" fmla="*/ 1 w 1456"/>
                <a:gd name="T5" fmla="*/ 1088 h 1437"/>
                <a:gd name="T6" fmla="*/ 14 w 1456"/>
                <a:gd name="T7" fmla="*/ 1086 h 1437"/>
                <a:gd name="T8" fmla="*/ 25 w 1456"/>
                <a:gd name="T9" fmla="*/ 1082 h 1437"/>
                <a:gd name="T10" fmla="*/ 30 w 1456"/>
                <a:gd name="T11" fmla="*/ 1081 h 1437"/>
                <a:gd name="T12" fmla="*/ 34 w 1456"/>
                <a:gd name="T13" fmla="*/ 1079 h 1437"/>
                <a:gd name="T14" fmla="*/ 38 w 1456"/>
                <a:gd name="T15" fmla="*/ 1078 h 1437"/>
                <a:gd name="T16" fmla="*/ 40 w 1456"/>
                <a:gd name="T17" fmla="*/ 1078 h 1437"/>
                <a:gd name="T18" fmla="*/ 47 w 1456"/>
                <a:gd name="T19" fmla="*/ 1079 h 1437"/>
                <a:gd name="T20" fmla="*/ 53 w 1456"/>
                <a:gd name="T21" fmla="*/ 1079 h 1437"/>
                <a:gd name="T22" fmla="*/ 58 w 1456"/>
                <a:gd name="T23" fmla="*/ 1081 h 1437"/>
                <a:gd name="T24" fmla="*/ 64 w 1456"/>
                <a:gd name="T25" fmla="*/ 1081 h 1437"/>
                <a:gd name="T26" fmla="*/ 84 w 1456"/>
                <a:gd name="T27" fmla="*/ 1079 h 1437"/>
                <a:gd name="T28" fmla="*/ 117 w 1456"/>
                <a:gd name="T29" fmla="*/ 1066 h 1437"/>
                <a:gd name="T30" fmla="*/ 117 w 1456"/>
                <a:gd name="T31" fmla="*/ 1068 h 1437"/>
                <a:gd name="T32" fmla="*/ 117 w 1456"/>
                <a:gd name="T33" fmla="*/ 1069 h 1437"/>
                <a:gd name="T34" fmla="*/ 123 w 1456"/>
                <a:gd name="T35" fmla="*/ 1062 h 1437"/>
                <a:gd name="T36" fmla="*/ 166 w 1456"/>
                <a:gd name="T37" fmla="*/ 1040 h 1437"/>
                <a:gd name="T38" fmla="*/ 224 w 1456"/>
                <a:gd name="T39" fmla="*/ 999 h 1437"/>
                <a:gd name="T40" fmla="*/ 227 w 1456"/>
                <a:gd name="T41" fmla="*/ 990 h 1437"/>
                <a:gd name="T42" fmla="*/ 228 w 1456"/>
                <a:gd name="T43" fmla="*/ 980 h 1437"/>
                <a:gd name="T44" fmla="*/ 1456 w 1456"/>
                <a:gd name="T45" fmla="*/ 0 h 1437"/>
                <a:gd name="T46" fmla="*/ 1456 w 1456"/>
                <a:gd name="T47" fmla="*/ 44 h 1437"/>
                <a:gd name="T48" fmla="*/ 187 w 1456"/>
                <a:gd name="T49" fmla="*/ 1091 h 1437"/>
                <a:gd name="T50" fmla="*/ 197 w 1456"/>
                <a:gd name="T51" fmla="*/ 1114 h 1437"/>
                <a:gd name="T52" fmla="*/ 217 w 1456"/>
                <a:gd name="T53" fmla="*/ 1177 h 1437"/>
                <a:gd name="T54" fmla="*/ 230 w 1456"/>
                <a:gd name="T55" fmla="*/ 1249 h 1437"/>
                <a:gd name="T56" fmla="*/ 231 w 1456"/>
                <a:gd name="T57" fmla="*/ 1318 h 1437"/>
                <a:gd name="T58" fmla="*/ 224 w 1456"/>
                <a:gd name="T59" fmla="*/ 1348 h 1437"/>
                <a:gd name="T60" fmla="*/ 213 w 1456"/>
                <a:gd name="T61" fmla="*/ 1355 h 1437"/>
                <a:gd name="T62" fmla="*/ 201 w 1456"/>
                <a:gd name="T63" fmla="*/ 1363 h 1437"/>
                <a:gd name="T64" fmla="*/ 196 w 1456"/>
                <a:gd name="T65" fmla="*/ 1367 h 1437"/>
                <a:gd name="T66" fmla="*/ 187 w 1456"/>
                <a:gd name="T67" fmla="*/ 1374 h 1437"/>
                <a:gd name="T68" fmla="*/ 179 w 1456"/>
                <a:gd name="T69" fmla="*/ 1379 h 1437"/>
                <a:gd name="T70" fmla="*/ 175 w 1456"/>
                <a:gd name="T71" fmla="*/ 1381 h 1437"/>
                <a:gd name="T72" fmla="*/ 154 w 1456"/>
                <a:gd name="T73" fmla="*/ 1394 h 1437"/>
                <a:gd name="T74" fmla="*/ 138 w 1456"/>
                <a:gd name="T75" fmla="*/ 1403 h 1437"/>
                <a:gd name="T76" fmla="*/ 112 w 1456"/>
                <a:gd name="T77" fmla="*/ 1416 h 1437"/>
                <a:gd name="T78" fmla="*/ 75 w 1456"/>
                <a:gd name="T79" fmla="*/ 1429 h 1437"/>
                <a:gd name="T80" fmla="*/ 64 w 1456"/>
                <a:gd name="T81" fmla="*/ 1429 h 1437"/>
                <a:gd name="T82" fmla="*/ 58 w 1456"/>
                <a:gd name="T83" fmla="*/ 1429 h 1437"/>
                <a:gd name="T84" fmla="*/ 53 w 1456"/>
                <a:gd name="T85" fmla="*/ 1428 h 1437"/>
                <a:gd name="T86" fmla="*/ 47 w 1456"/>
                <a:gd name="T87" fmla="*/ 1427 h 1437"/>
                <a:gd name="T88" fmla="*/ 40 w 1456"/>
                <a:gd name="T89" fmla="*/ 1427 h 1437"/>
                <a:gd name="T90" fmla="*/ 20 w 1456"/>
                <a:gd name="T91" fmla="*/ 1429 h 1437"/>
                <a:gd name="T92" fmla="*/ 0 w 1456"/>
                <a:gd name="T93" fmla="*/ 1437 h 1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6" h="1437">
                  <a:moveTo>
                    <a:pt x="0" y="1437"/>
                  </a:moveTo>
                  <a:lnTo>
                    <a:pt x="0" y="1088"/>
                  </a:lnTo>
                  <a:lnTo>
                    <a:pt x="1" y="1088"/>
                  </a:lnTo>
                  <a:lnTo>
                    <a:pt x="14" y="1086"/>
                  </a:lnTo>
                  <a:lnTo>
                    <a:pt x="25" y="1082"/>
                  </a:lnTo>
                  <a:lnTo>
                    <a:pt x="30" y="1081"/>
                  </a:lnTo>
                  <a:lnTo>
                    <a:pt x="34" y="1079"/>
                  </a:lnTo>
                  <a:lnTo>
                    <a:pt x="38" y="1078"/>
                  </a:lnTo>
                  <a:lnTo>
                    <a:pt x="40" y="1078"/>
                  </a:lnTo>
                  <a:lnTo>
                    <a:pt x="47" y="1079"/>
                  </a:lnTo>
                  <a:lnTo>
                    <a:pt x="53" y="1079"/>
                  </a:lnTo>
                  <a:lnTo>
                    <a:pt x="58" y="1081"/>
                  </a:lnTo>
                  <a:lnTo>
                    <a:pt x="64" y="1081"/>
                  </a:lnTo>
                  <a:lnTo>
                    <a:pt x="84" y="1079"/>
                  </a:lnTo>
                  <a:lnTo>
                    <a:pt x="117" y="1066"/>
                  </a:lnTo>
                  <a:lnTo>
                    <a:pt x="117" y="1068"/>
                  </a:lnTo>
                  <a:lnTo>
                    <a:pt x="117" y="1069"/>
                  </a:lnTo>
                  <a:lnTo>
                    <a:pt x="123" y="1062"/>
                  </a:lnTo>
                  <a:lnTo>
                    <a:pt x="166" y="1040"/>
                  </a:lnTo>
                  <a:lnTo>
                    <a:pt x="224" y="999"/>
                  </a:lnTo>
                  <a:lnTo>
                    <a:pt x="227" y="990"/>
                  </a:lnTo>
                  <a:lnTo>
                    <a:pt x="228" y="980"/>
                  </a:lnTo>
                  <a:lnTo>
                    <a:pt x="1456" y="0"/>
                  </a:lnTo>
                  <a:lnTo>
                    <a:pt x="1456" y="44"/>
                  </a:lnTo>
                  <a:lnTo>
                    <a:pt x="187" y="1091"/>
                  </a:lnTo>
                  <a:lnTo>
                    <a:pt x="197" y="1114"/>
                  </a:lnTo>
                  <a:lnTo>
                    <a:pt x="217" y="1177"/>
                  </a:lnTo>
                  <a:lnTo>
                    <a:pt x="230" y="1249"/>
                  </a:lnTo>
                  <a:lnTo>
                    <a:pt x="231" y="1318"/>
                  </a:lnTo>
                  <a:lnTo>
                    <a:pt x="224" y="1348"/>
                  </a:lnTo>
                  <a:lnTo>
                    <a:pt x="213" y="1355"/>
                  </a:lnTo>
                  <a:lnTo>
                    <a:pt x="201" y="1363"/>
                  </a:lnTo>
                  <a:lnTo>
                    <a:pt x="196" y="1367"/>
                  </a:lnTo>
                  <a:lnTo>
                    <a:pt x="187" y="1374"/>
                  </a:lnTo>
                  <a:lnTo>
                    <a:pt x="179" y="1379"/>
                  </a:lnTo>
                  <a:lnTo>
                    <a:pt x="175" y="1381"/>
                  </a:lnTo>
                  <a:lnTo>
                    <a:pt x="154" y="1394"/>
                  </a:lnTo>
                  <a:lnTo>
                    <a:pt x="138" y="1403"/>
                  </a:lnTo>
                  <a:lnTo>
                    <a:pt x="112" y="1416"/>
                  </a:lnTo>
                  <a:lnTo>
                    <a:pt x="75" y="1429"/>
                  </a:lnTo>
                  <a:lnTo>
                    <a:pt x="64" y="1429"/>
                  </a:lnTo>
                  <a:lnTo>
                    <a:pt x="58" y="1429"/>
                  </a:lnTo>
                  <a:lnTo>
                    <a:pt x="53" y="1428"/>
                  </a:lnTo>
                  <a:lnTo>
                    <a:pt x="47" y="1427"/>
                  </a:lnTo>
                  <a:lnTo>
                    <a:pt x="40" y="1427"/>
                  </a:lnTo>
                  <a:lnTo>
                    <a:pt x="20" y="1429"/>
                  </a:lnTo>
                  <a:lnTo>
                    <a:pt x="0" y="14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57" name="Freeform 316"/>
            <p:cNvSpPr>
              <a:spLocks/>
            </p:cNvSpPr>
            <p:nvPr/>
          </p:nvSpPr>
          <p:spPr bwMode="auto">
            <a:xfrm>
              <a:off x="4818063" y="2644775"/>
              <a:ext cx="90488" cy="106363"/>
            </a:xfrm>
            <a:custGeom>
              <a:avLst/>
              <a:gdLst>
                <a:gd name="T0" fmla="*/ 0 w 231"/>
                <a:gd name="T1" fmla="*/ 265 h 265"/>
                <a:gd name="T2" fmla="*/ 0 w 231"/>
                <a:gd name="T3" fmla="*/ 0 h 265"/>
                <a:gd name="T4" fmla="*/ 36 w 231"/>
                <a:gd name="T5" fmla="*/ 44 h 265"/>
                <a:gd name="T6" fmla="*/ 87 w 231"/>
                <a:gd name="T7" fmla="*/ 2 h 265"/>
                <a:gd name="T8" fmla="*/ 90 w 231"/>
                <a:gd name="T9" fmla="*/ 53 h 265"/>
                <a:gd name="T10" fmla="*/ 108 w 231"/>
                <a:gd name="T11" fmla="*/ 158 h 265"/>
                <a:gd name="T12" fmla="*/ 112 w 231"/>
                <a:gd name="T13" fmla="*/ 204 h 265"/>
                <a:gd name="T14" fmla="*/ 113 w 231"/>
                <a:gd name="T15" fmla="*/ 216 h 265"/>
                <a:gd name="T16" fmla="*/ 127 w 231"/>
                <a:gd name="T17" fmla="*/ 229 h 265"/>
                <a:gd name="T18" fmla="*/ 138 w 231"/>
                <a:gd name="T19" fmla="*/ 233 h 265"/>
                <a:gd name="T20" fmla="*/ 175 w 231"/>
                <a:gd name="T21" fmla="*/ 211 h 265"/>
                <a:gd name="T22" fmla="*/ 224 w 231"/>
                <a:gd name="T23" fmla="*/ 176 h 265"/>
                <a:gd name="T24" fmla="*/ 230 w 231"/>
                <a:gd name="T25" fmla="*/ 150 h 265"/>
                <a:gd name="T26" fmla="*/ 231 w 231"/>
                <a:gd name="T27" fmla="*/ 120 h 265"/>
                <a:gd name="T28" fmla="*/ 231 w 231"/>
                <a:gd name="T29" fmla="*/ 138 h 265"/>
                <a:gd name="T30" fmla="*/ 228 w 231"/>
                <a:gd name="T31" fmla="*/ 157 h 265"/>
                <a:gd name="T32" fmla="*/ 227 w 231"/>
                <a:gd name="T33" fmla="*/ 167 h 265"/>
                <a:gd name="T34" fmla="*/ 224 w 231"/>
                <a:gd name="T35" fmla="*/ 176 h 265"/>
                <a:gd name="T36" fmla="*/ 166 w 231"/>
                <a:gd name="T37" fmla="*/ 217 h 265"/>
                <a:gd name="T38" fmla="*/ 123 w 231"/>
                <a:gd name="T39" fmla="*/ 239 h 265"/>
                <a:gd name="T40" fmla="*/ 121 w 231"/>
                <a:gd name="T41" fmla="*/ 241 h 265"/>
                <a:gd name="T42" fmla="*/ 117 w 231"/>
                <a:gd name="T43" fmla="*/ 243 h 265"/>
                <a:gd name="T44" fmla="*/ 84 w 231"/>
                <a:gd name="T45" fmla="*/ 256 h 265"/>
                <a:gd name="T46" fmla="*/ 64 w 231"/>
                <a:gd name="T47" fmla="*/ 258 h 265"/>
                <a:gd name="T48" fmla="*/ 58 w 231"/>
                <a:gd name="T49" fmla="*/ 258 h 265"/>
                <a:gd name="T50" fmla="*/ 53 w 231"/>
                <a:gd name="T51" fmla="*/ 256 h 265"/>
                <a:gd name="T52" fmla="*/ 47 w 231"/>
                <a:gd name="T53" fmla="*/ 256 h 265"/>
                <a:gd name="T54" fmla="*/ 40 w 231"/>
                <a:gd name="T55" fmla="*/ 255 h 265"/>
                <a:gd name="T56" fmla="*/ 38 w 231"/>
                <a:gd name="T57" fmla="*/ 255 h 265"/>
                <a:gd name="T58" fmla="*/ 34 w 231"/>
                <a:gd name="T59" fmla="*/ 256 h 265"/>
                <a:gd name="T60" fmla="*/ 17 w 231"/>
                <a:gd name="T61" fmla="*/ 259 h 265"/>
                <a:gd name="T62" fmla="*/ 1 w 231"/>
                <a:gd name="T63" fmla="*/ 265 h 265"/>
                <a:gd name="T64" fmla="*/ 0 w 231"/>
                <a:gd name="T6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265">
                  <a:moveTo>
                    <a:pt x="0" y="265"/>
                  </a:moveTo>
                  <a:lnTo>
                    <a:pt x="0" y="0"/>
                  </a:lnTo>
                  <a:lnTo>
                    <a:pt x="36" y="44"/>
                  </a:lnTo>
                  <a:lnTo>
                    <a:pt x="87" y="2"/>
                  </a:lnTo>
                  <a:lnTo>
                    <a:pt x="90" y="53"/>
                  </a:lnTo>
                  <a:lnTo>
                    <a:pt x="108" y="158"/>
                  </a:lnTo>
                  <a:lnTo>
                    <a:pt x="112" y="204"/>
                  </a:lnTo>
                  <a:lnTo>
                    <a:pt x="113" y="216"/>
                  </a:lnTo>
                  <a:lnTo>
                    <a:pt x="127" y="229"/>
                  </a:lnTo>
                  <a:lnTo>
                    <a:pt x="138" y="233"/>
                  </a:lnTo>
                  <a:lnTo>
                    <a:pt x="175" y="211"/>
                  </a:lnTo>
                  <a:lnTo>
                    <a:pt x="224" y="176"/>
                  </a:lnTo>
                  <a:lnTo>
                    <a:pt x="230" y="150"/>
                  </a:lnTo>
                  <a:lnTo>
                    <a:pt x="231" y="120"/>
                  </a:lnTo>
                  <a:lnTo>
                    <a:pt x="231" y="138"/>
                  </a:lnTo>
                  <a:lnTo>
                    <a:pt x="228" y="157"/>
                  </a:lnTo>
                  <a:lnTo>
                    <a:pt x="227" y="167"/>
                  </a:lnTo>
                  <a:lnTo>
                    <a:pt x="224" y="176"/>
                  </a:lnTo>
                  <a:lnTo>
                    <a:pt x="166" y="217"/>
                  </a:lnTo>
                  <a:lnTo>
                    <a:pt x="123" y="239"/>
                  </a:lnTo>
                  <a:lnTo>
                    <a:pt x="121" y="241"/>
                  </a:lnTo>
                  <a:lnTo>
                    <a:pt x="117" y="243"/>
                  </a:lnTo>
                  <a:lnTo>
                    <a:pt x="84" y="256"/>
                  </a:lnTo>
                  <a:lnTo>
                    <a:pt x="64" y="258"/>
                  </a:lnTo>
                  <a:lnTo>
                    <a:pt x="58" y="258"/>
                  </a:lnTo>
                  <a:lnTo>
                    <a:pt x="53" y="256"/>
                  </a:lnTo>
                  <a:lnTo>
                    <a:pt x="47" y="256"/>
                  </a:lnTo>
                  <a:lnTo>
                    <a:pt x="40" y="255"/>
                  </a:lnTo>
                  <a:lnTo>
                    <a:pt x="38" y="255"/>
                  </a:lnTo>
                  <a:lnTo>
                    <a:pt x="34" y="256"/>
                  </a:lnTo>
                  <a:lnTo>
                    <a:pt x="17" y="259"/>
                  </a:lnTo>
                  <a:lnTo>
                    <a:pt x="1" y="265"/>
                  </a:lnTo>
                  <a:lnTo>
                    <a:pt x="0" y="2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58" name="Freeform 317"/>
            <p:cNvSpPr>
              <a:spLocks/>
            </p:cNvSpPr>
            <p:nvPr/>
          </p:nvSpPr>
          <p:spPr bwMode="auto">
            <a:xfrm>
              <a:off x="4818063" y="2635250"/>
              <a:ext cx="7938" cy="6350"/>
            </a:xfrm>
            <a:custGeom>
              <a:avLst/>
              <a:gdLst>
                <a:gd name="T0" fmla="*/ 0 w 21"/>
                <a:gd name="T1" fmla="*/ 17 h 17"/>
                <a:gd name="T2" fmla="*/ 0 w 21"/>
                <a:gd name="T3" fmla="*/ 10 h 17"/>
                <a:gd name="T4" fmla="*/ 10 w 21"/>
                <a:gd name="T5" fmla="*/ 5 h 17"/>
                <a:gd name="T6" fmla="*/ 21 w 21"/>
                <a:gd name="T7" fmla="*/ 0 h 17"/>
                <a:gd name="T8" fmla="*/ 0 w 21"/>
                <a:gd name="T9" fmla="*/ 17 h 17"/>
              </a:gdLst>
              <a:ahLst/>
              <a:cxnLst>
                <a:cxn ang="0">
                  <a:pos x="T0" y="T1"/>
                </a:cxn>
                <a:cxn ang="0">
                  <a:pos x="T2" y="T3"/>
                </a:cxn>
                <a:cxn ang="0">
                  <a:pos x="T4" y="T5"/>
                </a:cxn>
                <a:cxn ang="0">
                  <a:pos x="T6" y="T7"/>
                </a:cxn>
                <a:cxn ang="0">
                  <a:pos x="T8" y="T9"/>
                </a:cxn>
              </a:cxnLst>
              <a:rect l="0" t="0" r="r" b="b"/>
              <a:pathLst>
                <a:path w="21" h="17">
                  <a:moveTo>
                    <a:pt x="0" y="17"/>
                  </a:moveTo>
                  <a:lnTo>
                    <a:pt x="0" y="10"/>
                  </a:lnTo>
                  <a:lnTo>
                    <a:pt x="10" y="5"/>
                  </a:lnTo>
                  <a:lnTo>
                    <a:pt x="21" y="0"/>
                  </a:lnTo>
                  <a:lnTo>
                    <a:pt x="0" y="17"/>
                  </a:lnTo>
                  <a:close/>
                </a:path>
              </a:pathLst>
            </a:custGeom>
            <a:solidFill>
              <a:srgbClr val="E6C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59" name="Freeform 318"/>
            <p:cNvSpPr>
              <a:spLocks/>
            </p:cNvSpPr>
            <p:nvPr/>
          </p:nvSpPr>
          <p:spPr bwMode="auto">
            <a:xfrm>
              <a:off x="4818063" y="2595563"/>
              <a:ext cx="46038" cy="42863"/>
            </a:xfrm>
            <a:custGeom>
              <a:avLst/>
              <a:gdLst>
                <a:gd name="T0" fmla="*/ 0 w 118"/>
                <a:gd name="T1" fmla="*/ 109 h 109"/>
                <a:gd name="T2" fmla="*/ 0 w 118"/>
                <a:gd name="T3" fmla="*/ 42 h 109"/>
                <a:gd name="T4" fmla="*/ 13 w 118"/>
                <a:gd name="T5" fmla="*/ 40 h 109"/>
                <a:gd name="T6" fmla="*/ 25 w 118"/>
                <a:gd name="T7" fmla="*/ 37 h 109"/>
                <a:gd name="T8" fmla="*/ 96 w 118"/>
                <a:gd name="T9" fmla="*/ 7 h 109"/>
                <a:gd name="T10" fmla="*/ 114 w 118"/>
                <a:gd name="T11" fmla="*/ 0 h 109"/>
                <a:gd name="T12" fmla="*/ 114 w 118"/>
                <a:gd name="T13" fmla="*/ 0 h 109"/>
                <a:gd name="T14" fmla="*/ 115 w 118"/>
                <a:gd name="T15" fmla="*/ 2 h 109"/>
                <a:gd name="T16" fmla="*/ 118 w 118"/>
                <a:gd name="T17" fmla="*/ 11 h 109"/>
                <a:gd name="T18" fmla="*/ 117 w 118"/>
                <a:gd name="T19" fmla="*/ 22 h 109"/>
                <a:gd name="T20" fmla="*/ 21 w 118"/>
                <a:gd name="T21" fmla="*/ 99 h 109"/>
                <a:gd name="T22" fmla="*/ 10 w 118"/>
                <a:gd name="T23" fmla="*/ 104 h 109"/>
                <a:gd name="T24" fmla="*/ 0 w 118"/>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09">
                  <a:moveTo>
                    <a:pt x="0" y="109"/>
                  </a:moveTo>
                  <a:lnTo>
                    <a:pt x="0" y="42"/>
                  </a:lnTo>
                  <a:lnTo>
                    <a:pt x="13" y="40"/>
                  </a:lnTo>
                  <a:lnTo>
                    <a:pt x="25" y="37"/>
                  </a:lnTo>
                  <a:lnTo>
                    <a:pt x="96" y="7"/>
                  </a:lnTo>
                  <a:lnTo>
                    <a:pt x="114" y="0"/>
                  </a:lnTo>
                  <a:lnTo>
                    <a:pt x="114" y="0"/>
                  </a:lnTo>
                  <a:lnTo>
                    <a:pt x="115" y="2"/>
                  </a:lnTo>
                  <a:lnTo>
                    <a:pt x="118" y="11"/>
                  </a:lnTo>
                  <a:lnTo>
                    <a:pt x="117" y="22"/>
                  </a:lnTo>
                  <a:lnTo>
                    <a:pt x="21" y="99"/>
                  </a:lnTo>
                  <a:lnTo>
                    <a:pt x="10" y="104"/>
                  </a:lnTo>
                  <a:lnTo>
                    <a:pt x="0" y="109"/>
                  </a:lnTo>
                  <a:close/>
                </a:path>
              </a:pathLst>
            </a:custGeom>
            <a:solidFill>
              <a:srgbClr val="EBD3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60" name="Freeform 319"/>
            <p:cNvSpPr>
              <a:spLocks/>
            </p:cNvSpPr>
            <p:nvPr/>
          </p:nvSpPr>
          <p:spPr bwMode="auto">
            <a:xfrm>
              <a:off x="4818063" y="2159000"/>
              <a:ext cx="612775" cy="503238"/>
            </a:xfrm>
            <a:custGeom>
              <a:avLst/>
              <a:gdLst>
                <a:gd name="T0" fmla="*/ 36 w 1544"/>
                <a:gd name="T1" fmla="*/ 1269 h 1269"/>
                <a:gd name="T2" fmla="*/ 0 w 1544"/>
                <a:gd name="T3" fmla="*/ 1225 h 1269"/>
                <a:gd name="T4" fmla="*/ 0 w 1544"/>
                <a:gd name="T5" fmla="*/ 1216 h 1269"/>
                <a:gd name="T6" fmla="*/ 21 w 1544"/>
                <a:gd name="T7" fmla="*/ 1199 h 1269"/>
                <a:gd name="T8" fmla="*/ 117 w 1544"/>
                <a:gd name="T9" fmla="*/ 1122 h 1269"/>
                <a:gd name="T10" fmla="*/ 1456 w 1544"/>
                <a:gd name="T11" fmla="*/ 54 h 1269"/>
                <a:gd name="T12" fmla="*/ 1478 w 1544"/>
                <a:gd name="T13" fmla="*/ 36 h 1269"/>
                <a:gd name="T14" fmla="*/ 1524 w 1544"/>
                <a:gd name="T15" fmla="*/ 0 h 1269"/>
                <a:gd name="T16" fmla="*/ 1544 w 1544"/>
                <a:gd name="T17" fmla="*/ 26 h 1269"/>
                <a:gd name="T18" fmla="*/ 1478 w 1544"/>
                <a:gd name="T19" fmla="*/ 80 h 1269"/>
                <a:gd name="T20" fmla="*/ 1456 w 1544"/>
                <a:gd name="T21" fmla="*/ 98 h 1269"/>
                <a:gd name="T22" fmla="*/ 187 w 1544"/>
                <a:gd name="T23" fmla="*/ 1146 h 1269"/>
                <a:gd name="T24" fmla="*/ 183 w 1544"/>
                <a:gd name="T25" fmla="*/ 1138 h 1269"/>
                <a:gd name="T26" fmla="*/ 179 w 1544"/>
                <a:gd name="T27" fmla="*/ 1133 h 1269"/>
                <a:gd name="T28" fmla="*/ 171 w 1544"/>
                <a:gd name="T29" fmla="*/ 1125 h 1269"/>
                <a:gd name="T30" fmla="*/ 156 w 1544"/>
                <a:gd name="T31" fmla="*/ 1124 h 1269"/>
                <a:gd name="T32" fmla="*/ 144 w 1544"/>
                <a:gd name="T33" fmla="*/ 1125 h 1269"/>
                <a:gd name="T34" fmla="*/ 131 w 1544"/>
                <a:gd name="T35" fmla="*/ 1126 h 1269"/>
                <a:gd name="T36" fmla="*/ 119 w 1544"/>
                <a:gd name="T37" fmla="*/ 1137 h 1269"/>
                <a:gd name="T38" fmla="*/ 103 w 1544"/>
                <a:gd name="T39" fmla="*/ 1159 h 1269"/>
                <a:gd name="T40" fmla="*/ 88 w 1544"/>
                <a:gd name="T41" fmla="*/ 1197 h 1269"/>
                <a:gd name="T42" fmla="*/ 87 w 1544"/>
                <a:gd name="T43" fmla="*/ 1227 h 1269"/>
                <a:gd name="T44" fmla="*/ 36 w 1544"/>
                <a:gd name="T45" fmla="*/ 1269 h 1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4" h="1269">
                  <a:moveTo>
                    <a:pt x="36" y="1269"/>
                  </a:moveTo>
                  <a:lnTo>
                    <a:pt x="0" y="1225"/>
                  </a:lnTo>
                  <a:lnTo>
                    <a:pt x="0" y="1216"/>
                  </a:lnTo>
                  <a:lnTo>
                    <a:pt x="21" y="1199"/>
                  </a:lnTo>
                  <a:lnTo>
                    <a:pt x="117" y="1122"/>
                  </a:lnTo>
                  <a:lnTo>
                    <a:pt x="1456" y="54"/>
                  </a:lnTo>
                  <a:lnTo>
                    <a:pt x="1478" y="36"/>
                  </a:lnTo>
                  <a:lnTo>
                    <a:pt x="1524" y="0"/>
                  </a:lnTo>
                  <a:lnTo>
                    <a:pt x="1544" y="26"/>
                  </a:lnTo>
                  <a:lnTo>
                    <a:pt x="1478" y="80"/>
                  </a:lnTo>
                  <a:lnTo>
                    <a:pt x="1456" y="98"/>
                  </a:lnTo>
                  <a:lnTo>
                    <a:pt x="187" y="1146"/>
                  </a:lnTo>
                  <a:lnTo>
                    <a:pt x="183" y="1138"/>
                  </a:lnTo>
                  <a:lnTo>
                    <a:pt x="179" y="1133"/>
                  </a:lnTo>
                  <a:lnTo>
                    <a:pt x="171" y="1125"/>
                  </a:lnTo>
                  <a:lnTo>
                    <a:pt x="156" y="1124"/>
                  </a:lnTo>
                  <a:lnTo>
                    <a:pt x="144" y="1125"/>
                  </a:lnTo>
                  <a:lnTo>
                    <a:pt x="131" y="1126"/>
                  </a:lnTo>
                  <a:lnTo>
                    <a:pt x="119" y="1137"/>
                  </a:lnTo>
                  <a:lnTo>
                    <a:pt x="103" y="1159"/>
                  </a:lnTo>
                  <a:lnTo>
                    <a:pt x="88" y="1197"/>
                  </a:lnTo>
                  <a:lnTo>
                    <a:pt x="87" y="1227"/>
                  </a:lnTo>
                  <a:lnTo>
                    <a:pt x="36" y="1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sp>
          <p:nvSpPr>
            <p:cNvPr id="61" name="Freeform 320"/>
            <p:cNvSpPr>
              <a:spLocks/>
            </p:cNvSpPr>
            <p:nvPr/>
          </p:nvSpPr>
          <p:spPr bwMode="auto">
            <a:xfrm>
              <a:off x="4851400" y="2605088"/>
              <a:ext cx="57150" cy="133350"/>
            </a:xfrm>
            <a:custGeom>
              <a:avLst/>
              <a:gdLst>
                <a:gd name="T0" fmla="*/ 51 w 144"/>
                <a:gd name="T1" fmla="*/ 334 h 334"/>
                <a:gd name="T2" fmla="*/ 40 w 144"/>
                <a:gd name="T3" fmla="*/ 330 h 334"/>
                <a:gd name="T4" fmla="*/ 26 w 144"/>
                <a:gd name="T5" fmla="*/ 317 h 334"/>
                <a:gd name="T6" fmla="*/ 25 w 144"/>
                <a:gd name="T7" fmla="*/ 305 h 334"/>
                <a:gd name="T8" fmla="*/ 21 w 144"/>
                <a:gd name="T9" fmla="*/ 259 h 334"/>
                <a:gd name="T10" fmla="*/ 3 w 144"/>
                <a:gd name="T11" fmla="*/ 154 h 334"/>
                <a:gd name="T12" fmla="*/ 0 w 144"/>
                <a:gd name="T13" fmla="*/ 103 h 334"/>
                <a:gd name="T14" fmla="*/ 1 w 144"/>
                <a:gd name="T15" fmla="*/ 73 h 334"/>
                <a:gd name="T16" fmla="*/ 16 w 144"/>
                <a:gd name="T17" fmla="*/ 35 h 334"/>
                <a:gd name="T18" fmla="*/ 32 w 144"/>
                <a:gd name="T19" fmla="*/ 13 h 334"/>
                <a:gd name="T20" fmla="*/ 44 w 144"/>
                <a:gd name="T21" fmla="*/ 2 h 334"/>
                <a:gd name="T22" fmla="*/ 57 w 144"/>
                <a:gd name="T23" fmla="*/ 1 h 334"/>
                <a:gd name="T24" fmla="*/ 69 w 144"/>
                <a:gd name="T25" fmla="*/ 0 h 334"/>
                <a:gd name="T26" fmla="*/ 84 w 144"/>
                <a:gd name="T27" fmla="*/ 1 h 334"/>
                <a:gd name="T28" fmla="*/ 92 w 144"/>
                <a:gd name="T29" fmla="*/ 9 h 334"/>
                <a:gd name="T30" fmla="*/ 96 w 144"/>
                <a:gd name="T31" fmla="*/ 14 h 334"/>
                <a:gd name="T32" fmla="*/ 100 w 144"/>
                <a:gd name="T33" fmla="*/ 22 h 334"/>
                <a:gd name="T34" fmla="*/ 102 w 144"/>
                <a:gd name="T35" fmla="*/ 26 h 334"/>
                <a:gd name="T36" fmla="*/ 105 w 144"/>
                <a:gd name="T37" fmla="*/ 32 h 334"/>
                <a:gd name="T38" fmla="*/ 119 w 144"/>
                <a:gd name="T39" fmla="*/ 70 h 334"/>
                <a:gd name="T40" fmla="*/ 141 w 144"/>
                <a:gd name="T41" fmla="*/ 171 h 334"/>
                <a:gd name="T42" fmla="*/ 144 w 144"/>
                <a:gd name="T43" fmla="*/ 221 h 334"/>
                <a:gd name="T44" fmla="*/ 143 w 144"/>
                <a:gd name="T45" fmla="*/ 251 h 334"/>
                <a:gd name="T46" fmla="*/ 137 w 144"/>
                <a:gd name="T47" fmla="*/ 277 h 334"/>
                <a:gd name="T48" fmla="*/ 88 w 144"/>
                <a:gd name="T49" fmla="*/ 312 h 334"/>
                <a:gd name="T50" fmla="*/ 51 w 144"/>
                <a:gd name="T51"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334">
                  <a:moveTo>
                    <a:pt x="51" y="334"/>
                  </a:moveTo>
                  <a:lnTo>
                    <a:pt x="40" y="330"/>
                  </a:lnTo>
                  <a:lnTo>
                    <a:pt x="26" y="317"/>
                  </a:lnTo>
                  <a:lnTo>
                    <a:pt x="25" y="305"/>
                  </a:lnTo>
                  <a:lnTo>
                    <a:pt x="21" y="259"/>
                  </a:lnTo>
                  <a:lnTo>
                    <a:pt x="3" y="154"/>
                  </a:lnTo>
                  <a:lnTo>
                    <a:pt x="0" y="103"/>
                  </a:lnTo>
                  <a:lnTo>
                    <a:pt x="1" y="73"/>
                  </a:lnTo>
                  <a:lnTo>
                    <a:pt x="16" y="35"/>
                  </a:lnTo>
                  <a:lnTo>
                    <a:pt x="32" y="13"/>
                  </a:lnTo>
                  <a:lnTo>
                    <a:pt x="44" y="2"/>
                  </a:lnTo>
                  <a:lnTo>
                    <a:pt x="57" y="1"/>
                  </a:lnTo>
                  <a:lnTo>
                    <a:pt x="69" y="0"/>
                  </a:lnTo>
                  <a:lnTo>
                    <a:pt x="84" y="1"/>
                  </a:lnTo>
                  <a:lnTo>
                    <a:pt x="92" y="9"/>
                  </a:lnTo>
                  <a:lnTo>
                    <a:pt x="96" y="14"/>
                  </a:lnTo>
                  <a:lnTo>
                    <a:pt x="100" y="22"/>
                  </a:lnTo>
                  <a:lnTo>
                    <a:pt x="102" y="26"/>
                  </a:lnTo>
                  <a:lnTo>
                    <a:pt x="105" y="32"/>
                  </a:lnTo>
                  <a:lnTo>
                    <a:pt x="119" y="70"/>
                  </a:lnTo>
                  <a:lnTo>
                    <a:pt x="141" y="171"/>
                  </a:lnTo>
                  <a:lnTo>
                    <a:pt x="144" y="221"/>
                  </a:lnTo>
                  <a:lnTo>
                    <a:pt x="143" y="251"/>
                  </a:lnTo>
                  <a:lnTo>
                    <a:pt x="137" y="277"/>
                  </a:lnTo>
                  <a:lnTo>
                    <a:pt x="88" y="312"/>
                  </a:lnTo>
                  <a:lnTo>
                    <a:pt x="51" y="334"/>
                  </a:lnTo>
                  <a:close/>
                </a:path>
              </a:pathLst>
            </a:custGeom>
            <a:solidFill>
              <a:srgbClr val="E9CE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latin typeface="+mj-lt"/>
              </a:endParaRPr>
            </a:p>
          </p:txBody>
        </p:sp>
      </p:grpSp>
      <p:grpSp>
        <p:nvGrpSpPr>
          <p:cNvPr id="62" name="Group 61"/>
          <p:cNvGrpSpPr/>
          <p:nvPr/>
        </p:nvGrpSpPr>
        <p:grpSpPr>
          <a:xfrm>
            <a:off x="773608" y="2315536"/>
            <a:ext cx="2621678" cy="2853173"/>
            <a:chOff x="773608" y="2315536"/>
            <a:chExt cx="2621678" cy="2853173"/>
          </a:xfrm>
        </p:grpSpPr>
        <p:sp>
          <p:nvSpPr>
            <p:cNvPr id="71" name="TextBox 70"/>
            <p:cNvSpPr txBox="1"/>
            <p:nvPr/>
          </p:nvSpPr>
          <p:spPr>
            <a:xfrm>
              <a:off x="2044084" y="2315536"/>
              <a:ext cx="1351202"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r>
                <a:rPr lang="fr-FR" sz="2000" dirty="0" smtClean="0"/>
                <a:t>Introduction</a:t>
              </a:r>
              <a:endParaRPr lang="fr-FR" sz="2000" dirty="0"/>
            </a:p>
          </p:txBody>
        </p:sp>
        <p:sp>
          <p:nvSpPr>
            <p:cNvPr id="69" name="TextBox 68"/>
            <p:cNvSpPr txBox="1"/>
            <p:nvPr/>
          </p:nvSpPr>
          <p:spPr>
            <a:xfrm>
              <a:off x="773608" y="3542069"/>
              <a:ext cx="2621678"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r>
                <a:rPr lang="fr-FR" sz="2000" dirty="0" smtClean="0"/>
                <a:t>Spécification des besoins</a:t>
              </a:r>
              <a:endParaRPr lang="fr-FR" sz="2000" dirty="0"/>
            </a:p>
          </p:txBody>
        </p:sp>
        <p:sp>
          <p:nvSpPr>
            <p:cNvPr id="67" name="TextBox 66"/>
            <p:cNvSpPr txBox="1"/>
            <p:nvPr/>
          </p:nvSpPr>
          <p:spPr>
            <a:xfrm>
              <a:off x="2201179" y="4768601"/>
              <a:ext cx="1194107"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r>
                <a:rPr lang="fr-FR" sz="2000" dirty="0" smtClean="0"/>
                <a:t>Réalisation</a:t>
              </a:r>
              <a:endParaRPr lang="fr-FR" sz="2000" dirty="0"/>
            </a:p>
          </p:txBody>
        </p:sp>
      </p:grpSp>
      <p:grpSp>
        <p:nvGrpSpPr>
          <p:cNvPr id="72" name="Group 71"/>
          <p:cNvGrpSpPr/>
          <p:nvPr/>
        </p:nvGrpSpPr>
        <p:grpSpPr>
          <a:xfrm>
            <a:off x="8832304" y="2346314"/>
            <a:ext cx="2682014" cy="2822395"/>
            <a:chOff x="1022849" y="2346314"/>
            <a:chExt cx="2682014" cy="2822395"/>
          </a:xfrm>
        </p:grpSpPr>
        <p:sp>
          <p:nvSpPr>
            <p:cNvPr id="81" name="TextBox 80"/>
            <p:cNvSpPr txBox="1"/>
            <p:nvPr/>
          </p:nvSpPr>
          <p:spPr>
            <a:xfrm>
              <a:off x="1022849" y="2346314"/>
              <a:ext cx="1746053" cy="369330"/>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pPr algn="l"/>
              <a:r>
                <a:rPr lang="fr-FR" dirty="0" smtClean="0"/>
                <a:t>Etude de l’existant</a:t>
              </a:r>
              <a:endParaRPr lang="fr-FR" dirty="0"/>
            </a:p>
          </p:txBody>
        </p:sp>
        <p:sp>
          <p:nvSpPr>
            <p:cNvPr id="79" name="TextBox 78"/>
            <p:cNvSpPr txBox="1"/>
            <p:nvPr/>
          </p:nvSpPr>
          <p:spPr>
            <a:xfrm>
              <a:off x="1022849" y="3542069"/>
              <a:ext cx="1254829"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pPr algn="l"/>
              <a:r>
                <a:rPr lang="fr-FR" sz="2000" dirty="0" smtClean="0"/>
                <a:t>Conception</a:t>
              </a:r>
              <a:endParaRPr lang="fr-FR" sz="2000" dirty="0"/>
            </a:p>
          </p:txBody>
        </p:sp>
        <p:sp>
          <p:nvSpPr>
            <p:cNvPr id="77" name="TextBox 76"/>
            <p:cNvSpPr txBox="1"/>
            <p:nvPr/>
          </p:nvSpPr>
          <p:spPr>
            <a:xfrm>
              <a:off x="1022849" y="4768601"/>
              <a:ext cx="2682014"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pPr algn="l"/>
              <a:r>
                <a:rPr lang="fr-FR" sz="2000" dirty="0" smtClean="0"/>
                <a:t>Conclusion et perspective</a:t>
              </a:r>
              <a:endParaRPr lang="fr-FR" sz="2000" dirty="0"/>
            </a:p>
          </p:txBody>
        </p:sp>
      </p:grpSp>
      <p:sp>
        <p:nvSpPr>
          <p:cNvPr id="2" name="Rounded Rectangle 1"/>
          <p:cNvSpPr/>
          <p:nvPr/>
        </p:nvSpPr>
        <p:spPr>
          <a:xfrm>
            <a:off x="0" y="94593"/>
            <a:ext cx="2039007" cy="52609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999347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hape 267"/>
          <p:cNvSpPr/>
          <p:nvPr/>
        </p:nvSpPr>
        <p:spPr>
          <a:xfrm>
            <a:off x="2846070" y="2376382"/>
            <a:ext cx="1557201" cy="1418378"/>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01</a:t>
            </a:r>
            <a:endParaRPr lang="fr-FR" sz="3200" b="1" dirty="0">
              <a:latin typeface="+mj-lt"/>
            </a:endParaRPr>
          </a:p>
        </p:txBody>
      </p:sp>
      <p:sp>
        <p:nvSpPr>
          <p:cNvPr id="6" name="Rectangle 5"/>
          <p:cNvSpPr/>
          <p:nvPr/>
        </p:nvSpPr>
        <p:spPr>
          <a:xfrm>
            <a:off x="5111275" y="2577739"/>
            <a:ext cx="4071692" cy="1015663"/>
          </a:xfrm>
          <a:prstGeom prst="rect">
            <a:avLst/>
          </a:prstGeom>
        </p:spPr>
        <p:txBody>
          <a:bodyPr wrap="none">
            <a:spAutoFit/>
          </a:bodyPr>
          <a:lstStyle/>
          <a:p>
            <a:r>
              <a:rPr lang="fr-FR" sz="6000" dirty="0"/>
              <a:t>Introduction</a:t>
            </a:r>
          </a:p>
        </p:txBody>
      </p:sp>
    </p:spTree>
    <p:extLst>
      <p:ext uri="{BB962C8B-B14F-4D97-AF65-F5344CB8AC3E}">
        <p14:creationId xmlns:p14="http://schemas.microsoft.com/office/powerpoint/2010/main" val="625744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fr-FR" dirty="0" smtClean="0"/>
              <a:t>Introduction</a:t>
            </a:r>
            <a:endParaRPr lang="fr-FR" dirty="0"/>
          </a:p>
        </p:txBody>
      </p:sp>
      <p:sp>
        <p:nvSpPr>
          <p:cNvPr id="4" name="Rectangle 3"/>
          <p:cNvSpPr/>
          <p:nvPr/>
        </p:nvSpPr>
        <p:spPr>
          <a:xfrm>
            <a:off x="1188720" y="1691640"/>
            <a:ext cx="10058400" cy="2031325"/>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Arial" panose="020B0604020202020204" pitchFamily="34" charset="0"/>
              </a:rPr>
              <a:t>L’avantage compétitif des centres de formation repose sur leur capacité à répondre rapidement aux changements des besoins du marché, et à augmenter leurs bénéfices en produisant des produits, des biens et des services qui satisfait les souhaits et les attentes de la clientèle. </a:t>
            </a:r>
            <a:endParaRPr lang="fr-FR" dirty="0" smtClean="0">
              <a:latin typeface="Calibri" panose="020F0502020204030204" pitchFamily="34" charset="0"/>
              <a:ea typeface="Calibri" panose="020F0502020204030204" pitchFamily="34" charset="0"/>
              <a:cs typeface="Arial" panose="020B0604020202020204" pitchFamily="34" charset="0"/>
            </a:endParaRPr>
          </a:p>
          <a:p>
            <a:endParaRPr lang="fr-FR" dirty="0">
              <a:latin typeface="Calibri" panose="020F0502020204030204" pitchFamily="34" charset="0"/>
              <a:cs typeface="Arial" panose="020B0604020202020204" pitchFamily="34" charset="0"/>
            </a:endParaRPr>
          </a:p>
          <a:p>
            <a:r>
              <a:rPr lang="fr-FR" dirty="0"/>
              <a:t>Dans ce contexte, s’introduit notre projet de fin d’études intitulé : conception et développement d’une application Android « Forma Pro ».</a:t>
            </a:r>
          </a:p>
          <a:p>
            <a:endParaRPr lang="fr-FR" dirty="0"/>
          </a:p>
        </p:txBody>
      </p:sp>
    </p:spTree>
    <p:extLst>
      <p:ext uri="{BB962C8B-B14F-4D97-AF65-F5344CB8AC3E}">
        <p14:creationId xmlns:p14="http://schemas.microsoft.com/office/powerpoint/2010/main" val="2618213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hape 267"/>
          <p:cNvSpPr/>
          <p:nvPr/>
        </p:nvSpPr>
        <p:spPr>
          <a:xfrm>
            <a:off x="2846070" y="2376382"/>
            <a:ext cx="1557201" cy="1418378"/>
          </a:xfrm>
          <a:prstGeom prst="rect">
            <a:avLst/>
          </a:prstGeom>
          <a:solidFill>
            <a:schemeClr val="accent5">
              <a:lumMod val="75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fr-FR" sz="3200" b="1" dirty="0" smtClean="0">
                <a:latin typeface="+mj-lt"/>
              </a:rPr>
              <a:t>02</a:t>
            </a:r>
            <a:endParaRPr lang="fr-FR" sz="3200" b="1" dirty="0">
              <a:latin typeface="+mj-lt"/>
            </a:endParaRPr>
          </a:p>
        </p:txBody>
      </p:sp>
      <p:sp>
        <p:nvSpPr>
          <p:cNvPr id="6" name="Rectangle 5"/>
          <p:cNvSpPr/>
          <p:nvPr/>
        </p:nvSpPr>
        <p:spPr>
          <a:xfrm>
            <a:off x="5111275" y="2577739"/>
            <a:ext cx="5896807" cy="1015663"/>
          </a:xfrm>
          <a:prstGeom prst="rect">
            <a:avLst/>
          </a:prstGeom>
        </p:spPr>
        <p:txBody>
          <a:bodyPr wrap="none">
            <a:spAutoFit/>
          </a:bodyPr>
          <a:lstStyle/>
          <a:p>
            <a:r>
              <a:rPr lang="fr-FR" sz="6000" dirty="0" smtClean="0"/>
              <a:t>Etude de l’existant</a:t>
            </a:r>
          </a:p>
        </p:txBody>
      </p:sp>
    </p:spTree>
    <p:extLst>
      <p:ext uri="{BB962C8B-B14F-4D97-AF65-F5344CB8AC3E}">
        <p14:creationId xmlns:p14="http://schemas.microsoft.com/office/powerpoint/2010/main" val="2183600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fr-FR" dirty="0" smtClean="0"/>
              <a:t>Etude de L’existant </a:t>
            </a:r>
            <a:endParaRPr lang="fr-FR" dirty="0"/>
          </a:p>
        </p:txBody>
      </p:sp>
      <p:sp>
        <p:nvSpPr>
          <p:cNvPr id="4" name="Rectangle 3"/>
          <p:cNvSpPr/>
          <p:nvPr/>
        </p:nvSpPr>
        <p:spPr>
          <a:xfrm>
            <a:off x="194310" y="1079376"/>
            <a:ext cx="11018520" cy="923330"/>
          </a:xfrm>
          <a:prstGeom prst="rect">
            <a:avLst/>
          </a:prstGeom>
        </p:spPr>
        <p:txBody>
          <a:bodyPr wrap="square">
            <a:spAutoFit/>
          </a:bodyPr>
          <a:lstStyle/>
          <a:p>
            <a:pPr indent="457200" algn="just">
              <a:lnSpc>
                <a:spcPct val="150000"/>
              </a:lnSpc>
              <a:spcBef>
                <a:spcPts val="600"/>
              </a:spcBef>
              <a:spcAft>
                <a:spcPts val="600"/>
              </a:spcAft>
            </a:pPr>
            <a:r>
              <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rPr>
              <a:t>Forma Pro dispose actuellement d’une application </a:t>
            </a:r>
            <a:r>
              <a:rPr lang="fr-FR"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desktop </a:t>
            </a:r>
            <a:r>
              <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rPr>
              <a:t>disponible pour </a:t>
            </a:r>
            <a:r>
              <a:rPr lang="fr-FR"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l’administrateur, </a:t>
            </a:r>
            <a:r>
              <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rPr>
              <a:t>nous pouvons la voir dans les figures suivantes :</a:t>
            </a:r>
          </a:p>
        </p:txBody>
      </p:sp>
      <p:pic>
        <p:nvPicPr>
          <p:cNvPr id="5" name="Image 36"/>
          <p:cNvPicPr/>
          <p:nvPr/>
        </p:nvPicPr>
        <p:blipFill>
          <a:blip r:embed="rId2" cstate="print">
            <a:extLst>
              <a:ext uri="{28A0092B-C50C-407E-A947-70E740481C1C}">
                <a14:useLocalDpi xmlns:a14="http://schemas.microsoft.com/office/drawing/2010/main" val="0"/>
              </a:ext>
            </a:extLst>
          </a:blip>
          <a:stretch>
            <a:fillRect/>
          </a:stretch>
        </p:blipFill>
        <p:spPr>
          <a:xfrm>
            <a:off x="1321434" y="2342514"/>
            <a:ext cx="9502775" cy="3852545"/>
          </a:xfrm>
          <a:prstGeom prst="rect">
            <a:avLst/>
          </a:prstGeom>
        </p:spPr>
      </p:pic>
      <p:sp>
        <p:nvSpPr>
          <p:cNvPr id="6" name="TextBox 5"/>
          <p:cNvSpPr txBox="1"/>
          <p:nvPr/>
        </p:nvSpPr>
        <p:spPr>
          <a:xfrm>
            <a:off x="720090" y="720090"/>
            <a:ext cx="2025939" cy="369332"/>
          </a:xfrm>
          <a:prstGeom prst="rect">
            <a:avLst/>
          </a:prstGeom>
          <a:noFill/>
        </p:spPr>
        <p:txBody>
          <a:bodyPr wrap="none" rtlCol="0">
            <a:spAutoFit/>
          </a:bodyPr>
          <a:lstStyle/>
          <a:p>
            <a:r>
              <a:rPr lang="fr-FR" b="1" dirty="0" smtClean="0"/>
              <a:t>Procédure actuelle </a:t>
            </a:r>
            <a:endParaRPr lang="fr-FR" b="1" dirty="0"/>
          </a:p>
        </p:txBody>
      </p:sp>
    </p:spTree>
    <p:extLst>
      <p:ext uri="{BB962C8B-B14F-4D97-AF65-F5344CB8AC3E}">
        <p14:creationId xmlns:p14="http://schemas.microsoft.com/office/powerpoint/2010/main" val="269269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fr-FR" dirty="0" smtClean="0"/>
              <a:t>Etude de L’existant </a:t>
            </a:r>
            <a:endParaRPr lang="fr-FR" dirty="0"/>
          </a:p>
        </p:txBody>
      </p:sp>
      <p:sp>
        <p:nvSpPr>
          <p:cNvPr id="4" name="Rectangle 3"/>
          <p:cNvSpPr/>
          <p:nvPr/>
        </p:nvSpPr>
        <p:spPr>
          <a:xfrm>
            <a:off x="194310" y="1079376"/>
            <a:ext cx="11018520" cy="923330"/>
          </a:xfrm>
          <a:prstGeom prst="rect">
            <a:avLst/>
          </a:prstGeom>
        </p:spPr>
        <p:txBody>
          <a:bodyPr wrap="square">
            <a:spAutoFit/>
          </a:bodyPr>
          <a:lstStyle/>
          <a:p>
            <a:pPr indent="457200" algn="just">
              <a:lnSpc>
                <a:spcPct val="150000"/>
              </a:lnSpc>
              <a:spcBef>
                <a:spcPts val="600"/>
              </a:spcBef>
              <a:spcAft>
                <a:spcPts val="600"/>
              </a:spcAft>
            </a:pPr>
            <a:r>
              <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rPr>
              <a:t>Forma Pro dispose actuellement d’une application </a:t>
            </a:r>
            <a:r>
              <a:rPr lang="fr-FR"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web </a:t>
            </a:r>
            <a:r>
              <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rPr>
              <a:t>disponible pour </a:t>
            </a:r>
            <a:r>
              <a:rPr lang="fr-FR"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les clients, </a:t>
            </a:r>
            <a:r>
              <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rPr>
              <a:t>nous pouvons la voir dans les figures suivantes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330" y="2002706"/>
            <a:ext cx="9506179" cy="4396608"/>
          </a:xfrm>
          <a:prstGeom prst="rect">
            <a:avLst/>
          </a:prstGeom>
        </p:spPr>
      </p:pic>
      <p:sp>
        <p:nvSpPr>
          <p:cNvPr id="6" name="TextBox 5"/>
          <p:cNvSpPr txBox="1"/>
          <p:nvPr/>
        </p:nvSpPr>
        <p:spPr>
          <a:xfrm>
            <a:off x="720090" y="720090"/>
            <a:ext cx="1973041" cy="369332"/>
          </a:xfrm>
          <a:prstGeom prst="rect">
            <a:avLst/>
          </a:prstGeom>
          <a:noFill/>
        </p:spPr>
        <p:txBody>
          <a:bodyPr wrap="none" rtlCol="0">
            <a:spAutoFit/>
          </a:bodyPr>
          <a:lstStyle/>
          <a:p>
            <a:r>
              <a:rPr lang="fr-FR" b="1" dirty="0" smtClean="0"/>
              <a:t>Procédure actuelle</a:t>
            </a:r>
          </a:p>
        </p:txBody>
      </p:sp>
    </p:spTree>
    <p:extLst>
      <p:ext uri="{BB962C8B-B14F-4D97-AF65-F5344CB8AC3E}">
        <p14:creationId xmlns:p14="http://schemas.microsoft.com/office/powerpoint/2010/main" val="2632887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887755" y="411284"/>
            <a:ext cx="7694645" cy="617612"/>
          </a:xfrm>
        </p:spPr>
        <p:txBody>
          <a:bodyPr>
            <a:normAutofit fontScale="90000"/>
          </a:bodyPr>
          <a:lstStyle/>
          <a:p>
            <a:r>
              <a:rPr lang="fr-FR" dirty="0"/>
              <a:t>Etude de L’existant </a:t>
            </a:r>
          </a:p>
        </p:txBody>
      </p:sp>
      <p:sp>
        <p:nvSpPr>
          <p:cNvPr id="4" name="TextBox 3"/>
          <p:cNvSpPr txBox="1"/>
          <p:nvPr/>
        </p:nvSpPr>
        <p:spPr>
          <a:xfrm>
            <a:off x="720089" y="1328425"/>
            <a:ext cx="2143344" cy="369332"/>
          </a:xfrm>
          <a:prstGeom prst="rect">
            <a:avLst/>
          </a:prstGeom>
          <a:noFill/>
        </p:spPr>
        <p:txBody>
          <a:bodyPr wrap="none" rtlCol="0">
            <a:spAutoFit/>
          </a:bodyPr>
          <a:lstStyle/>
          <a:p>
            <a:r>
              <a:rPr lang="fr-FR" b="1" dirty="0" smtClean="0"/>
              <a:t>Critique </a:t>
            </a:r>
            <a:r>
              <a:rPr lang="fr-FR" b="1" dirty="0"/>
              <a:t>de </a:t>
            </a:r>
            <a:r>
              <a:rPr lang="fr-FR" b="1" dirty="0" smtClean="0"/>
              <a:t>l’existant</a:t>
            </a:r>
            <a:endParaRPr lang="fr-FR" b="1" dirty="0"/>
          </a:p>
        </p:txBody>
      </p:sp>
      <p:sp>
        <p:nvSpPr>
          <p:cNvPr id="5" name="Rectangle 4"/>
          <p:cNvSpPr/>
          <p:nvPr/>
        </p:nvSpPr>
        <p:spPr>
          <a:xfrm>
            <a:off x="720089" y="1994937"/>
            <a:ext cx="10862311" cy="2631490"/>
          </a:xfrm>
          <a:prstGeom prst="rect">
            <a:avLst/>
          </a:prstGeom>
        </p:spPr>
        <p:txBody>
          <a:bodyPr wrap="square">
            <a:spAutoFit/>
          </a:bodyPr>
          <a:lstStyle/>
          <a:p>
            <a:pPr marL="342900" lvl="0" indent="-342900" algn="just">
              <a:lnSpc>
                <a:spcPct val="150000"/>
              </a:lnSpc>
              <a:spcBef>
                <a:spcPts val="600"/>
              </a:spcBef>
              <a:spcAft>
                <a:spcPts val="600"/>
              </a:spcAft>
              <a:buFont typeface="Symbol" panose="05050102010706020507" pitchFamily="18" charset="2"/>
              <a:buChar char=""/>
            </a:pPr>
            <a:r>
              <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rPr>
              <a:t>L’application est lente</a:t>
            </a:r>
          </a:p>
          <a:p>
            <a:pPr marL="342900" lvl="0" indent="-342900" algn="just">
              <a:lnSpc>
                <a:spcPct val="150000"/>
              </a:lnSpc>
              <a:spcBef>
                <a:spcPts val="600"/>
              </a:spcBef>
              <a:spcAft>
                <a:spcPts val="600"/>
              </a:spcAft>
              <a:buFont typeface="Symbol" panose="05050102010706020507" pitchFamily="18" charset="2"/>
              <a:buChar char=""/>
            </a:pPr>
            <a:r>
              <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rPr>
              <a:t>Elle n’exploite pas la puissance hardware dont dispose les Smartphones.   (La géolocalisation par GPS, l’Accéléromètre, la possibilité de sauvegarder des données en local etc.)</a:t>
            </a:r>
          </a:p>
          <a:p>
            <a:pPr marL="342900" lvl="0" indent="-342900" algn="just">
              <a:lnSpc>
                <a:spcPct val="150000"/>
              </a:lnSpc>
              <a:spcBef>
                <a:spcPts val="600"/>
              </a:spcBef>
              <a:spcAft>
                <a:spcPts val="600"/>
              </a:spcAft>
              <a:buFont typeface="Symbol" panose="05050102010706020507" pitchFamily="18" charset="2"/>
              <a:buChar char=""/>
            </a:pPr>
            <a:r>
              <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rPr>
              <a:t>Pas de services si le terminal ne dispose pas d’accès internet.</a:t>
            </a:r>
          </a:p>
          <a:p>
            <a:pPr marL="342900" lvl="0" indent="-342900" algn="just">
              <a:lnSpc>
                <a:spcPct val="150000"/>
              </a:lnSpc>
              <a:spcBef>
                <a:spcPts val="600"/>
              </a:spcBef>
              <a:spcAft>
                <a:spcPts val="600"/>
              </a:spcAft>
              <a:buFont typeface="Symbol" panose="05050102010706020507" pitchFamily="18" charset="2"/>
              <a:buChar char=""/>
            </a:pPr>
            <a:r>
              <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rPr>
              <a:t>Des bugs liés au développement de l’application.</a:t>
            </a:r>
          </a:p>
        </p:txBody>
      </p:sp>
    </p:spTree>
    <p:extLst>
      <p:ext uri="{BB962C8B-B14F-4D97-AF65-F5344CB8AC3E}">
        <p14:creationId xmlns:p14="http://schemas.microsoft.com/office/powerpoint/2010/main" val="3693504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887755" y="411284"/>
            <a:ext cx="7694645" cy="617612"/>
          </a:xfrm>
        </p:spPr>
        <p:txBody>
          <a:bodyPr>
            <a:normAutofit fontScale="90000"/>
          </a:bodyPr>
          <a:lstStyle/>
          <a:p>
            <a:r>
              <a:rPr lang="fr-FR" dirty="0"/>
              <a:t>Etude de L’existant </a:t>
            </a:r>
          </a:p>
        </p:txBody>
      </p:sp>
      <p:sp>
        <p:nvSpPr>
          <p:cNvPr id="4" name="TextBox 3"/>
          <p:cNvSpPr txBox="1"/>
          <p:nvPr/>
        </p:nvSpPr>
        <p:spPr>
          <a:xfrm>
            <a:off x="720089" y="1328425"/>
            <a:ext cx="1927515" cy="369332"/>
          </a:xfrm>
          <a:prstGeom prst="rect">
            <a:avLst/>
          </a:prstGeom>
          <a:noFill/>
        </p:spPr>
        <p:txBody>
          <a:bodyPr wrap="none" rtlCol="0">
            <a:spAutoFit/>
          </a:bodyPr>
          <a:lstStyle/>
          <a:p>
            <a:r>
              <a:rPr lang="fr-FR" b="1" dirty="0" smtClean="0"/>
              <a:t>Solution proposée</a:t>
            </a:r>
            <a:endParaRPr lang="fr-FR" b="1" dirty="0"/>
          </a:p>
        </p:txBody>
      </p:sp>
      <p:sp>
        <p:nvSpPr>
          <p:cNvPr id="5" name="Rectangle 4"/>
          <p:cNvSpPr/>
          <p:nvPr/>
        </p:nvSpPr>
        <p:spPr>
          <a:xfrm>
            <a:off x="720089" y="1994937"/>
            <a:ext cx="10862311" cy="2031325"/>
          </a:xfrm>
          <a:prstGeom prst="rect">
            <a:avLst/>
          </a:prstGeom>
        </p:spPr>
        <p:txBody>
          <a:bodyPr wrap="square">
            <a:spAutoFit/>
          </a:bodyPr>
          <a:lstStyle/>
          <a:p>
            <a:pPr marL="285750" lvl="0" indent="-285750">
              <a:buFont typeface="Arial" panose="020B0604020202020204" pitchFamily="34" charset="0"/>
              <a:buChar char="•"/>
            </a:pPr>
            <a:r>
              <a:rPr lang="fr-FR" i="1" dirty="0"/>
              <a:t>Renforcer la relation avec les clients</a:t>
            </a:r>
            <a:r>
              <a:rPr lang="fr-FR" dirty="0"/>
              <a:t> :</a:t>
            </a:r>
            <a:r>
              <a:rPr lang="fr-FR" b="1" dirty="0"/>
              <a:t> </a:t>
            </a:r>
            <a:r>
              <a:rPr lang="fr-FR" dirty="0"/>
              <a:t>Le téléphone mobile est un objet disponible et personnel, il permet d’établir une meilleure communication et un lien fort de proximité avec les formateurs d’un côté et avec les clients de l’autre côté</a:t>
            </a:r>
            <a:r>
              <a:rPr lang="fr-FR" dirty="0" smtClean="0"/>
              <a:t>.</a:t>
            </a:r>
          </a:p>
          <a:p>
            <a:pPr marL="285750" lvl="0" indent="-285750">
              <a:buFont typeface="Arial" panose="020B0604020202020204" pitchFamily="34" charset="0"/>
              <a:buChar char="•"/>
            </a:pPr>
            <a:endParaRPr lang="fr-FR" dirty="0"/>
          </a:p>
          <a:p>
            <a:pPr marL="285750" lvl="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i="1" dirty="0"/>
              <a:t>Accroitre son Chiffre d’Affaires</a:t>
            </a:r>
            <a:r>
              <a:rPr lang="fr-FR" b="1" dirty="0"/>
              <a:t> : </a:t>
            </a:r>
            <a:r>
              <a:rPr lang="fr-FR" dirty="0"/>
              <a:t>L’application mobile facilitera la consultation du catalogue des formations et accélèrera le processus d’inscription</a:t>
            </a:r>
            <a:r>
              <a:rPr lang="fr-FR" dirty="0" smtClean="0"/>
              <a:t>.</a:t>
            </a:r>
            <a:endParaRPr lang="fr-FR" dirty="0"/>
          </a:p>
        </p:txBody>
      </p:sp>
    </p:spTree>
    <p:extLst>
      <p:ext uri="{BB962C8B-B14F-4D97-AF65-F5344CB8AC3E}">
        <p14:creationId xmlns:p14="http://schemas.microsoft.com/office/powerpoint/2010/main" val="3740152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307</Words>
  <Application>Microsoft Office PowerPoint</Application>
  <PresentationFormat>Widescreen</PresentationFormat>
  <Paragraphs>72</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GeosansLight</vt:lpstr>
      <vt:lpstr>Symbol</vt:lpstr>
      <vt:lpstr>Times New Roman</vt:lpstr>
      <vt:lpstr>Times-Bold</vt:lpstr>
      <vt:lpstr>Verdana,Bold</vt:lpstr>
      <vt:lpstr>Office Theme</vt:lpstr>
      <vt:lpstr>Application Android de Gestion  du centre de formation "Forma Pro" </vt:lpstr>
      <vt:lpstr>Plan</vt:lpstr>
      <vt:lpstr>PowerPoint Presentation</vt:lpstr>
      <vt:lpstr>Introduction</vt:lpstr>
      <vt:lpstr>PowerPoint Presentation</vt:lpstr>
      <vt:lpstr>Etude de L’existant </vt:lpstr>
      <vt:lpstr>Etude de L’existant </vt:lpstr>
      <vt:lpstr>Etude de L’existant </vt:lpstr>
      <vt:lpstr>Etude de L’existant </vt:lpstr>
      <vt:lpstr>PowerPoint Presentation</vt:lpstr>
      <vt:lpstr>Spécification des besoins</vt:lpstr>
      <vt:lpstr>Spécification des besoins</vt:lpstr>
      <vt:lpstr>Spécification des besoins</vt:lpstr>
      <vt:lpstr>Spécification des besoins</vt:lpstr>
      <vt:lpstr>Spécification des besoins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Abbes</dc:creator>
  <cp:lastModifiedBy>Mohamed Abbes</cp:lastModifiedBy>
  <cp:revision>10</cp:revision>
  <dcterms:created xsi:type="dcterms:W3CDTF">2017-06-03T22:02:44Z</dcterms:created>
  <dcterms:modified xsi:type="dcterms:W3CDTF">2017-06-03T23:22:08Z</dcterms:modified>
</cp:coreProperties>
</file>