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16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BD6BA1-9D3B-30E1-8411-D9861D7EA50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5430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– Oracle Internal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Soft Robotics &amp;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🤖🌊 Learning to Move with Morphology Inspired by Nature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[Image placeholder: https://tse3.mm.bing.net/th/id/OIP.P6KMGZebP_kHTZy91PpuvQHaD4?r=0&amp;pid=Api]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Soft robotics = safe, adaptive, bio-inspired</a:t>
            </a:r>
          </a:p>
          <a:p>
            <a:pPr>
              <a:defRPr sz="1800"/>
            </a:pPr>
            <a:r>
              <a:t>AI unlocks their potential by learning complex control</a:t>
            </a:r>
          </a:p>
          <a:p>
            <a:pPr>
              <a:defRPr sz="1800"/>
            </a:pPr>
            <a:r>
              <a:t>Together → robots that move and adapt like nature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Rigid robots: precise, strong, but brittle in unstructured environments</a:t>
            </a:r>
          </a:p>
          <a:p>
            <a:pPr>
              <a:defRPr sz="1800"/>
            </a:pPr>
            <a:r>
              <a:t>Biology shows soft, compliant, deformable bodies (octopus, elephant trunk, starfish)</a:t>
            </a:r>
          </a:p>
          <a:p>
            <a:pPr>
              <a:defRPr sz="1800"/>
            </a:pPr>
            <a:r>
              <a:t>AI enables control of these complex, hard-to-model systems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7432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[Image placeholder: https://tse2.mm.bing.net/th/id/OIP.bbD_W8378ZCFy2sXEOMghwHaEK?r=0&amp;pid=Api]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Soft Robotics?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Built from compliant materials (silicones, elastomers, textiles)</a:t>
            </a:r>
          </a:p>
          <a:p>
            <a:pPr>
              <a:defRPr sz="1800"/>
            </a:pPr>
            <a:r>
              <a:t>Properties: deformable, safe, adaptive</a:t>
            </a:r>
          </a:p>
          <a:p>
            <a:pPr>
              <a:defRPr sz="1800"/>
            </a:pPr>
            <a:r>
              <a:t>Advantages: Safety, Adaptability, Morphological computation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AI is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Equations of motion: complex, nonlinear</a:t>
            </a:r>
          </a:p>
          <a:p>
            <a:pPr>
              <a:defRPr sz="1800"/>
            </a:pPr>
            <a:r>
              <a:t>Traditional control (PID, model-based) struggles</a:t>
            </a:r>
          </a:p>
          <a:p>
            <a:pPr>
              <a:defRPr sz="1800"/>
            </a:pPr>
            <a:r>
              <a:t>AI approaches: Reinforcement Learning, Evolutionary Algorithms, Differentiable Simulation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Case Study: Evolution Gym (Soft Robotics + RL)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Evolution Gym: 2D voxel-based soft robot environments (open-source)</a:t>
            </a:r>
          </a:p>
          <a:p>
            <a:pPr>
              <a:defRPr sz="1800"/>
            </a:pPr>
            <a:r>
              <a:rPr dirty="0"/>
              <a:t>Design + control: co-design soft bodies and learn controllers</a:t>
            </a:r>
          </a:p>
          <a:p>
            <a:pPr>
              <a:defRPr sz="1800"/>
            </a:pPr>
            <a:r>
              <a:rPr dirty="0"/>
              <a:t>Fast </a:t>
            </a:r>
            <a:r>
              <a:rPr dirty="0" err="1"/>
              <a:t>PyPI</a:t>
            </a:r>
            <a:r>
              <a:rPr dirty="0"/>
              <a:t> install; works with Stable-Baselines3 (PPO, SAC)</a:t>
            </a:r>
          </a:p>
          <a:p>
            <a:pPr>
              <a:defRPr sz="1800"/>
            </a:pPr>
            <a:r>
              <a:rPr dirty="0"/>
              <a:t>Great for live demos: quick rendering and short training runs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Plan (Evolution Gym)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RL learns to control soft morphology</a:t>
            </a:r>
          </a:p>
          <a:p>
            <a:pPr>
              <a:defRPr sz="1800"/>
            </a:pPr>
            <a:r>
              <a:t>Can adapt to grasping, pushing, locomotion</a:t>
            </a:r>
          </a:p>
          <a:p>
            <a:pPr>
              <a:defRPr sz="1800"/>
            </a:pPr>
            <a:r>
              <a:t>Demonstrates emergent intelligence from body+brain co-design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7432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[Image placeholder: https://tse3.mm.bing.net/th/id/OIP.BmIj75pJS9S2ddR7397YpgHaND?r=0&amp;pid=Api]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Sim-to-real gap: policies may not transfer perfectly</a:t>
            </a:r>
          </a:p>
          <a:p>
            <a:pPr>
              <a:defRPr sz="1800"/>
            </a:pPr>
            <a:r>
              <a:t>Material fatigue &amp; durability issues</a:t>
            </a:r>
          </a:p>
          <a:p>
            <a:pPr>
              <a:defRPr sz="1800"/>
            </a:pPr>
            <a:r>
              <a:t>RL training time can be long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Differentiable soft-body physics → faster training</a:t>
            </a:r>
          </a:p>
          <a:p>
            <a:pPr>
              <a:defRPr sz="1800"/>
            </a:pPr>
            <a:r>
              <a:t>AI co-designing bodies + controllers</a:t>
            </a:r>
          </a:p>
          <a:p>
            <a:pPr>
              <a:defRPr sz="1800"/>
            </a:pPr>
            <a:r>
              <a:t>Medical applications (soft surgical robots)</a:t>
            </a:r>
          </a:p>
          <a:p>
            <a:pPr>
              <a:defRPr sz="1800"/>
            </a:pPr>
            <a:r>
              <a:t>Environmental robots (soft underwater swimmers)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363</Words>
  <Application>Microsoft Macintosh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Soft Robotics &amp; AI</vt:lpstr>
      <vt:lpstr>Motivation</vt:lpstr>
      <vt:lpstr>What is Soft Robotics?</vt:lpstr>
      <vt:lpstr>Why AI is Needed</vt:lpstr>
      <vt:lpstr>Case Study: Evolution Gym (Soft Robotics + RL)</vt:lpstr>
      <vt:lpstr>Demo Plan (Evolution Gym)</vt:lpstr>
      <vt:lpstr>Results</vt:lpstr>
      <vt:lpstr>Challenges</vt:lpstr>
      <vt:lpstr>Future Directions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Dongyang Zhu</cp:lastModifiedBy>
  <cp:revision>2</cp:revision>
  <dcterms:created xsi:type="dcterms:W3CDTF">2013-01-27T09:14:16Z</dcterms:created>
  <dcterms:modified xsi:type="dcterms:W3CDTF">2025-09-14T01:18:01Z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4de43ec-192a-49eb-8e54-baeb8c71bbbe_Enabled">
    <vt:lpwstr>true</vt:lpwstr>
  </property>
  <property fmtid="{D5CDD505-2E9C-101B-9397-08002B2CF9AE}" pid="3" name="MSIP_Label_a4de43ec-192a-49eb-8e54-baeb8c71bbbe_SetDate">
    <vt:lpwstr>2025-09-14T01:18:01Z</vt:lpwstr>
  </property>
  <property fmtid="{D5CDD505-2E9C-101B-9397-08002B2CF9AE}" pid="4" name="MSIP_Label_a4de43ec-192a-49eb-8e54-baeb8c71bbbe_Method">
    <vt:lpwstr>Standard</vt:lpwstr>
  </property>
  <property fmtid="{D5CDD505-2E9C-101B-9397-08002B2CF9AE}" pid="5" name="MSIP_Label_a4de43ec-192a-49eb-8e54-baeb8c71bbbe_Name">
    <vt:lpwstr>Confidential – Oracle Internal</vt:lpwstr>
  </property>
  <property fmtid="{D5CDD505-2E9C-101B-9397-08002B2CF9AE}" pid="6" name="MSIP_Label_a4de43ec-192a-49eb-8e54-baeb8c71bbbe_SiteId">
    <vt:lpwstr>4e2c6054-71cb-48f1-bd6c-3a9705aca71b</vt:lpwstr>
  </property>
  <property fmtid="{D5CDD505-2E9C-101B-9397-08002B2CF9AE}" pid="7" name="MSIP_Label_a4de43ec-192a-49eb-8e54-baeb8c71bbbe_ActionId">
    <vt:lpwstr>4036d8c6-f7ee-4161-8b49-03d20ca44e98</vt:lpwstr>
  </property>
  <property fmtid="{D5CDD505-2E9C-101B-9397-08002B2CF9AE}" pid="8" name="MSIP_Label_a4de43ec-192a-49eb-8e54-baeb8c71bbbe_ContentBits">
    <vt:lpwstr>2</vt:lpwstr>
  </property>
  <property fmtid="{D5CDD505-2E9C-101B-9397-08002B2CF9AE}" pid="9" name="MSIP_Label_a4de43ec-192a-49eb-8e54-baeb8c71bbbe_Tag">
    <vt:lpwstr>50, 3, 0, 1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Confidential – Oracle Internal</vt:lpwstr>
  </property>
</Properties>
</file>