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78453"/>
  </p:normalViewPr>
  <p:slideViewPr>
    <p:cSldViewPr snapToGrid="0" snapToObjects="1">
      <p:cViewPr varScale="1">
        <p:scale>
          <a:sx n="97" d="100"/>
          <a:sy n="97" d="100"/>
        </p:scale>
        <p:origin x="215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0CA02-F694-D146-AED9-3E62D95AD975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5E65B7-27E1-3548-95F2-AC50EC1617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58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place a robot body into an </a:t>
            </a:r>
            <a:r>
              <a:rPr lang="en-US" b="1" dirty="0"/>
              <a:t>environment</a:t>
            </a:r>
            <a:r>
              <a:rPr lang="en-US" dirty="0"/>
              <a:t> (like Walker-v0).</a:t>
            </a:r>
          </a:p>
          <a:p>
            <a:r>
              <a:rPr lang="en-US" dirty="0"/>
              <a:t>The environment provides </a:t>
            </a:r>
            <a:r>
              <a:rPr lang="en-US" b="1" dirty="0"/>
              <a:t>observations</a:t>
            </a:r>
            <a:r>
              <a:rPr lang="en-US" dirty="0"/>
              <a:t> (state of the body, actuator positions, velocities).</a:t>
            </a:r>
          </a:p>
          <a:p>
            <a:r>
              <a:rPr lang="en-US" dirty="0"/>
              <a:t>The controller (AI policy) outputs </a:t>
            </a:r>
            <a:r>
              <a:rPr lang="en-US" b="1" dirty="0"/>
              <a:t>actions</a:t>
            </a:r>
            <a:r>
              <a:rPr lang="en-US" dirty="0"/>
              <a:t> (e.g., expand or contract actuators at each timestep).</a:t>
            </a:r>
          </a:p>
          <a:p>
            <a:r>
              <a:rPr lang="en-US" dirty="0"/>
              <a:t>The environment gives a </a:t>
            </a:r>
            <a:r>
              <a:rPr lang="en-US" b="1" dirty="0"/>
              <a:t>reward signal</a:t>
            </a:r>
            <a:r>
              <a:rPr lang="en-US" dirty="0"/>
              <a:t> (like forward distance traveled, stability, energy efficiency).</a:t>
            </a:r>
          </a:p>
          <a:p>
            <a:r>
              <a:rPr lang="en-US" dirty="0"/>
              <a:t>Over many rollouts, the AI policy learns to maximize this reward.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👉 In short: </a:t>
            </a:r>
            <a:r>
              <a:rPr lang="en-US" b="1" dirty="0"/>
              <a:t>training = letting the AI figure out how to move the body to succeed at the task.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5E65B7-27E1-3548-95F2-AC50EC1617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32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33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76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781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64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35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73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91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28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1237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222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DE50E-3E17-35BB-2428-2F697947935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543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  <p:extLst>
      <p:ext uri="{BB962C8B-B14F-4D97-AF65-F5344CB8AC3E}">
        <p14:creationId xmlns:p14="http://schemas.microsoft.com/office/powerpoint/2010/main" val="242576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0044"/>
            <a:ext cx="7772400" cy="1470025"/>
          </a:xfrm>
        </p:spPr>
        <p:txBody>
          <a:bodyPr/>
          <a:lstStyle/>
          <a:p>
            <a:r>
              <a:rPr dirty="0"/>
              <a:t>Soft Robotics &amp;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9247" y="3080494"/>
            <a:ext cx="7745505" cy="2342840"/>
          </a:xfrm>
        </p:spPr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Learning to Move with Morphology Inspired by Nature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087421-E124-23FF-0414-245F34AE1E87}"/>
              </a:ext>
            </a:extLst>
          </p:cNvPr>
          <p:cNvSpPr txBox="1"/>
          <p:nvPr/>
        </p:nvSpPr>
        <p:spPr>
          <a:xfrm>
            <a:off x="699247" y="3843130"/>
            <a:ext cx="431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Presenters: </a:t>
            </a:r>
            <a:r>
              <a:rPr lang="en-US" dirty="0" err="1"/>
              <a:t>Yijiao</a:t>
            </a:r>
            <a:r>
              <a:rPr lang="en-US" dirty="0"/>
              <a:t> </a:t>
            </a:r>
            <a:r>
              <a:rPr lang="en-US" dirty="0" err="1"/>
              <a:t>Qin,Dongyang</a:t>
            </a:r>
            <a:r>
              <a:rPr lang="en-US" dirty="0"/>
              <a:t> Zhu</a:t>
            </a:r>
          </a:p>
          <a:p>
            <a:r>
              <a:rPr lang="en-US" dirty="0"/>
              <a:t>Date: 09/14/2025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Soft robotics = safe, adaptive, bio-inspired</a:t>
            </a:r>
          </a:p>
          <a:p>
            <a:pPr>
              <a:defRPr sz="1800"/>
            </a:pPr>
            <a:r>
              <a:t>AI unlocks their potential by learning complex control</a:t>
            </a:r>
          </a:p>
          <a:p>
            <a:pPr>
              <a:defRPr sz="1800"/>
            </a:pPr>
            <a:r>
              <a:t>Together → robots that move and adapt like nature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Rigid robots: precise, strong, but brittle in unstructured environments</a:t>
            </a:r>
          </a:p>
          <a:p>
            <a:pPr>
              <a:defRPr sz="1800"/>
            </a:pPr>
            <a:r>
              <a:t>Biology shows soft, compliant, deformable bodies (octopus, elephant trunk, starfish)</a:t>
            </a:r>
          </a:p>
          <a:p>
            <a:pPr>
              <a:defRPr sz="1800"/>
            </a:pPr>
            <a:r>
              <a:t>AI enables control of these complex, hard-to-model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Soft Robotics?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Built from compliant materials (silicones, elastomers, textiles)</a:t>
            </a:r>
          </a:p>
          <a:p>
            <a:pPr>
              <a:defRPr sz="1800"/>
            </a:pPr>
            <a:r>
              <a:t>Properties: deformable, safe, adaptive</a:t>
            </a:r>
          </a:p>
          <a:p>
            <a:pPr>
              <a:defRPr sz="1800"/>
            </a:pPr>
            <a:r>
              <a:t>Advantages: Safety, Adaptability, Morphological computation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D48174D-DC75-C274-9C1E-67957EAAB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697" y="4090638"/>
            <a:ext cx="4483698" cy="251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AI is Needed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Equations of motion: complex, nonlinear</a:t>
            </a:r>
          </a:p>
          <a:p>
            <a:pPr>
              <a:defRPr sz="1800"/>
            </a:pPr>
            <a:r>
              <a:t>Traditional control (PID, model-based) struggles</a:t>
            </a:r>
          </a:p>
          <a:p>
            <a:pPr>
              <a:defRPr sz="1800"/>
            </a:pPr>
            <a:r>
              <a:t>AI approaches: Reinforcement Learning, Evolutionary Algorithms, Differentiable Simulation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Study: Evolution Gym (Soft Robotics + RL)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328" y="1853755"/>
            <a:ext cx="6571343" cy="345061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lang="en-US" b="1" dirty="0"/>
              <a:t>Voxel-based soft robots</a:t>
            </a:r>
            <a:r>
              <a:rPr lang="en-US" dirty="0"/>
              <a:t>: bodies built from small blocks (rigid, soft, actuators)</a:t>
            </a:r>
          </a:p>
          <a:p>
            <a:r>
              <a:rPr lang="en-US" b="1" dirty="0"/>
              <a:t>Environments</a:t>
            </a:r>
            <a:r>
              <a:rPr lang="en-US" dirty="0"/>
              <a:t>: tasks like Walker, Climber, Pusher — each with rewards (e.g., distance traveled)</a:t>
            </a:r>
          </a:p>
          <a:p>
            <a:r>
              <a:rPr lang="en-US" b="1" dirty="0"/>
              <a:t>Training process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AI policy controls actuators</a:t>
            </a:r>
          </a:p>
          <a:p>
            <a:pPr lvl="1"/>
            <a:r>
              <a:rPr lang="en-US" dirty="0"/>
              <a:t>Learns via reinforcement learning (trial &amp; error)</a:t>
            </a:r>
          </a:p>
          <a:p>
            <a:pPr lvl="1"/>
            <a:r>
              <a:rPr lang="en-US" dirty="0"/>
              <a:t>Reward improves as robot discovers effective gaits</a:t>
            </a:r>
          </a:p>
          <a:p>
            <a:r>
              <a:rPr lang="en-US" b="1" dirty="0"/>
              <a:t>Outputs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robot.npz</a:t>
            </a:r>
            <a:r>
              <a:rPr lang="en-US" dirty="0"/>
              <a:t>: body morphology</a:t>
            </a:r>
          </a:p>
          <a:p>
            <a:pPr lvl="1"/>
            <a:r>
              <a:rPr lang="en-US" dirty="0" err="1"/>
              <a:t>ppo_evogym_walker.zip</a:t>
            </a:r>
            <a:r>
              <a:rPr lang="en-US" dirty="0"/>
              <a:t>: learned policy (the “brain”)</a:t>
            </a:r>
          </a:p>
          <a:p>
            <a:r>
              <a:rPr lang="en-US" b="1" dirty="0"/>
              <a:t>Result</a:t>
            </a:r>
            <a:r>
              <a:rPr lang="en-US" dirty="0"/>
              <a:t>: robots evolve gaits (walking, climbing, pushing) → AI discovers how to move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en-US" dirty="0"/>
              <a:t>Training: </a:t>
            </a:r>
            <a:r>
              <a:rPr lang="en-US" dirty="0" err="1"/>
              <a:t>train_evogym_save.py</a:t>
            </a:r>
            <a:endParaRPr lang="en-US" dirty="0"/>
          </a:p>
          <a:p>
            <a:pPr>
              <a:defRPr sz="1800"/>
            </a:pPr>
            <a:r>
              <a:rPr lang="en-US" dirty="0"/>
              <a:t>Play: </a:t>
            </a:r>
            <a:r>
              <a:rPr lang="en-US" dirty="0" err="1"/>
              <a:t>play_evogym_saved.py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85F2C2-7E4B-6E17-DD0D-6BBA3F39E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056" y="3429000"/>
            <a:ext cx="6438453" cy="321922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3375935" cy="3450613"/>
          </a:xfrm>
        </p:spPr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RL learns to control soft morphology</a:t>
            </a:r>
          </a:p>
          <a:p>
            <a:pPr>
              <a:defRPr sz="1800"/>
            </a:pPr>
            <a:r>
              <a:rPr dirty="0"/>
              <a:t>Can adapt to grasping, pushing, locomotion</a:t>
            </a:r>
          </a:p>
          <a:p>
            <a:pPr>
              <a:defRPr sz="1800"/>
            </a:pPr>
            <a:r>
              <a:rPr dirty="0"/>
              <a:t>Demonstrates emergent intelligence from </a:t>
            </a:r>
            <a:r>
              <a:rPr dirty="0" err="1"/>
              <a:t>body+brain</a:t>
            </a:r>
            <a:r>
              <a:rPr dirty="0"/>
              <a:t> co-design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672D268-18F1-1AF4-CBB3-A99192FEB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53" y="0"/>
            <a:ext cx="38925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Sim-to-real gap: policies may not transfer perfectly</a:t>
            </a:r>
          </a:p>
          <a:p>
            <a:pPr>
              <a:defRPr sz="1800"/>
            </a:pPr>
            <a:r>
              <a:t>Material fatigue &amp; durability issues</a:t>
            </a:r>
          </a:p>
          <a:p>
            <a:pPr>
              <a:defRPr sz="1800"/>
            </a:pPr>
            <a:r>
              <a:t>RL training time can be long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Differentiable soft-body physics → faster training</a:t>
            </a:r>
          </a:p>
          <a:p>
            <a:pPr>
              <a:defRPr sz="1800"/>
            </a:pPr>
            <a:r>
              <a:t>AI co-designing bodies + controllers</a:t>
            </a:r>
          </a:p>
          <a:p>
            <a:pPr>
              <a:defRPr sz="1800"/>
            </a:pPr>
            <a:r>
              <a:t>Medical applications (soft surgical robots)</a:t>
            </a:r>
          </a:p>
          <a:p>
            <a:pPr>
              <a:defRPr sz="1800"/>
            </a:pPr>
            <a:r>
              <a:t>Environmental robots (soft underwater swimmers)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70</TotalTime>
  <Words>450</Words>
  <Application>Microsoft Macintosh PowerPoint</Application>
  <PresentationFormat>On-screen Show (4:3)</PresentationFormat>
  <Paragraphs>63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Gill Sans MT</vt:lpstr>
      <vt:lpstr>Gallery</vt:lpstr>
      <vt:lpstr>Soft Robotics &amp; AI</vt:lpstr>
      <vt:lpstr>Motivation</vt:lpstr>
      <vt:lpstr>What is Soft Robotics?</vt:lpstr>
      <vt:lpstr>Why AI is Needed</vt:lpstr>
      <vt:lpstr>Case Study: Evolution Gym (Soft Robotics + RL)</vt:lpstr>
      <vt:lpstr>Demo</vt:lpstr>
      <vt:lpstr>Results</vt:lpstr>
      <vt:lpstr>Challenges</vt:lpstr>
      <vt:lpstr>Future Directions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Dongyang Zhu</cp:lastModifiedBy>
  <cp:revision>9</cp:revision>
  <dcterms:created xsi:type="dcterms:W3CDTF">2013-01-27T09:14:16Z</dcterms:created>
  <dcterms:modified xsi:type="dcterms:W3CDTF">2025-09-14T01:55:05Z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de43ec-192a-49eb-8e54-baeb8c71bbbe_Enabled">
    <vt:lpwstr>true</vt:lpwstr>
  </property>
  <property fmtid="{D5CDD505-2E9C-101B-9397-08002B2CF9AE}" pid="3" name="MSIP_Label_a4de43ec-192a-49eb-8e54-baeb8c71bbbe_SetDate">
    <vt:lpwstr>2025-09-14T00:17:59Z</vt:lpwstr>
  </property>
  <property fmtid="{D5CDD505-2E9C-101B-9397-08002B2CF9AE}" pid="4" name="MSIP_Label_a4de43ec-192a-49eb-8e54-baeb8c71bbbe_Method">
    <vt:lpwstr>Standard</vt:lpwstr>
  </property>
  <property fmtid="{D5CDD505-2E9C-101B-9397-08002B2CF9AE}" pid="5" name="MSIP_Label_a4de43ec-192a-49eb-8e54-baeb8c71bbbe_Name">
    <vt:lpwstr>Confidential – Oracle Internal</vt:lpwstr>
  </property>
  <property fmtid="{D5CDD505-2E9C-101B-9397-08002B2CF9AE}" pid="6" name="MSIP_Label_a4de43ec-192a-49eb-8e54-baeb8c71bbbe_SiteId">
    <vt:lpwstr>4e2c6054-71cb-48f1-bd6c-3a9705aca71b</vt:lpwstr>
  </property>
  <property fmtid="{D5CDD505-2E9C-101B-9397-08002B2CF9AE}" pid="7" name="MSIP_Label_a4de43ec-192a-49eb-8e54-baeb8c71bbbe_ActionId">
    <vt:lpwstr>b0970392-7171-49d1-9607-8487c8b43e94</vt:lpwstr>
  </property>
  <property fmtid="{D5CDD505-2E9C-101B-9397-08002B2CF9AE}" pid="8" name="MSIP_Label_a4de43ec-192a-49eb-8e54-baeb8c71bbbe_ContentBits">
    <vt:lpwstr>2</vt:lpwstr>
  </property>
  <property fmtid="{D5CDD505-2E9C-101B-9397-08002B2CF9AE}" pid="9" name="MSIP_Label_a4de43ec-192a-49eb-8e54-baeb8c71bbbe_Tag">
    <vt:lpwstr>50, 3, 0, 1</vt:lpwstr>
  </property>
  <property fmtid="{D5CDD505-2E9C-101B-9397-08002B2CF9AE}" pid="10" name="ClassificationContentMarkingFooterLocations">
    <vt:lpwstr>Gallery:8</vt:lpwstr>
  </property>
  <property fmtid="{D5CDD505-2E9C-101B-9397-08002B2CF9AE}" pid="11" name="ClassificationContentMarkingFooterText">
    <vt:lpwstr>Confidential – Oracle Internal</vt:lpwstr>
  </property>
</Properties>
</file>