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56" r:id="rId2"/>
    <p:sldId id="257" r:id="rId3"/>
    <p:sldId id="258" r:id="rId4"/>
    <p:sldId id="259" r:id="rId5"/>
    <p:sldId id="263" r:id="rId6"/>
    <p:sldId id="260" r:id="rId7"/>
    <p:sldId id="261" r:id="rId8"/>
    <p:sldId id="262" r:id="rId9"/>
    <p:sldId id="264" r:id="rId10"/>
    <p:sldId id="268"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94660"/>
  </p:normalViewPr>
  <p:slideViewPr>
    <p:cSldViewPr snapToGrid="0">
      <p:cViewPr varScale="1">
        <p:scale>
          <a:sx n="110" d="100"/>
          <a:sy n="110"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348898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10873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89144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354752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246939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107330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275071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291804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126582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130203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F1C354-6B3E-4005-956E-9DF8FE728718}" type="datetimeFigureOut">
              <a:rPr lang="zh-HK" altLang="en-US" smtClean="0"/>
              <a:t>16/9/2024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204065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B6F1C354-6B3E-4005-956E-9DF8FE728718}" type="datetimeFigureOut">
              <a:rPr lang="zh-HK" altLang="en-US" smtClean="0"/>
              <a:t>16/9/2024</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908493FE-0270-4385-AAAC-529DFBAE1B42}" type="slidenum">
              <a:rPr lang="zh-HK" altLang="en-US" smtClean="0"/>
              <a:t>‹#›</a:t>
            </a:fld>
            <a:endParaRPr lang="zh-HK" altLang="en-US"/>
          </a:p>
        </p:txBody>
      </p:sp>
    </p:spTree>
    <p:extLst>
      <p:ext uri="{BB962C8B-B14F-4D97-AF65-F5344CB8AC3E}">
        <p14:creationId xmlns:p14="http://schemas.microsoft.com/office/powerpoint/2010/main" val="2448271993"/>
      </p:ext>
    </p:extLst>
  </p:cSld>
  <p:clrMap bg1="dk1" tx1="lt1" bg2="dk2" tx2="lt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navan02-stock-app.streamlit.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89DE0-4214-04A9-0730-658DC0353885}"/>
              </a:ext>
            </a:extLst>
          </p:cNvPr>
          <p:cNvSpPr>
            <a:spLocks noGrp="1"/>
          </p:cNvSpPr>
          <p:nvPr>
            <p:ph type="ctrTitle"/>
          </p:nvPr>
        </p:nvSpPr>
        <p:spPr/>
        <p:txBody>
          <a:bodyPr/>
          <a:lstStyle/>
          <a:p>
            <a:r>
              <a:rPr lang="en-US" altLang="zh-HK" dirty="0" err="1"/>
              <a:t>interim_Project</a:t>
            </a:r>
            <a:r>
              <a:rPr lang="en-US" altLang="zh-HK" dirty="0"/>
              <a:t>_</a:t>
            </a:r>
            <a:endParaRPr lang="zh-HK" altLang="en-US" dirty="0"/>
          </a:p>
        </p:txBody>
      </p:sp>
      <p:sp>
        <p:nvSpPr>
          <p:cNvPr id="3" name="副標題 2">
            <a:extLst>
              <a:ext uri="{FF2B5EF4-FFF2-40B4-BE49-F238E27FC236}">
                <a16:creationId xmlns:a16="http://schemas.microsoft.com/office/drawing/2014/main" id="{3481BAEF-2823-3CBB-F225-82A55EA5E146}"/>
              </a:ext>
            </a:extLst>
          </p:cNvPr>
          <p:cNvSpPr>
            <a:spLocks noGrp="1"/>
          </p:cNvSpPr>
          <p:nvPr>
            <p:ph type="subTitle" idx="1"/>
          </p:nvPr>
        </p:nvSpPr>
        <p:spPr/>
        <p:txBody>
          <a:bodyPr/>
          <a:lstStyle/>
          <a:p>
            <a:r>
              <a:rPr lang="en-US" altLang="zh-HK" dirty="0"/>
              <a:t>Donavan</a:t>
            </a:r>
            <a:endParaRPr lang="zh-HK" altLang="en-US" dirty="0"/>
          </a:p>
        </p:txBody>
      </p:sp>
    </p:spTree>
    <p:extLst>
      <p:ext uri="{BB962C8B-B14F-4D97-AF65-F5344CB8AC3E}">
        <p14:creationId xmlns:p14="http://schemas.microsoft.com/office/powerpoint/2010/main" val="164099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99354E-424A-A1A9-1951-C34961364E8D}"/>
              </a:ext>
            </a:extLst>
          </p:cNvPr>
          <p:cNvSpPr>
            <a:spLocks noGrp="1"/>
          </p:cNvSpPr>
          <p:nvPr>
            <p:ph type="title"/>
          </p:nvPr>
        </p:nvSpPr>
        <p:spPr>
          <a:xfrm>
            <a:off x="2771503" y="2766218"/>
            <a:ext cx="10515600" cy="1325563"/>
          </a:xfrm>
        </p:spPr>
        <p:txBody>
          <a:bodyPr/>
          <a:lstStyle/>
          <a:p>
            <a:r>
              <a:rPr lang="en-US" altLang="zh-HK" b="0" i="0" dirty="0">
                <a:solidFill>
                  <a:srgbClr val="FFFFFF"/>
                </a:solidFill>
                <a:effectLst/>
                <a:latin typeface="-apple-system"/>
              </a:rPr>
              <a:t>Support and resistance</a:t>
            </a:r>
            <a:endParaRPr lang="zh-HK" altLang="en-US" dirty="0"/>
          </a:p>
        </p:txBody>
      </p:sp>
    </p:spTree>
    <p:extLst>
      <p:ext uri="{BB962C8B-B14F-4D97-AF65-F5344CB8AC3E}">
        <p14:creationId xmlns:p14="http://schemas.microsoft.com/office/powerpoint/2010/main" val="283989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5B010-1FF0-8A81-50E4-C7A2EED1568B}"/>
              </a:ext>
            </a:extLst>
          </p:cNvPr>
          <p:cNvSpPr>
            <a:spLocks noGrp="1"/>
          </p:cNvSpPr>
          <p:nvPr>
            <p:ph type="title"/>
          </p:nvPr>
        </p:nvSpPr>
        <p:spPr/>
        <p:txBody>
          <a:bodyPr/>
          <a:lstStyle/>
          <a:p>
            <a:endParaRPr lang="zh-HK" altLang="en-US"/>
          </a:p>
        </p:txBody>
      </p:sp>
      <p:pic>
        <p:nvPicPr>
          <p:cNvPr id="1026" name="Picture 2" descr="Support and Resistance - The Complete Guide for Traders">
            <a:extLst>
              <a:ext uri="{FF2B5EF4-FFF2-40B4-BE49-F238E27FC236}">
                <a16:creationId xmlns:a16="http://schemas.microsoft.com/office/drawing/2014/main" id="{EF8743E3-F3A0-1384-AFA9-74A7C582B8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0382" y="485814"/>
            <a:ext cx="8635594" cy="588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8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B6606-14D0-30EE-986E-43CCE98D08CA}"/>
              </a:ext>
            </a:extLst>
          </p:cNvPr>
          <p:cNvSpPr>
            <a:spLocks noGrp="1"/>
          </p:cNvSpPr>
          <p:nvPr>
            <p:ph type="title"/>
          </p:nvPr>
        </p:nvSpPr>
        <p:spPr/>
        <p:txBody>
          <a:bodyPr/>
          <a:lstStyle/>
          <a:p>
            <a:endParaRPr lang="zh-HK" altLang="en-US"/>
          </a:p>
        </p:txBody>
      </p:sp>
      <p:pic>
        <p:nvPicPr>
          <p:cNvPr id="2050" name="Picture 2" descr="What is Support and Resistance? - Babypips.com">
            <a:extLst>
              <a:ext uri="{FF2B5EF4-FFF2-40B4-BE49-F238E27FC236}">
                <a16:creationId xmlns:a16="http://schemas.microsoft.com/office/drawing/2014/main" id="{30C0BBAA-7F4D-26AA-5B6A-BCB48CAAF3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277" y="679548"/>
            <a:ext cx="10395792" cy="564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54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5A135-4F33-032F-D449-820FA02A2339}"/>
              </a:ext>
            </a:extLst>
          </p:cNvPr>
          <p:cNvSpPr>
            <a:spLocks noGrp="1"/>
          </p:cNvSpPr>
          <p:nvPr>
            <p:ph type="title"/>
          </p:nvPr>
        </p:nvSpPr>
        <p:spPr/>
        <p:txBody>
          <a:bodyPr/>
          <a:lstStyle/>
          <a:p>
            <a:endParaRPr lang="zh-HK" altLang="en-US"/>
          </a:p>
        </p:txBody>
      </p:sp>
      <p:pic>
        <p:nvPicPr>
          <p:cNvPr id="3074" name="Picture 2">
            <a:extLst>
              <a:ext uri="{FF2B5EF4-FFF2-40B4-BE49-F238E27FC236}">
                <a16:creationId xmlns:a16="http://schemas.microsoft.com/office/drawing/2014/main" id="{C420457E-570A-E380-C5E5-1F14947C47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7552" y="982123"/>
            <a:ext cx="9066533" cy="5510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0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BD4C1-1529-0B14-473D-9444D4A30D34}"/>
              </a:ext>
            </a:extLst>
          </p:cNvPr>
          <p:cNvSpPr>
            <a:spLocks noGrp="1"/>
          </p:cNvSpPr>
          <p:nvPr>
            <p:ph type="title"/>
          </p:nvPr>
        </p:nvSpPr>
        <p:spPr/>
        <p:txBody>
          <a:bodyPr/>
          <a:lstStyle/>
          <a:p>
            <a:endParaRPr lang="zh-HK" altLang="en-US"/>
          </a:p>
        </p:txBody>
      </p:sp>
      <p:pic>
        <p:nvPicPr>
          <p:cNvPr id="4098" name="Picture 2" descr="How to Use Moving Averages as Support &amp; Resistance Levels - Babypips.com">
            <a:extLst>
              <a:ext uri="{FF2B5EF4-FFF2-40B4-BE49-F238E27FC236}">
                <a16:creationId xmlns:a16="http://schemas.microsoft.com/office/drawing/2014/main" id="{4BED463B-F30D-4A93-CAA1-B4ABF0DA91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7839" y="1558253"/>
            <a:ext cx="76666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72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DC8DBD-6D3A-AF22-08C4-E27FC1F0BC8C}"/>
              </a:ext>
            </a:extLst>
          </p:cNvPr>
          <p:cNvSpPr>
            <a:spLocks noGrp="1"/>
          </p:cNvSpPr>
          <p:nvPr>
            <p:ph type="title"/>
          </p:nvPr>
        </p:nvSpPr>
        <p:spPr/>
        <p:txBody>
          <a:bodyPr/>
          <a:lstStyle/>
          <a:p>
            <a:endParaRPr lang="zh-HK" altLang="en-US" dirty="0"/>
          </a:p>
        </p:txBody>
      </p:sp>
      <p:sp>
        <p:nvSpPr>
          <p:cNvPr id="3" name="內容版面配置區 2">
            <a:extLst>
              <a:ext uri="{FF2B5EF4-FFF2-40B4-BE49-F238E27FC236}">
                <a16:creationId xmlns:a16="http://schemas.microsoft.com/office/drawing/2014/main" id="{43B46348-FD2D-4C15-12AA-CE823CDD6324}"/>
              </a:ext>
            </a:extLst>
          </p:cNvPr>
          <p:cNvSpPr>
            <a:spLocks noGrp="1"/>
          </p:cNvSpPr>
          <p:nvPr>
            <p:ph idx="1"/>
          </p:nvPr>
        </p:nvSpPr>
        <p:spPr/>
        <p:txBody>
          <a:bodyPr/>
          <a:lstStyle/>
          <a:p>
            <a:r>
              <a:rPr lang="en-US" altLang="zh-HK" dirty="0">
                <a:hlinkClick r:id="rId2"/>
              </a:rPr>
              <a:t>https://donavan02-stock-app.streamlit.app/</a:t>
            </a:r>
            <a:endParaRPr lang="en-US" altLang="zh-HK" dirty="0"/>
          </a:p>
          <a:p>
            <a:endParaRPr lang="zh-HK" altLang="en-US" dirty="0"/>
          </a:p>
        </p:txBody>
      </p:sp>
    </p:spTree>
    <p:extLst>
      <p:ext uri="{BB962C8B-B14F-4D97-AF65-F5344CB8AC3E}">
        <p14:creationId xmlns:p14="http://schemas.microsoft.com/office/powerpoint/2010/main" val="289745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D87920-21A7-F214-D9C2-635BCEC5D302}"/>
              </a:ext>
            </a:extLst>
          </p:cNvPr>
          <p:cNvSpPr>
            <a:spLocks noGrp="1"/>
          </p:cNvSpPr>
          <p:nvPr>
            <p:ph type="title"/>
          </p:nvPr>
        </p:nvSpPr>
        <p:spPr/>
        <p:txBody>
          <a:bodyPr/>
          <a:lstStyle/>
          <a:p>
            <a:r>
              <a:rPr lang="en-US" altLang="zh-HK" dirty="0"/>
              <a:t>Issue </a:t>
            </a:r>
            <a:endParaRPr lang="zh-HK" altLang="en-US" dirty="0"/>
          </a:p>
        </p:txBody>
      </p:sp>
      <p:sp>
        <p:nvSpPr>
          <p:cNvPr id="3" name="內容版面配置區 2">
            <a:extLst>
              <a:ext uri="{FF2B5EF4-FFF2-40B4-BE49-F238E27FC236}">
                <a16:creationId xmlns:a16="http://schemas.microsoft.com/office/drawing/2014/main" id="{DFD74A31-2A82-6D49-4F35-1C172229D97F}"/>
              </a:ext>
            </a:extLst>
          </p:cNvPr>
          <p:cNvSpPr>
            <a:spLocks noGrp="1"/>
          </p:cNvSpPr>
          <p:nvPr>
            <p:ph idx="1"/>
          </p:nvPr>
        </p:nvSpPr>
        <p:spPr/>
        <p:txBody>
          <a:bodyPr/>
          <a:lstStyle/>
          <a:p>
            <a:r>
              <a:rPr lang="en-US" altLang="zh-HK" dirty="0"/>
              <a:t>Investors often struggle to analyze multiple stocks efficiently and make informed decisions due to the overwhelming amount of data available. Filtering stocks by industry, sector, and other key metrics can be time-consuming.</a:t>
            </a:r>
          </a:p>
          <a:p>
            <a:r>
              <a:rPr lang="en-US" altLang="zh-HK" dirty="0"/>
              <a:t>Why It Matters: Making informed investment decisions is critical for financial success. Without the right tools to analyze historical stock data and key indicators, investors may miss out on important trends or make poor decisions that could result in financial loss.</a:t>
            </a:r>
          </a:p>
        </p:txBody>
      </p:sp>
    </p:spTree>
    <p:extLst>
      <p:ext uri="{BB962C8B-B14F-4D97-AF65-F5344CB8AC3E}">
        <p14:creationId xmlns:p14="http://schemas.microsoft.com/office/powerpoint/2010/main" val="118952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41B01C-301F-A068-1F13-6C471C541E33}"/>
              </a:ext>
            </a:extLst>
          </p:cNvPr>
          <p:cNvSpPr>
            <a:spLocks noGrp="1"/>
          </p:cNvSpPr>
          <p:nvPr>
            <p:ph type="title"/>
          </p:nvPr>
        </p:nvSpPr>
        <p:spPr/>
        <p:txBody>
          <a:bodyPr/>
          <a:lstStyle/>
          <a:p>
            <a:r>
              <a:rPr lang="en-US" altLang="zh-HK" dirty="0"/>
              <a:t>Solution</a:t>
            </a:r>
            <a:br>
              <a:rPr lang="en-US" altLang="zh-HK" dirty="0"/>
            </a:br>
            <a:endParaRPr lang="zh-HK" altLang="en-US" dirty="0"/>
          </a:p>
        </p:txBody>
      </p:sp>
      <p:sp>
        <p:nvSpPr>
          <p:cNvPr id="3" name="內容版面配置區 2">
            <a:extLst>
              <a:ext uri="{FF2B5EF4-FFF2-40B4-BE49-F238E27FC236}">
                <a16:creationId xmlns:a16="http://schemas.microsoft.com/office/drawing/2014/main" id="{CBD753A9-D31E-42B5-8625-C9867B025101}"/>
              </a:ext>
            </a:extLst>
          </p:cNvPr>
          <p:cNvSpPr>
            <a:spLocks noGrp="1"/>
          </p:cNvSpPr>
          <p:nvPr>
            <p:ph idx="1"/>
          </p:nvPr>
        </p:nvSpPr>
        <p:spPr/>
        <p:txBody>
          <a:bodyPr/>
          <a:lstStyle/>
          <a:p>
            <a:r>
              <a:rPr lang="en-US" altLang="zh-HK" dirty="0"/>
              <a:t>The Stock Analysis App </a:t>
            </a:r>
          </a:p>
          <a:p>
            <a:r>
              <a:rPr lang="en-US" altLang="zh-HK" dirty="0"/>
              <a:t>provides a user-friendly platform for investors to analyze stocks from the S&amp;P 500 and Nasdaq. Users can explore stock data, visualize historical performance, track moving averages, and manage portfolios—all in one place.</a:t>
            </a:r>
          </a:p>
          <a:p>
            <a:r>
              <a:rPr lang="en-US" altLang="zh-HK" dirty="0"/>
              <a:t>WebApp </a:t>
            </a:r>
          </a:p>
          <a:p>
            <a:r>
              <a:rPr lang="en-US" altLang="zh-HK" dirty="0"/>
              <a:t>PC , MAC ,phone :OK</a:t>
            </a:r>
          </a:p>
          <a:p>
            <a:r>
              <a:rPr lang="en-US" altLang="zh-HK" dirty="0"/>
              <a:t>web browser :</a:t>
            </a:r>
            <a:r>
              <a:rPr lang="zh-TW" altLang="en-US" dirty="0"/>
              <a:t> </a:t>
            </a:r>
            <a:r>
              <a:rPr lang="en-US" altLang="zh-TW" dirty="0"/>
              <a:t>OK</a:t>
            </a:r>
            <a:endParaRPr lang="en-US" altLang="zh-HK" dirty="0"/>
          </a:p>
        </p:txBody>
      </p:sp>
    </p:spTree>
    <p:extLst>
      <p:ext uri="{BB962C8B-B14F-4D97-AF65-F5344CB8AC3E}">
        <p14:creationId xmlns:p14="http://schemas.microsoft.com/office/powerpoint/2010/main" val="237731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A8D5E5-A2F6-34F8-0BCB-46CB6C8B4C77}"/>
              </a:ext>
            </a:extLst>
          </p:cNvPr>
          <p:cNvSpPr>
            <a:spLocks noGrp="1"/>
          </p:cNvSpPr>
          <p:nvPr>
            <p:ph type="title"/>
          </p:nvPr>
        </p:nvSpPr>
        <p:spPr/>
        <p:txBody>
          <a:bodyPr/>
          <a:lstStyle/>
          <a:p>
            <a:r>
              <a:rPr lang="en-US" altLang="zh-HK" dirty="0"/>
              <a:t>Target Users</a:t>
            </a:r>
            <a:endParaRPr lang="zh-HK" altLang="en-US" dirty="0"/>
          </a:p>
        </p:txBody>
      </p:sp>
      <p:sp>
        <p:nvSpPr>
          <p:cNvPr id="3" name="內容版面配置區 2">
            <a:extLst>
              <a:ext uri="{FF2B5EF4-FFF2-40B4-BE49-F238E27FC236}">
                <a16:creationId xmlns:a16="http://schemas.microsoft.com/office/drawing/2014/main" id="{F529208A-5121-6EAE-AE05-E1416EC64EAF}"/>
              </a:ext>
            </a:extLst>
          </p:cNvPr>
          <p:cNvSpPr>
            <a:spLocks noGrp="1"/>
          </p:cNvSpPr>
          <p:nvPr>
            <p:ph idx="1"/>
          </p:nvPr>
        </p:nvSpPr>
        <p:spPr/>
        <p:txBody>
          <a:bodyPr/>
          <a:lstStyle/>
          <a:p>
            <a:r>
              <a:rPr lang="en-US" altLang="zh-HK" dirty="0"/>
              <a:t>Investors and traders interested in analyzing stocks.</a:t>
            </a:r>
          </a:p>
          <a:p>
            <a:r>
              <a:rPr lang="en-US" altLang="zh-HK" dirty="0"/>
              <a:t>Financial analysts who need interactive visualizations.</a:t>
            </a:r>
          </a:p>
          <a:p>
            <a:r>
              <a:rPr lang="en-US" altLang="zh-HK" dirty="0"/>
              <a:t>Beginners looking for a simple tool to understand stock performance.</a:t>
            </a:r>
            <a:endParaRPr lang="zh-HK" altLang="en-US" dirty="0"/>
          </a:p>
        </p:txBody>
      </p:sp>
    </p:spTree>
    <p:extLst>
      <p:ext uri="{BB962C8B-B14F-4D97-AF65-F5344CB8AC3E}">
        <p14:creationId xmlns:p14="http://schemas.microsoft.com/office/powerpoint/2010/main" val="140316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9405E-C7AF-E23F-DEA5-E7A3CE3561A9}"/>
              </a:ext>
            </a:extLst>
          </p:cNvPr>
          <p:cNvSpPr>
            <a:spLocks noGrp="1"/>
          </p:cNvSpPr>
          <p:nvPr>
            <p:ph type="title"/>
          </p:nvPr>
        </p:nvSpPr>
        <p:spPr/>
        <p:txBody>
          <a:bodyPr/>
          <a:lstStyle/>
          <a:p>
            <a:r>
              <a:rPr lang="en-US" altLang="zh-HK" dirty="0"/>
              <a:t>Aim </a:t>
            </a:r>
            <a:endParaRPr lang="zh-HK" altLang="en-US" dirty="0"/>
          </a:p>
        </p:txBody>
      </p:sp>
      <p:sp>
        <p:nvSpPr>
          <p:cNvPr id="3" name="內容版面配置區 2">
            <a:extLst>
              <a:ext uri="{FF2B5EF4-FFF2-40B4-BE49-F238E27FC236}">
                <a16:creationId xmlns:a16="http://schemas.microsoft.com/office/drawing/2014/main" id="{5F246E4E-6E17-ECCC-3107-63E0F7FDEB1F}"/>
              </a:ext>
            </a:extLst>
          </p:cNvPr>
          <p:cNvSpPr>
            <a:spLocks noGrp="1"/>
          </p:cNvSpPr>
          <p:nvPr>
            <p:ph idx="1"/>
          </p:nvPr>
        </p:nvSpPr>
        <p:spPr/>
        <p:txBody>
          <a:bodyPr/>
          <a:lstStyle/>
          <a:p>
            <a:r>
              <a:rPr lang="en-US" altLang="zh-HK" dirty="0"/>
              <a:t>Help user to find out the Support and resistance</a:t>
            </a:r>
          </a:p>
          <a:p>
            <a:r>
              <a:rPr lang="en-US" altLang="zh-HK" dirty="0"/>
              <a:t>Help user make decision</a:t>
            </a:r>
          </a:p>
          <a:p>
            <a:r>
              <a:rPr lang="en-US" altLang="zh-HK" dirty="0" err="1"/>
              <a:t>Prortfolio</a:t>
            </a:r>
            <a:r>
              <a:rPr lang="en-US" altLang="zh-HK" dirty="0"/>
              <a:t> manage</a:t>
            </a:r>
          </a:p>
        </p:txBody>
      </p:sp>
    </p:spTree>
    <p:extLst>
      <p:ext uri="{BB962C8B-B14F-4D97-AF65-F5344CB8AC3E}">
        <p14:creationId xmlns:p14="http://schemas.microsoft.com/office/powerpoint/2010/main" val="153792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A47E38-9C2A-5A1B-8242-38F66B5EDF91}"/>
              </a:ext>
            </a:extLst>
          </p:cNvPr>
          <p:cNvSpPr>
            <a:spLocks noGrp="1"/>
          </p:cNvSpPr>
          <p:nvPr>
            <p:ph type="title"/>
          </p:nvPr>
        </p:nvSpPr>
        <p:spPr/>
        <p:txBody>
          <a:bodyPr/>
          <a:lstStyle/>
          <a:p>
            <a:r>
              <a:rPr lang="en-US" altLang="zh-HK" dirty="0"/>
              <a:t>Features</a:t>
            </a:r>
            <a:endParaRPr lang="zh-HK" altLang="en-US" dirty="0"/>
          </a:p>
        </p:txBody>
      </p:sp>
      <p:sp>
        <p:nvSpPr>
          <p:cNvPr id="3" name="內容版面配置區 2">
            <a:extLst>
              <a:ext uri="{FF2B5EF4-FFF2-40B4-BE49-F238E27FC236}">
                <a16:creationId xmlns:a16="http://schemas.microsoft.com/office/drawing/2014/main" id="{8A7ACCC8-0AA8-5846-9D4A-6FC132462BFE}"/>
              </a:ext>
            </a:extLst>
          </p:cNvPr>
          <p:cNvSpPr>
            <a:spLocks noGrp="1"/>
          </p:cNvSpPr>
          <p:nvPr>
            <p:ph idx="1"/>
          </p:nvPr>
        </p:nvSpPr>
        <p:spPr/>
        <p:txBody>
          <a:bodyPr>
            <a:normAutofit fontScale="92500" lnSpcReduction="20000"/>
          </a:bodyPr>
          <a:lstStyle/>
          <a:p>
            <a:r>
              <a:rPr lang="en-US" altLang="zh-HK" dirty="0"/>
              <a:t>Stock Information and Overview: Users can view company details, stock prices, and market data for S&amp;P 500 and Nasdaq companies.</a:t>
            </a:r>
          </a:p>
          <a:p>
            <a:endParaRPr lang="en-US" altLang="zh-HK" dirty="0"/>
          </a:p>
          <a:p>
            <a:r>
              <a:rPr lang="en-US" altLang="zh-HK" dirty="0"/>
              <a:t>Data Filtering and Visualization: Filter companies based on sectors and sub-industries, and visualize stock performance with candlestick charts and moving averages.</a:t>
            </a:r>
          </a:p>
          <a:p>
            <a:endParaRPr lang="en-US" altLang="zh-HK" dirty="0"/>
          </a:p>
          <a:p>
            <a:r>
              <a:rPr lang="en-US" altLang="zh-HK" dirty="0"/>
              <a:t>Stock Metrics and Indicators: View key metrics such as 52-week high/low, relative strength index (RSI), and moving averages (MA, EMA).</a:t>
            </a:r>
          </a:p>
          <a:p>
            <a:endParaRPr lang="en-US" altLang="zh-HK" dirty="0"/>
          </a:p>
          <a:p>
            <a:r>
              <a:rPr lang="en-US" altLang="zh-HK" dirty="0"/>
              <a:t>Portfolio Management: Users can simulate buying and selling stocks, track their portfolio, and view a summary of holdings.</a:t>
            </a:r>
            <a:endParaRPr lang="zh-HK" altLang="en-US" dirty="0"/>
          </a:p>
        </p:txBody>
      </p:sp>
    </p:spTree>
    <p:extLst>
      <p:ext uri="{BB962C8B-B14F-4D97-AF65-F5344CB8AC3E}">
        <p14:creationId xmlns:p14="http://schemas.microsoft.com/office/powerpoint/2010/main" val="61928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8A3D35-B8D9-4B3E-8013-B5E5A8DBA824}"/>
              </a:ext>
            </a:extLst>
          </p:cNvPr>
          <p:cNvSpPr>
            <a:spLocks noGrp="1"/>
          </p:cNvSpPr>
          <p:nvPr>
            <p:ph type="title"/>
          </p:nvPr>
        </p:nvSpPr>
        <p:spPr/>
        <p:txBody>
          <a:bodyPr/>
          <a:lstStyle/>
          <a:p>
            <a:endParaRPr lang="zh-HK" altLang="en-US"/>
          </a:p>
        </p:txBody>
      </p:sp>
      <p:pic>
        <p:nvPicPr>
          <p:cNvPr id="5" name="內容版面配置區 4" descr="一張含有 文字, 筆跡, 圖畫, 寫生 的圖片&#10;&#10;自動產生的描述">
            <a:extLst>
              <a:ext uri="{FF2B5EF4-FFF2-40B4-BE49-F238E27FC236}">
                <a16:creationId xmlns:a16="http://schemas.microsoft.com/office/drawing/2014/main" id="{D3BBFE21-0C32-5CD9-EFAF-26D20FD4A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226" y="721744"/>
            <a:ext cx="9625797" cy="5414511"/>
          </a:xfrm>
        </p:spPr>
      </p:pic>
    </p:spTree>
    <p:extLst>
      <p:ext uri="{BB962C8B-B14F-4D97-AF65-F5344CB8AC3E}">
        <p14:creationId xmlns:p14="http://schemas.microsoft.com/office/powerpoint/2010/main" val="387076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A2E436-0E6D-4B0B-C421-22B0705120B7}"/>
              </a:ext>
            </a:extLst>
          </p:cNvPr>
          <p:cNvSpPr>
            <a:spLocks noGrp="1"/>
          </p:cNvSpPr>
          <p:nvPr>
            <p:ph type="title"/>
          </p:nvPr>
        </p:nvSpPr>
        <p:spPr/>
        <p:txBody>
          <a:bodyPr/>
          <a:lstStyle/>
          <a:p>
            <a:r>
              <a:rPr lang="en-US" altLang="zh-HK" dirty="0"/>
              <a:t>Buy</a:t>
            </a:r>
            <a:endParaRPr lang="zh-HK" altLang="en-US" dirty="0"/>
          </a:p>
        </p:txBody>
      </p:sp>
      <p:sp>
        <p:nvSpPr>
          <p:cNvPr id="3" name="內容版面配置區 2">
            <a:extLst>
              <a:ext uri="{FF2B5EF4-FFF2-40B4-BE49-F238E27FC236}">
                <a16:creationId xmlns:a16="http://schemas.microsoft.com/office/drawing/2014/main" id="{9F6E6F15-FF5F-BC1E-2724-DFA860746E8C}"/>
              </a:ext>
            </a:extLst>
          </p:cNvPr>
          <p:cNvSpPr>
            <a:spLocks noGrp="1"/>
          </p:cNvSpPr>
          <p:nvPr>
            <p:ph idx="1"/>
          </p:nvPr>
        </p:nvSpPr>
        <p:spPr>
          <a:xfrm>
            <a:off x="838200" y="1825625"/>
            <a:ext cx="10515600" cy="647609"/>
          </a:xfrm>
        </p:spPr>
        <p:txBody>
          <a:bodyPr/>
          <a:lstStyle/>
          <a:p>
            <a:r>
              <a:rPr lang="en-US" altLang="zh-HK" dirty="0"/>
              <a:t>Buy low sell high </a:t>
            </a:r>
            <a:endParaRPr lang="zh-HK" altLang="en-US" dirty="0"/>
          </a:p>
        </p:txBody>
      </p:sp>
      <p:sp>
        <p:nvSpPr>
          <p:cNvPr id="4" name="標題 1">
            <a:extLst>
              <a:ext uri="{FF2B5EF4-FFF2-40B4-BE49-F238E27FC236}">
                <a16:creationId xmlns:a16="http://schemas.microsoft.com/office/drawing/2014/main" id="{A4FE9365-6A11-26E5-65C6-A85976B870D4}"/>
              </a:ext>
            </a:extLst>
          </p:cNvPr>
          <p:cNvSpPr txBox="1">
            <a:spLocks/>
          </p:cNvSpPr>
          <p:nvPr/>
        </p:nvSpPr>
        <p:spPr>
          <a:xfrm>
            <a:off x="838200" y="31493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HK" i="0" dirty="0">
                <a:solidFill>
                  <a:srgbClr val="FFFFFF"/>
                </a:solidFill>
                <a:effectLst/>
                <a:latin typeface="-apple-system"/>
              </a:rPr>
              <a:t>Short</a:t>
            </a:r>
          </a:p>
          <a:p>
            <a:endParaRPr lang="zh-HK" altLang="en-US" dirty="0"/>
          </a:p>
        </p:txBody>
      </p:sp>
      <p:sp>
        <p:nvSpPr>
          <p:cNvPr id="5" name="內容版面配置區 2">
            <a:extLst>
              <a:ext uri="{FF2B5EF4-FFF2-40B4-BE49-F238E27FC236}">
                <a16:creationId xmlns:a16="http://schemas.microsoft.com/office/drawing/2014/main" id="{E4286F01-0328-C0C0-ED6B-5ED6B0E584E6}"/>
              </a:ext>
            </a:extLst>
          </p:cNvPr>
          <p:cNvSpPr txBox="1">
            <a:spLocks/>
          </p:cNvSpPr>
          <p:nvPr/>
        </p:nvSpPr>
        <p:spPr>
          <a:xfrm>
            <a:off x="838200" y="4226718"/>
            <a:ext cx="10515600" cy="647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dirty="0"/>
              <a:t>sell high Buy low </a:t>
            </a:r>
            <a:endParaRPr lang="zh-HK" altLang="en-US" dirty="0"/>
          </a:p>
        </p:txBody>
      </p:sp>
    </p:spTree>
    <p:extLst>
      <p:ext uri="{BB962C8B-B14F-4D97-AF65-F5344CB8AC3E}">
        <p14:creationId xmlns:p14="http://schemas.microsoft.com/office/powerpoint/2010/main" val="102957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4AB3-BF68-339C-5F05-7B06C87B00F4}"/>
              </a:ext>
            </a:extLst>
          </p:cNvPr>
          <p:cNvSpPr>
            <a:spLocks noGrp="1"/>
          </p:cNvSpPr>
          <p:nvPr>
            <p:ph type="title"/>
          </p:nvPr>
        </p:nvSpPr>
        <p:spPr/>
        <p:txBody>
          <a:bodyPr/>
          <a:lstStyle/>
          <a:p>
            <a:r>
              <a:rPr lang="en-US" altLang="zh-HK" dirty="0"/>
              <a:t>Risk</a:t>
            </a:r>
            <a:endParaRPr lang="zh-HK" altLang="en-US" dirty="0"/>
          </a:p>
        </p:txBody>
      </p:sp>
      <p:sp>
        <p:nvSpPr>
          <p:cNvPr id="3" name="內容版面配置區 2">
            <a:extLst>
              <a:ext uri="{FF2B5EF4-FFF2-40B4-BE49-F238E27FC236}">
                <a16:creationId xmlns:a16="http://schemas.microsoft.com/office/drawing/2014/main" id="{3E987808-5CEF-AC81-02A8-C3D8CFD9ACC4}"/>
              </a:ext>
            </a:extLst>
          </p:cNvPr>
          <p:cNvSpPr>
            <a:spLocks noGrp="1"/>
          </p:cNvSpPr>
          <p:nvPr>
            <p:ph idx="1"/>
          </p:nvPr>
        </p:nvSpPr>
        <p:spPr/>
        <p:txBody>
          <a:bodyPr/>
          <a:lstStyle/>
          <a:p>
            <a:r>
              <a:rPr lang="en-US" altLang="zh-HK" dirty="0"/>
              <a:t>Buying has limited risk (the amount invested), while shorting has unlimited risk (theoretically, prices can rise indefinitely).</a:t>
            </a:r>
            <a:endParaRPr lang="zh-HK" altLang="en-US" dirty="0"/>
          </a:p>
        </p:txBody>
      </p:sp>
    </p:spTree>
    <p:extLst>
      <p:ext uri="{BB962C8B-B14F-4D97-AF65-F5344CB8AC3E}">
        <p14:creationId xmlns:p14="http://schemas.microsoft.com/office/powerpoint/2010/main" val="363640361"/>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佈景主題">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336</Words>
  <Application>Microsoft Office PowerPoint</Application>
  <PresentationFormat>寬螢幕</PresentationFormat>
  <Paragraphs>35</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-apple-system</vt:lpstr>
      <vt:lpstr>Aptos</vt:lpstr>
      <vt:lpstr>Aptos Display</vt:lpstr>
      <vt:lpstr>Arial</vt:lpstr>
      <vt:lpstr>Office Theme</vt:lpstr>
      <vt:lpstr>interim_Project_</vt:lpstr>
      <vt:lpstr>Issue </vt:lpstr>
      <vt:lpstr>Solution </vt:lpstr>
      <vt:lpstr>Target Users</vt:lpstr>
      <vt:lpstr>Aim </vt:lpstr>
      <vt:lpstr>Features</vt:lpstr>
      <vt:lpstr>PowerPoint 簡報</vt:lpstr>
      <vt:lpstr>Buy</vt:lpstr>
      <vt:lpstr>Risk</vt:lpstr>
      <vt:lpstr>Support and resistance</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e47819</dc:creator>
  <cp:lastModifiedBy>e47819</cp:lastModifiedBy>
  <cp:revision>1</cp:revision>
  <dcterms:created xsi:type="dcterms:W3CDTF">2024-09-15T17:29:47Z</dcterms:created>
  <dcterms:modified xsi:type="dcterms:W3CDTF">2024-09-15T18:39:22Z</dcterms:modified>
</cp:coreProperties>
</file>