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0" r:id="rId6"/>
    <p:sldId id="261" r:id="rId7"/>
    <p:sldId id="265" r:id="rId8"/>
    <p:sldId id="266" r:id="rId9"/>
    <p:sldId id="267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8D7E-90AD-4F95-A8FB-31B1C9FB0DBF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1AC-1D8A-4508-8448-6BEBCA65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2A626B1-D839-4D1E-9A03-D33895E6581F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DD49-8E1E-4677-98D5-86F7A147A733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59A2-AD77-4135-8D94-1C2732D51290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54D9-F13A-41CD-93CB-C59B06C0FA4C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7C98-84CE-4549-B517-25E4AAF49A3A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014D-D431-4A83-A116-64B36FD3AD7F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3F91-FC14-4DAC-96B3-B1DCA8F0CE28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7C11-576E-4E2E-823C-CAEDC97C151B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5C23-18F5-46B0-B4DC-4B68DE2095AD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7712-6DB8-4A98-9E6C-B2248351545D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7364-BB33-4058-9E4F-3E1F46816FFD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CF3F-9B0E-4C9E-9156-00D3A8720534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0B9C-BEE5-4C2B-A924-C5773A2123DF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39BB-C4CC-4290-B002-71E38F8218E4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E50-2894-4CC2-BDB9-BF060D2208B3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D0A7-DC3A-48A2-ADF1-0D829E69830E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13D2-BE23-4569-A7EC-9BC124F6C468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F001A82-5365-4246-A6A6-AE240459DB89}" type="datetime1">
              <a:rPr lang="en-US" smtClean="0"/>
              <a:t>26-Dec-21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MobileRedirect.html?action=OpenReport&amp;reportObjectId=a349e882-2745-4354-8efb-8ff59e6ac655&amp;ctid=822597cd-45e6-4131-a3bd-3b5e0e1a7243&amp;reportPage=ReportSection&amp;pbi_source=copyvisualimag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powerbi.com/MobileRedirect.html?action=OpenReport&amp;reportObjectId=a349e882-2745-4354-8efb-8ff59e6ac655&amp;ctid=822597cd-45e6-4131-a3bd-3b5e0e1a7243&amp;reportPage=ReportSection&amp;pbi_source=copyvisualimag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A998-2384-49D8-92ED-2C2F9D7A8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003C-814A-444C-A5A7-2AA095EA5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92927">
            <a:off x="4985374" y="4760708"/>
            <a:ext cx="5258336" cy="101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Point-of-sale fintech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E464-CBF0-448F-86C3-0DF23757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AC195-7EE1-4BDF-B9C1-90AA9BF6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9120">
            <a:off x="284244" y="262550"/>
            <a:ext cx="10673253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4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A237-E129-4D30-B718-D3A5A05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D1A0B9-B7FA-43AB-BA83-C029299DCF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Disposable income was projected three years ahead</a:t>
            </a:r>
          </a:p>
          <a:p>
            <a:r>
              <a:rPr lang="en-US" cap="none" dirty="0"/>
              <a:t>The three fainted lines shows the highest, the mean and least disposable income. </a:t>
            </a:r>
          </a:p>
          <a:p>
            <a:r>
              <a:rPr lang="en-US" cap="none" dirty="0"/>
              <a:t>The median line is close to the data from historical data.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253D29C-A939-4E23-8EC8-DD04BF445EC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28009079"/>
              </p:ext>
            </p:extLst>
          </p:nvPr>
        </p:nvGraphicFramePr>
        <p:xfrm>
          <a:off x="5774513" y="1843971"/>
          <a:ext cx="6554003" cy="638112"/>
        </p:xfrm>
        <a:graphic>
          <a:graphicData uri="http://schemas.openxmlformats.org/drawingml/2006/table">
            <a:tbl>
              <a:tblPr/>
              <a:tblGrid>
                <a:gridCol w="6554003">
                  <a:extLst>
                    <a:ext uri="{9D8B030D-6E8A-4147-A177-3AD203B41FA5}">
                      <a16:colId xmlns:a16="http://schemas.microsoft.com/office/drawing/2014/main" val="1073362877"/>
                    </a:ext>
                  </a:extLst>
                </a:gridCol>
              </a:tblGrid>
              <a:tr h="123340">
                <a:tc>
                  <a:txBody>
                    <a:bodyPr/>
                    <a:lstStyle/>
                    <a:p>
                      <a:endParaRPr lang="en-US" sz="900">
                        <a:effectLst/>
                      </a:endParaRPr>
                    </a:p>
                  </a:txBody>
                  <a:tcPr marL="44736" marR="44736" marT="22368" marB="22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85581"/>
                  </a:ext>
                </a:extLst>
              </a:tr>
              <a:tr h="309351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0078D4"/>
                          </a:solidFill>
                          <a:effectLst/>
                          <a:hlinkClick r:id="rId2"/>
                        </a:rPr>
                        <a:t>Open in Power BI</a:t>
                      </a:r>
                    </a:p>
                    <a:p>
                      <a:r>
                        <a:rPr lang="en-US" sz="900" dirty="0" err="1">
                          <a:effectLst/>
                        </a:rPr>
                        <a:t>credpal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Data as of 12/25/21, 5:41 PM</a:t>
                      </a:r>
                    </a:p>
                  </a:txBody>
                  <a:tcPr marL="44736" marR="44736" marT="22368" marB="22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98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6B580-0BCD-43C8-A008-6FB61D95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3" name="Picture 1" descr="Disposable Income by Year">
            <a:extLst>
              <a:ext uri="{FF2B5EF4-FFF2-40B4-BE49-F238E27FC236}">
                <a16:creationId xmlns:a16="http://schemas.microsoft.com/office/drawing/2014/main" id="{237CA08E-561A-4B02-95EB-531EA0A5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13" y="1843940"/>
            <a:ext cx="5731685" cy="357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1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D179-69DD-4ADF-8A06-6A4219D1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79" y="33145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E25A3-3B94-4E05-AAB4-10131D6172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296" y="2703443"/>
            <a:ext cx="10394707" cy="2572526"/>
          </a:xfrm>
        </p:spPr>
        <p:txBody>
          <a:bodyPr>
            <a:normAutofit/>
          </a:bodyPr>
          <a:lstStyle/>
          <a:p>
            <a:r>
              <a:rPr lang="en-US" cap="none" dirty="0"/>
              <a:t>Credpal can advice consumers’ on spending habit</a:t>
            </a:r>
          </a:p>
          <a:p>
            <a:r>
              <a:rPr lang="en-US" cap="none" dirty="0"/>
              <a:t>Credpal should distil to other regions other than Africa and Europe</a:t>
            </a:r>
          </a:p>
          <a:p>
            <a:r>
              <a:rPr lang="en-US" cap="none" dirty="0"/>
              <a:t>Get more consumers on board from these regions</a:t>
            </a:r>
          </a:p>
          <a:p>
            <a:r>
              <a:rPr lang="en-US" cap="none" dirty="0"/>
              <a:t>Help consumers identify what the spend more on at the beginning and the end of the year.</a:t>
            </a:r>
          </a:p>
          <a:p>
            <a:r>
              <a:rPr lang="en-US" cap="none" dirty="0"/>
              <a:t>The projected disposable income shows that consumers can pay back. 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C0A8-8E7B-4FF6-A91E-927897B4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7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6DF12-8B2C-4C82-AA60-AD0FD829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6EDF4-4AEC-46D2-9D09-D2236BD1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41426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6B70-5EBF-4F4D-A92B-047EA0CA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610D-1ACF-4697-8C24-03A0430803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09047"/>
            <a:ext cx="10394707" cy="3311189"/>
          </a:xfrm>
        </p:spPr>
        <p:txBody>
          <a:bodyPr/>
          <a:lstStyle/>
          <a:p>
            <a:r>
              <a:rPr lang="en-US" cap="none" dirty="0"/>
              <a:t>CredPal is a fintech company that develops point-of-sale credit infrastructure to ease consumer credit purchases</a:t>
            </a:r>
          </a:p>
          <a:p>
            <a:r>
              <a:rPr lang="en-US" cap="none" dirty="0"/>
              <a:t>Enables retail businesses to provide on-demand credit for the consumer population. </a:t>
            </a:r>
          </a:p>
          <a:p>
            <a:r>
              <a:rPr lang="en-US" cap="none" dirty="0"/>
              <a:t>CredPal is working from Lagos Nigeria.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DC91-9766-44F0-B20F-7A11E0BC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9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C966-563C-4F8D-A856-1AFB014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FF41-7F09-4CD5-97B6-5B6EA80E40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/>
              <a:t>Stripe, a software technology company based in San Francisco decided to invest 2.9million USD in CredPal. </a:t>
            </a:r>
          </a:p>
          <a:p>
            <a:r>
              <a:rPr lang="en-US" cap="none" dirty="0"/>
              <a:t>Part of the journey is to;</a:t>
            </a:r>
          </a:p>
          <a:p>
            <a:r>
              <a:rPr lang="en-US" cap="none" dirty="0"/>
              <a:t>Analyze consumers’ spending habits at different levels and regions</a:t>
            </a:r>
          </a:p>
          <a:p>
            <a:r>
              <a:rPr lang="en-US" cap="none" dirty="0"/>
              <a:t>Validate the argument that users (from different countries) have a spending pattern and a capability to save. </a:t>
            </a:r>
          </a:p>
          <a:p>
            <a:r>
              <a:rPr lang="en-US" cap="none" dirty="0"/>
              <a:t>Understand consumers’ saving capability</a:t>
            </a:r>
          </a:p>
          <a:p>
            <a:r>
              <a:rPr lang="en-US" cap="none" dirty="0"/>
              <a:t>Demonstrate scalability of CredPal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504B1-43AD-4818-B13C-AE2A5253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BE6A-4344-4E01-A6E9-400C7ABE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2798-F113-4F02-AC71-E072A02F1F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/>
              <a:t>The data consist of 12 columns and 500,000 rows</a:t>
            </a:r>
          </a:p>
          <a:p>
            <a:r>
              <a:rPr lang="en-US" cap="none" dirty="0"/>
              <a:t>Part of the columns are showing; </a:t>
            </a:r>
          </a:p>
          <a:p>
            <a:r>
              <a:rPr lang="en-US" cap="none" dirty="0"/>
              <a:t>Region and countries of the consumers</a:t>
            </a:r>
          </a:p>
          <a:p>
            <a:r>
              <a:rPr lang="en-US" cap="none" dirty="0"/>
              <a:t>Consumer preference: What consumers’ spend on </a:t>
            </a:r>
          </a:p>
          <a:p>
            <a:r>
              <a:rPr lang="en-US" cap="none" dirty="0"/>
              <a:t>Number of samples: </a:t>
            </a:r>
          </a:p>
          <a:p>
            <a:r>
              <a:rPr lang="en-US" cap="none" dirty="0"/>
              <a:t>Total income, Total expenditure and Disposable income</a:t>
            </a:r>
          </a:p>
          <a:p>
            <a:r>
              <a:rPr lang="en-US" cap="none" dirty="0"/>
              <a:t>Disposable income: This is the difference between total income and total expenditure (saving capability Indicator).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30300-4095-403F-ABDC-DD93CF13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9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9043-B143-4D5F-A448-54B93F3E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E284D-5693-4D3E-A555-93E91F0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A Power BI visual">
            <a:extLst>
              <a:ext uri="{FF2B5EF4-FFF2-40B4-BE49-F238E27FC236}">
                <a16:creationId xmlns:a16="http://schemas.microsoft.com/office/drawing/2014/main" id="{772C43EE-3EE4-4281-8E6A-B3FF0D74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" y="1837764"/>
            <a:ext cx="3286539" cy="37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A Power BI visual">
            <a:extLst>
              <a:ext uri="{FF2B5EF4-FFF2-40B4-BE49-F238E27FC236}">
                <a16:creationId xmlns:a16="http://schemas.microsoft.com/office/drawing/2014/main" id="{81D52E3F-8BDE-4D4D-A2B9-8744A3CE7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7" y="1837763"/>
            <a:ext cx="3462130" cy="37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Power BI visual">
            <a:extLst>
              <a:ext uri="{FF2B5EF4-FFF2-40B4-BE49-F238E27FC236}">
                <a16:creationId xmlns:a16="http://schemas.microsoft.com/office/drawing/2014/main" id="{813159BC-FA85-46B8-8858-D458CB8F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87" y="1837765"/>
            <a:ext cx="3051312" cy="37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3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A913-52D1-4C68-A680-118FF8F1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4CA9E6-8DA0-425C-9AAC-D36D8041F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The spending pattern of consumers is the same across all regions. </a:t>
            </a:r>
          </a:p>
          <a:p>
            <a:r>
              <a:rPr lang="en-US" cap="none" dirty="0"/>
              <a:t>Office supplies and household items top the list of things consumers spend 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61F0-FC2D-4E01-B300-470567BF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5" name="Picture 1" descr="%GT Total Expenditure by Consumer Preference">
            <a:extLst>
              <a:ext uri="{FF2B5EF4-FFF2-40B4-BE49-F238E27FC236}">
                <a16:creationId xmlns:a16="http://schemas.microsoft.com/office/drawing/2014/main" id="{46BFB2FA-99B4-498E-8795-6503DB35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43" y="1718269"/>
            <a:ext cx="5228211" cy="36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8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DC50-6BC1-4B39-8B5A-44131B49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96EFF-5A47-4BCB-888A-0E832C7591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Sub Saharan Africa and Europe has the highest number on customer</a:t>
            </a:r>
          </a:p>
          <a:p>
            <a:r>
              <a:rPr lang="en-US" cap="none" dirty="0"/>
              <a:t>It is not surprising that these regions will generate the highest income</a:t>
            </a:r>
          </a:p>
          <a:p>
            <a:endParaRPr lang="en-US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CCDC02-65AF-462C-A7CA-A890D594FB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9DFD-9235-45E5-8C32-7452409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1" descr="No Of Samples by Region">
            <a:extLst>
              <a:ext uri="{FF2B5EF4-FFF2-40B4-BE49-F238E27FC236}">
                <a16:creationId xmlns:a16="http://schemas.microsoft.com/office/drawing/2014/main" id="{D1076321-76E0-4B0C-BDAC-DD22E8CE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970" y="1843940"/>
            <a:ext cx="5305996" cy="3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5F42-2DC5-4CF5-BFBA-CB8F2091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51A3-CCE8-4D4C-9383-E4ECFCF566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Consumers’ sample size will tilt the saving capacity per region </a:t>
            </a:r>
          </a:p>
          <a:p>
            <a:r>
              <a:rPr lang="en-US" cap="none" dirty="0"/>
              <a:t>Disposable income per sample size was computed. </a:t>
            </a:r>
          </a:p>
          <a:p>
            <a:r>
              <a:rPr lang="en-US" cap="none" dirty="0"/>
              <a:t>The consumers’ saving capacity is relatively the same across all regions.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68883-4E94-423B-B9F3-6D7F854A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 descr="Disposable Income Per Samples by">
            <a:extLst>
              <a:ext uri="{FF2B5EF4-FFF2-40B4-BE49-F238E27FC236}">
                <a16:creationId xmlns:a16="http://schemas.microsoft.com/office/drawing/2014/main" id="{84D16654-E807-48F7-BBFA-8F8A45A5C8F5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89" y="1843940"/>
            <a:ext cx="4665194" cy="36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8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1892-A7A0-4C21-8B57-6AF070F6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699D-34BA-4F78-B637-636EE49F07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Consumers’ saving capacity were the least at the beginning and the end of the year.</a:t>
            </a:r>
          </a:p>
          <a:p>
            <a:r>
              <a:rPr lang="en-US" cap="none" dirty="0"/>
              <a:t>Consumers’ spend most Q4 and the first two months of the year.</a:t>
            </a:r>
          </a:p>
          <a:p>
            <a:endParaRPr lang="en-US" cap="non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730449-BD79-452A-92C1-DB8E2803EB6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6593903"/>
              </p:ext>
            </p:extLst>
          </p:nvPr>
        </p:nvGraphicFramePr>
        <p:xfrm>
          <a:off x="5774514" y="1637917"/>
          <a:ext cx="6069726" cy="726504"/>
        </p:xfrm>
        <a:graphic>
          <a:graphicData uri="http://schemas.openxmlformats.org/drawingml/2006/table">
            <a:tbl>
              <a:tblPr/>
              <a:tblGrid>
                <a:gridCol w="6069726">
                  <a:extLst>
                    <a:ext uri="{9D8B030D-6E8A-4147-A177-3AD203B41FA5}">
                      <a16:colId xmlns:a16="http://schemas.microsoft.com/office/drawing/2014/main" val="1847000490"/>
                    </a:ext>
                  </a:extLst>
                </a:gridCol>
              </a:tblGrid>
              <a:tr h="207092">
                <a:tc>
                  <a:txBody>
                    <a:bodyPr/>
                    <a:lstStyle/>
                    <a:p>
                      <a:endParaRPr lang="en-US" sz="900">
                        <a:effectLst/>
                      </a:endParaRPr>
                    </a:p>
                  </a:txBody>
                  <a:tcPr marL="44736" marR="44736" marT="22368" marB="22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9513"/>
                  </a:ext>
                </a:extLst>
              </a:tr>
              <a:tr h="519412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0078D4"/>
                          </a:solidFill>
                          <a:effectLst/>
                          <a:hlinkClick r:id="rId2"/>
                        </a:rPr>
                        <a:t>Open in Power BI</a:t>
                      </a:r>
                    </a:p>
                    <a:p>
                      <a:r>
                        <a:rPr lang="en-US" sz="900" dirty="0" err="1">
                          <a:effectLst/>
                        </a:rPr>
                        <a:t>credpal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Data as of 12/25/21, 5:41 PM</a:t>
                      </a:r>
                    </a:p>
                  </a:txBody>
                  <a:tcPr marL="44736" marR="44736" marT="22368" marB="22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435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C284-3D92-4E94-AE07-BB18719A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2049" name="Picture 1" descr="Disposable Income by Month">
            <a:extLst>
              <a:ext uri="{FF2B5EF4-FFF2-40B4-BE49-F238E27FC236}">
                <a16:creationId xmlns:a16="http://schemas.microsoft.com/office/drawing/2014/main" id="{6BA22289-0C9D-44AC-BD5C-69DD9E8A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14" y="1637885"/>
            <a:ext cx="5308169" cy="372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2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417</TotalTime>
  <Words>420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Impact</vt:lpstr>
      <vt:lpstr>Main Event</vt:lpstr>
      <vt:lpstr>k</vt:lpstr>
      <vt:lpstr>The COMPANY</vt:lpstr>
      <vt:lpstr>THE TASK</vt:lpstr>
      <vt:lpstr>The data</vt:lpstr>
      <vt:lpstr>The insights</vt:lpstr>
      <vt:lpstr>The insights</vt:lpstr>
      <vt:lpstr>The insights</vt:lpstr>
      <vt:lpstr>The insights</vt:lpstr>
      <vt:lpstr>The insights</vt:lpstr>
      <vt:lpstr>The insights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Francis Folaranmi</cp:lastModifiedBy>
  <cp:revision>22</cp:revision>
  <dcterms:created xsi:type="dcterms:W3CDTF">2021-12-12T20:58:06Z</dcterms:created>
  <dcterms:modified xsi:type="dcterms:W3CDTF">2021-12-26T18:49:35Z</dcterms:modified>
</cp:coreProperties>
</file>