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1a6ab6a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1a6ab6a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0fea6fa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0fea6fa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0fea6fa8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0fea6fa8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0fea6fa8_2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0fea6fa8_2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0fea6fa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0fea6fa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0fea6fa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0fea6fa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fea6fa8_2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0fea6fa8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0fea6fa8_2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0fea6fa8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190550" y="1230200"/>
            <a:ext cx="67629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오작동 사전 진단과 원인 파악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31825" y="4241075"/>
            <a:ext cx="2446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lt1"/>
                </a:solidFill>
              </a:rPr>
              <a:t>Team : HaDa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259550" y="671888"/>
            <a:ext cx="32172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대규모, 대량의 설비의 점검 = 예산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71;p14" title="설비 요인에 의한 영향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" y="1237538"/>
            <a:ext cx="4359255" cy="269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5124450" y="1241150"/>
            <a:ext cx="3487400" cy="3057860"/>
            <a:chOff x="5134700" y="1237550"/>
            <a:chExt cx="3487400" cy="305786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4700" y="2910519"/>
              <a:ext cx="1384850" cy="138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7250" y="2910537"/>
              <a:ext cx="1384850" cy="138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6">
              <a:alphaModFix amt="80000"/>
            </a:blip>
            <a:stretch>
              <a:fillRect/>
            </a:stretch>
          </p:blipFill>
          <p:spPr>
            <a:xfrm>
              <a:off x="6123537" y="1237550"/>
              <a:ext cx="1384826" cy="1384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4"/>
          <p:cNvSpPr txBox="1"/>
          <p:nvPr/>
        </p:nvSpPr>
        <p:spPr>
          <a:xfrm>
            <a:off x="178950" y="671900"/>
            <a:ext cx="4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현장에서의 설비 상태가 미치는 영향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40100" y="4227525"/>
            <a:ext cx="377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4차 산업 혁명 스마트 팩토리 등으로 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 점검의 시스템 화 중요성 증대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187550" y="44608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효율적인 점검 시스템의 필요성 대두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9148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Labeled Data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644700" y="340875"/>
            <a:ext cx="4166400" cy="15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AI 모델 활용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점검, 진단, 오작동 조기 예측 과제를 수행시키자!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400" u="sng">
                <a:latin typeface="Malgun Gothic"/>
                <a:ea typeface="Malgun Gothic"/>
                <a:cs typeface="Malgun Gothic"/>
                <a:sym typeface="Malgun Gothic"/>
              </a:rPr>
              <a:t>과제의 선정된 알고리즘</a:t>
            </a:r>
            <a:endParaRPr b="1" sz="14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25" y="2071213"/>
            <a:ext cx="1828876" cy="18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076175" y="1478625"/>
            <a:ext cx="177600" cy="5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540300" y="2071225"/>
            <a:ext cx="43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8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Malgun Gothic"/>
              <a:buChar char="-"/>
            </a:pPr>
            <a:r>
              <a:rPr b="1" lang="ko" sz="2359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 Forest Classifier</a:t>
            </a:r>
            <a:endParaRPr b="1" sz="2359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59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84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Malgun Gothic"/>
              <a:buChar char="-"/>
            </a:pPr>
            <a:r>
              <a:rPr b="1" lang="ko" sz="2359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Boost Classifier</a:t>
            </a:r>
            <a:endParaRPr b="1" sz="2359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59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84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Malgun Gothic"/>
              <a:buChar char="-"/>
            </a:pPr>
            <a:r>
              <a:rPr b="1" lang="ko" sz="2359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Shallow Neural Network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셋 내의 원인 열 ‘Reason’ 과 나머지 열의 상관계수 0.005 이하는 제외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88" y="97650"/>
            <a:ext cx="8126424" cy="373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14750" y="3710575"/>
            <a:ext cx="89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기준인 0.005 이하의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Clamp_Close_Time, Max_Switch_Over_Pressure, Switch_Over_Position, Barrel_Temperature_7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25" y="229900"/>
            <a:ext cx="3127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>
                <a:latin typeface="Impact"/>
                <a:ea typeface="Impact"/>
                <a:cs typeface="Impact"/>
                <a:sym typeface="Impact"/>
              </a:rPr>
              <a:t>Feature Encoding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876800"/>
            <a:ext cx="31275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-"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Part Name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-"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Equip CD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-"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Equip Name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-"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Pass of Fail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mpact"/>
              <a:buChar char="-"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Reason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500" y="1628349"/>
            <a:ext cx="5219175" cy="20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097013" y="858075"/>
            <a:ext cx="47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설비와 파트별 노후화 또는 관리의 연관성을 위해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문자열 특성들을 수치화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384125" y="3885225"/>
            <a:ext cx="4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이상 수치를 포함한 정확한 분류를 위해 정규화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내 편향으로 정확도만으로 올바른 평가가 어려움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3" y="339737"/>
            <a:ext cx="5190975" cy="34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 title="Points scored"/>
          <p:cNvPicPr preferRelativeResize="0"/>
          <p:nvPr/>
        </p:nvPicPr>
        <p:blipFill rotWithShape="1">
          <a:blip r:embed="rId4">
            <a:alphaModFix/>
          </a:blip>
          <a:srcRect b="13434" l="0" r="0" t="0"/>
          <a:stretch/>
        </p:blipFill>
        <p:spPr>
          <a:xfrm>
            <a:off x="5657600" y="256223"/>
            <a:ext cx="3010449" cy="4009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8"/>
          <p:cNvGrpSpPr/>
          <p:nvPr/>
        </p:nvGrpSpPr>
        <p:grpSpPr>
          <a:xfrm>
            <a:off x="104275" y="3865075"/>
            <a:ext cx="5316350" cy="400200"/>
            <a:chOff x="104375" y="3667250"/>
            <a:chExt cx="5316350" cy="400200"/>
          </a:xfrm>
        </p:grpSpPr>
        <p:sp>
          <p:nvSpPr>
            <p:cNvPr id="112" name="Google Shape;112;p18"/>
            <p:cNvSpPr/>
            <p:nvPr/>
          </p:nvSpPr>
          <p:spPr>
            <a:xfrm>
              <a:off x="4415425" y="3726500"/>
              <a:ext cx="1005300" cy="281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104375" y="3667250"/>
              <a:ext cx="413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편향적 데이터로, 정상만 예측해도 99%의 정확도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각 클래스, 분류 결과가 가장 우세한 Gradient Boost Classifier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19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0" y="79350"/>
            <a:ext cx="6819300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0750" y="4353450"/>
            <a:ext cx="86025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빈도가 적은 데이터는 상대적으로 가중치 합이 적어 학습이 어려운 것을 보완, 하나의 모델로 결합 및 완성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점검에서의 훌륭한 보조자료가 될 수 있음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537" y="459100"/>
            <a:ext cx="1886175" cy="188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00" y="627050"/>
            <a:ext cx="4142401" cy="155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20"/>
          <p:cNvSpPr/>
          <p:nvPr/>
        </p:nvSpPr>
        <p:spPr>
          <a:xfrm>
            <a:off x="5057963" y="1263138"/>
            <a:ext cx="12843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975" y="2668350"/>
            <a:ext cx="1362025" cy="1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0988" y="2668350"/>
            <a:ext cx="1362025" cy="1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2707224"/>
            <a:ext cx="1284300" cy="12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420225" y="435625"/>
            <a:ext cx="13272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: 김동환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팀원 : 한재선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팀원 : 박제현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22175" y="492475"/>
            <a:ext cx="6243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Team :</a:t>
            </a:r>
            <a:r>
              <a:rPr lang="ko"/>
              <a:t> HaDa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412863" y="2572075"/>
            <a:ext cx="65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38" y="1980875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