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92" r:id="rId2"/>
    <p:sldId id="2507" r:id="rId3"/>
    <p:sldId id="2526" r:id="rId4"/>
    <p:sldId id="2514" r:id="rId5"/>
    <p:sldId id="2522" r:id="rId6"/>
    <p:sldId id="2528" r:id="rId7"/>
    <p:sldId id="2529" r:id="rId8"/>
    <p:sldId id="2530" r:id="rId9"/>
    <p:sldId id="2524" r:id="rId10"/>
    <p:sldId id="2525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D184864-F200-9642-B399-4E761F062A83}">
          <p14:sldIdLst>
            <p14:sldId id="392"/>
            <p14:sldId id="2507"/>
            <p14:sldId id="2526"/>
            <p14:sldId id="2514"/>
            <p14:sldId id="2522"/>
            <p14:sldId id="2528"/>
            <p14:sldId id="2529"/>
            <p14:sldId id="2530"/>
            <p14:sldId id="2524"/>
            <p14:sldId id="2525"/>
          </p14:sldIdLst>
        </p14:section>
        <p14:section name="Untitled Section" id="{7E0A57D0-1E86-6441-BB0A-6822FF45472A}">
          <p14:sldIdLst>
            <p14:sldId id="262"/>
          </p14:sldIdLst>
        </p14:section>
        <p14:section name="Color Palette" id="{A10F7FE5-B135-4177-A574-47F9824637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Modesto" initials="JM" lastIdx="3" clrIdx="0"/>
  <p:cmAuthor id="2" name="Paulo  Gomes" initials="PG" lastIdx="1" clrIdx="1">
    <p:extLst>
      <p:ext uri="{19B8F6BF-5375-455C-9EA6-DF929625EA0E}">
        <p15:presenceInfo xmlns:p15="http://schemas.microsoft.com/office/powerpoint/2012/main" userId="S::paulo.gomes@cross-join.com::597716b5-f171-4b7c-9f2d-cc78eecea0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B2F"/>
    <a:srgbClr val="FFCCCC"/>
    <a:srgbClr val="E61D2F"/>
    <a:srgbClr val="891923"/>
    <a:srgbClr val="F71C31"/>
    <a:srgbClr val="E61D30"/>
    <a:srgbClr val="EC0029"/>
    <a:srgbClr val="FA9E05"/>
    <a:srgbClr val="FDCCBD"/>
    <a:srgbClr val="EDD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 autoAdjust="0"/>
    <p:restoredTop sz="96357" autoAdjust="0"/>
  </p:normalViewPr>
  <p:slideViewPr>
    <p:cSldViewPr snapToGrid="0" snapToObjects="1">
      <p:cViewPr varScale="1">
        <p:scale>
          <a:sx n="210" d="100"/>
          <a:sy n="210" d="100"/>
        </p:scale>
        <p:origin x="9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81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2D3663-3E2C-4DBC-B859-CE67F7F079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84368-B641-4B32-ABE3-0A2BBA72E3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0D35B-97B0-4D40-AC23-CBBFA4279D1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F14A-02F7-42F6-BC66-C91BF961E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90CFB-9A06-4E48-BC74-C3A0AA61B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1C221-FEDF-4F3B-84C6-A65C7973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A4DC2-B7E7-B14E-8ADF-BC1B7C1AE5B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DE66E-FB5F-8749-AAB5-FDDC6E68B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4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E66E-FB5F-8749-AAB5-FDDC6E68B7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0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E66E-FB5F-8749-AAB5-FDDC6E68B7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pt-BR" sz="1200" b="1" i="0" u="none"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E66E-FB5F-8749-AAB5-FDDC6E68B7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0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pt-BR" sz="1200" b="1" i="0" u="none"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E66E-FB5F-8749-AAB5-FDDC6E68B7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1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pt-BR" sz="1200" b="1" i="0" u="none"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E66E-FB5F-8749-AAB5-FDDC6E68B7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0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formanc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3B558D-193E-4E53-AE05-E55928CC7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E16F30D-9033-4BF7-A2C2-A0511464344B}"/>
              </a:ext>
            </a:extLst>
          </p:cNvPr>
          <p:cNvSpPr/>
          <p:nvPr userDrawn="1"/>
        </p:nvSpPr>
        <p:spPr>
          <a:xfrm>
            <a:off x="-10758" y="0"/>
            <a:ext cx="4905487" cy="5143500"/>
          </a:xfrm>
          <a:custGeom>
            <a:avLst/>
            <a:gdLst>
              <a:gd name="connsiteX0" fmla="*/ 0 w 5809129"/>
              <a:gd name="connsiteY0" fmla="*/ 0 h 5143500"/>
              <a:gd name="connsiteX1" fmla="*/ 5809129 w 5809129"/>
              <a:gd name="connsiteY1" fmla="*/ 0 h 5143500"/>
              <a:gd name="connsiteX2" fmla="*/ 5809129 w 5809129"/>
              <a:gd name="connsiteY2" fmla="*/ 5143500 h 5143500"/>
              <a:gd name="connsiteX3" fmla="*/ 0 w 5809129"/>
              <a:gd name="connsiteY3" fmla="*/ 5143500 h 5143500"/>
              <a:gd name="connsiteX4" fmla="*/ 0 w 5809129"/>
              <a:gd name="connsiteY4" fmla="*/ 0 h 5143500"/>
              <a:gd name="connsiteX0" fmla="*/ 0 w 5809129"/>
              <a:gd name="connsiteY0" fmla="*/ 0 h 5154258"/>
              <a:gd name="connsiteX1" fmla="*/ 5809129 w 5809129"/>
              <a:gd name="connsiteY1" fmla="*/ 0 h 5154258"/>
              <a:gd name="connsiteX2" fmla="*/ 2366682 w 5809129"/>
              <a:gd name="connsiteY2" fmla="*/ 5154258 h 5154258"/>
              <a:gd name="connsiteX3" fmla="*/ 0 w 5809129"/>
              <a:gd name="connsiteY3" fmla="*/ 5143500 h 5154258"/>
              <a:gd name="connsiteX4" fmla="*/ 0 w 5809129"/>
              <a:gd name="connsiteY4" fmla="*/ 0 h 5154258"/>
              <a:gd name="connsiteX0" fmla="*/ 0 w 4905487"/>
              <a:gd name="connsiteY0" fmla="*/ 0 h 5154258"/>
              <a:gd name="connsiteX1" fmla="*/ 4905487 w 4905487"/>
              <a:gd name="connsiteY1" fmla="*/ 10758 h 5154258"/>
              <a:gd name="connsiteX2" fmla="*/ 2366682 w 4905487"/>
              <a:gd name="connsiteY2" fmla="*/ 5154258 h 5154258"/>
              <a:gd name="connsiteX3" fmla="*/ 0 w 4905487"/>
              <a:gd name="connsiteY3" fmla="*/ 5143500 h 5154258"/>
              <a:gd name="connsiteX4" fmla="*/ 0 w 4905487"/>
              <a:gd name="connsiteY4" fmla="*/ 0 h 5154258"/>
              <a:gd name="connsiteX0" fmla="*/ 0 w 4905487"/>
              <a:gd name="connsiteY0" fmla="*/ 0 h 5143500"/>
              <a:gd name="connsiteX1" fmla="*/ 4905487 w 4905487"/>
              <a:gd name="connsiteY1" fmla="*/ 10758 h 5143500"/>
              <a:gd name="connsiteX2" fmla="*/ 2678654 w 4905487"/>
              <a:gd name="connsiteY2" fmla="*/ 5143500 h 5143500"/>
              <a:gd name="connsiteX3" fmla="*/ 0 w 4905487"/>
              <a:gd name="connsiteY3" fmla="*/ 5143500 h 5143500"/>
              <a:gd name="connsiteX4" fmla="*/ 0 w 490548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5143500">
                <a:moveTo>
                  <a:pt x="0" y="0"/>
                </a:moveTo>
                <a:lnTo>
                  <a:pt x="4905487" y="10758"/>
                </a:lnTo>
                <a:lnTo>
                  <a:pt x="267865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19">
            <a:extLst>
              <a:ext uri="{FF2B5EF4-FFF2-40B4-BE49-F238E27FC236}">
                <a16:creationId xmlns:a16="http://schemas.microsoft.com/office/drawing/2014/main" id="{6162CE8B-1744-499E-B20F-D076C7EF4238}"/>
              </a:ext>
            </a:extLst>
          </p:cNvPr>
          <p:cNvSpPr/>
          <p:nvPr userDrawn="1"/>
        </p:nvSpPr>
        <p:spPr>
          <a:xfrm flipH="1">
            <a:off x="8068234" y="2841011"/>
            <a:ext cx="1069309" cy="2291732"/>
          </a:xfrm>
          <a:custGeom>
            <a:avLst/>
            <a:gdLst>
              <a:gd name="connsiteX0" fmla="*/ 0 w 1512950"/>
              <a:gd name="connsiteY0" fmla="*/ 996687 h 996687"/>
              <a:gd name="connsiteX1" fmla="*/ 0 w 1512950"/>
              <a:gd name="connsiteY1" fmla="*/ 0 h 996687"/>
              <a:gd name="connsiteX2" fmla="*/ 1512950 w 1512950"/>
              <a:gd name="connsiteY2" fmla="*/ 996687 h 996687"/>
              <a:gd name="connsiteX3" fmla="*/ 0 w 1512950"/>
              <a:gd name="connsiteY3" fmla="*/ 996687 h 996687"/>
              <a:gd name="connsiteX0" fmla="*/ 0 w 1512950"/>
              <a:gd name="connsiteY0" fmla="*/ 1674418 h 1674418"/>
              <a:gd name="connsiteX1" fmla="*/ 0 w 1512950"/>
              <a:gd name="connsiteY1" fmla="*/ 0 h 1674418"/>
              <a:gd name="connsiteX2" fmla="*/ 1512950 w 1512950"/>
              <a:gd name="connsiteY2" fmla="*/ 1674418 h 1674418"/>
              <a:gd name="connsiteX3" fmla="*/ 0 w 1512950"/>
              <a:gd name="connsiteY3" fmla="*/ 1674418 h 1674418"/>
              <a:gd name="connsiteX0" fmla="*/ 10758 w 1523708"/>
              <a:gd name="connsiteY0" fmla="*/ 2287604 h 2287604"/>
              <a:gd name="connsiteX1" fmla="*/ 0 w 1523708"/>
              <a:gd name="connsiteY1" fmla="*/ 0 h 2287604"/>
              <a:gd name="connsiteX2" fmla="*/ 1523708 w 1523708"/>
              <a:gd name="connsiteY2" fmla="*/ 2287604 h 2287604"/>
              <a:gd name="connsiteX3" fmla="*/ 10758 w 1523708"/>
              <a:gd name="connsiteY3" fmla="*/ 2287604 h 2287604"/>
              <a:gd name="connsiteX0" fmla="*/ 10758 w 2344167"/>
              <a:gd name="connsiteY0" fmla="*/ 2287604 h 2287604"/>
              <a:gd name="connsiteX1" fmla="*/ 0 w 2344167"/>
              <a:gd name="connsiteY1" fmla="*/ 0 h 2287604"/>
              <a:gd name="connsiteX2" fmla="*/ 2344167 w 2344167"/>
              <a:gd name="connsiteY2" fmla="*/ 2254116 h 2287604"/>
              <a:gd name="connsiteX3" fmla="*/ 10758 w 2344167"/>
              <a:gd name="connsiteY3" fmla="*/ 2287604 h 2287604"/>
              <a:gd name="connsiteX0" fmla="*/ 0 w 2333409"/>
              <a:gd name="connsiteY0" fmla="*/ 3828057 h 3828057"/>
              <a:gd name="connsiteX1" fmla="*/ 5987 w 2333409"/>
              <a:gd name="connsiteY1" fmla="*/ 0 h 3828057"/>
              <a:gd name="connsiteX2" fmla="*/ 2333409 w 2333409"/>
              <a:gd name="connsiteY2" fmla="*/ 3794569 h 3828057"/>
              <a:gd name="connsiteX3" fmla="*/ 0 w 2333409"/>
              <a:gd name="connsiteY3" fmla="*/ 3828057 h 3828057"/>
              <a:gd name="connsiteX0" fmla="*/ 0 w 1814344"/>
              <a:gd name="connsiteY0" fmla="*/ 3828057 h 3828057"/>
              <a:gd name="connsiteX1" fmla="*/ 5987 w 1814344"/>
              <a:gd name="connsiteY1" fmla="*/ 0 h 3828057"/>
              <a:gd name="connsiteX2" fmla="*/ 1814344 w 1814344"/>
              <a:gd name="connsiteY2" fmla="*/ 3794569 h 3828057"/>
              <a:gd name="connsiteX3" fmla="*/ 0 w 1814344"/>
              <a:gd name="connsiteY3" fmla="*/ 3828057 h 3828057"/>
              <a:gd name="connsiteX0" fmla="*/ 0 w 1713880"/>
              <a:gd name="connsiteY0" fmla="*/ 3828057 h 3828057"/>
              <a:gd name="connsiteX1" fmla="*/ 5987 w 1713880"/>
              <a:gd name="connsiteY1" fmla="*/ 0 h 3828057"/>
              <a:gd name="connsiteX2" fmla="*/ 1713880 w 1713880"/>
              <a:gd name="connsiteY2" fmla="*/ 3777826 h 3828057"/>
              <a:gd name="connsiteX3" fmla="*/ 0 w 1713880"/>
              <a:gd name="connsiteY3" fmla="*/ 3828057 h 3828057"/>
              <a:gd name="connsiteX0" fmla="*/ 0 w 1780857"/>
              <a:gd name="connsiteY0" fmla="*/ 3828057 h 3828059"/>
              <a:gd name="connsiteX1" fmla="*/ 5987 w 1780857"/>
              <a:gd name="connsiteY1" fmla="*/ 0 h 3828059"/>
              <a:gd name="connsiteX2" fmla="*/ 1780857 w 1780857"/>
              <a:gd name="connsiteY2" fmla="*/ 3828059 h 3828059"/>
              <a:gd name="connsiteX3" fmla="*/ 0 w 1780857"/>
              <a:gd name="connsiteY3" fmla="*/ 3828057 h 3828059"/>
              <a:gd name="connsiteX0" fmla="*/ 663780 w 1774875"/>
              <a:gd name="connsiteY0" fmla="*/ 3811313 h 3828059"/>
              <a:gd name="connsiteX1" fmla="*/ 5 w 1774875"/>
              <a:gd name="connsiteY1" fmla="*/ 0 h 3828059"/>
              <a:gd name="connsiteX2" fmla="*/ 1774875 w 1774875"/>
              <a:gd name="connsiteY2" fmla="*/ 3828059 h 3828059"/>
              <a:gd name="connsiteX3" fmla="*/ 663780 w 1774875"/>
              <a:gd name="connsiteY3" fmla="*/ 3811313 h 3828059"/>
              <a:gd name="connsiteX0" fmla="*/ 429366 w 1774877"/>
              <a:gd name="connsiteY0" fmla="*/ 3828057 h 3828059"/>
              <a:gd name="connsiteX1" fmla="*/ 7 w 1774877"/>
              <a:gd name="connsiteY1" fmla="*/ 0 h 3828059"/>
              <a:gd name="connsiteX2" fmla="*/ 1774877 w 1774877"/>
              <a:gd name="connsiteY2" fmla="*/ 3828059 h 3828059"/>
              <a:gd name="connsiteX3" fmla="*/ 429366 w 1774877"/>
              <a:gd name="connsiteY3" fmla="*/ 3828057 h 3828059"/>
              <a:gd name="connsiteX0" fmla="*/ 0 w 1345511"/>
              <a:gd name="connsiteY0" fmla="*/ 2907134 h 2907136"/>
              <a:gd name="connsiteX1" fmla="*/ 22729 w 1345511"/>
              <a:gd name="connsiteY1" fmla="*/ 0 h 2907136"/>
              <a:gd name="connsiteX2" fmla="*/ 1345511 w 1345511"/>
              <a:gd name="connsiteY2" fmla="*/ 2907136 h 2907136"/>
              <a:gd name="connsiteX3" fmla="*/ 0 w 1345511"/>
              <a:gd name="connsiteY3" fmla="*/ 2907134 h 2907136"/>
              <a:gd name="connsiteX0" fmla="*/ 10944 w 1356455"/>
              <a:gd name="connsiteY0" fmla="*/ 2907134 h 2907136"/>
              <a:gd name="connsiteX1" fmla="*/ 186 w 1356455"/>
              <a:gd name="connsiteY1" fmla="*/ 0 h 2907136"/>
              <a:gd name="connsiteX2" fmla="*/ 1356455 w 1356455"/>
              <a:gd name="connsiteY2" fmla="*/ 2907136 h 2907136"/>
              <a:gd name="connsiteX3" fmla="*/ 10944 w 1356455"/>
              <a:gd name="connsiteY3" fmla="*/ 2907134 h 29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455" h="2907136">
                <a:moveTo>
                  <a:pt x="10944" y="2907134"/>
                </a:moveTo>
                <a:cubicBezTo>
                  <a:pt x="12940" y="1631115"/>
                  <a:pt x="-1810" y="1276019"/>
                  <a:pt x="186" y="0"/>
                </a:cubicBezTo>
                <a:lnTo>
                  <a:pt x="1356455" y="2907136"/>
                </a:lnTo>
                <a:lnTo>
                  <a:pt x="10944" y="290713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1">
            <a:extLst>
              <a:ext uri="{FF2B5EF4-FFF2-40B4-BE49-F238E27FC236}">
                <a16:creationId xmlns:a16="http://schemas.microsoft.com/office/drawing/2014/main" id="{4E87620C-D9A7-43CF-BC0E-17EA457D9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103" y="4074024"/>
            <a:ext cx="813748" cy="962272"/>
          </a:xfrm>
          <a:prstGeom prst="rect">
            <a:avLst/>
          </a:prstGeom>
        </p:spPr>
      </p:pic>
      <p:pic>
        <p:nvPicPr>
          <p:cNvPr id="15" name="Imagem 13">
            <a:extLst>
              <a:ext uri="{FF2B5EF4-FFF2-40B4-BE49-F238E27FC236}">
                <a16:creationId xmlns:a16="http://schemas.microsoft.com/office/drawing/2014/main" id="{29449BD2-8548-42BE-9431-637E1951B8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788" y="4757799"/>
            <a:ext cx="1176340" cy="187081"/>
          </a:xfrm>
          <a:prstGeom prst="rect">
            <a:avLst/>
          </a:prstGeom>
        </p:spPr>
      </p:pic>
      <p:sp>
        <p:nvSpPr>
          <p:cNvPr id="17" name="Text Box 4">
            <a:extLst>
              <a:ext uri="{FF2B5EF4-FFF2-40B4-BE49-F238E27FC236}">
                <a16:creationId xmlns:a16="http://schemas.microsoft.com/office/drawing/2014/main" id="{E83852CA-ECAE-42DA-8EFC-330268BA8F52}"/>
              </a:ext>
            </a:extLst>
          </p:cNvPr>
          <p:cNvSpPr txBox="1"/>
          <p:nvPr userDrawn="1"/>
        </p:nvSpPr>
        <p:spPr>
          <a:xfrm>
            <a:off x="273126" y="1708937"/>
            <a:ext cx="3440841" cy="562610"/>
          </a:xfrm>
          <a:prstGeom prst="rect">
            <a:avLst/>
          </a:prstGeom>
          <a:noFill/>
          <a:ln w="6350">
            <a:noFill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pt-PT" sz="3000" spc="-100" dirty="0" err="1">
                <a:solidFill>
                  <a:srgbClr val="CED0D1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Strategy</a:t>
            </a:r>
            <a:r>
              <a:rPr lang="pt-PT" sz="3000" spc="-100" dirty="0">
                <a:solidFill>
                  <a:srgbClr val="CED0D1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Meeting</a:t>
            </a:r>
            <a:endParaRPr lang="en-US" sz="3000" spc="-100" dirty="0">
              <a:solidFill>
                <a:srgbClr val="CED0D1"/>
              </a:solidFill>
              <a:effectLst/>
              <a:latin typeface="Calibri Light" panose="020F03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9CD8C2-1CA9-4FE4-97B9-F60584C92A88}"/>
              </a:ext>
            </a:extLst>
          </p:cNvPr>
          <p:cNvCxnSpPr>
            <a:cxnSpLocks/>
          </p:cNvCxnSpPr>
          <p:nvPr userDrawn="1"/>
        </p:nvCxnSpPr>
        <p:spPr>
          <a:xfrm>
            <a:off x="359188" y="2279452"/>
            <a:ext cx="3011541" cy="0"/>
          </a:xfrm>
          <a:prstGeom prst="line">
            <a:avLst/>
          </a:prstGeom>
          <a:ln w="15875">
            <a:solidFill>
              <a:srgbClr val="E61D3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5">
            <a:extLst>
              <a:ext uri="{FF2B5EF4-FFF2-40B4-BE49-F238E27FC236}">
                <a16:creationId xmlns:a16="http://schemas.microsoft.com/office/drawing/2014/main" id="{8658D763-B896-490C-BE14-D27356A3CC4F}"/>
              </a:ext>
            </a:extLst>
          </p:cNvPr>
          <p:cNvSpPr txBox="1"/>
          <p:nvPr userDrawn="1"/>
        </p:nvSpPr>
        <p:spPr>
          <a:xfrm>
            <a:off x="282178" y="1359089"/>
            <a:ext cx="2796302" cy="284428"/>
          </a:xfrm>
          <a:prstGeom prst="rect">
            <a:avLst/>
          </a:prstGeom>
          <a:noFill/>
          <a:ln w="6350">
            <a:noFill/>
          </a:ln>
          <a:effectLst/>
          <a:extLst>
            <a:ext uri="{C572A759-6A51-4108-AA02-DFA0A04FC94B}">
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o="urn:schemas-microsoft-com:office:office" xmlns:v="urn:schemas-microsoft-com:vml" xmlns:w10="urn:schemas-microsoft-com:office:word" xmlns:w="http://schemas.openxmlformats.org/wordprocessingml/2006/main" xmlns="" xmlns:ma14="http://schemas.microsoft.com/office/mac/drawingml/2011/main" xmlns:lc="http://schemas.openxmlformats.org/drawingml/2006/lockedCanvas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00" dirty="0">
                <a:solidFill>
                  <a:srgbClr val="EB0029"/>
                </a:solidFill>
                <a:latin typeface="Calibri Light" panose="020F0302020204030204" pitchFamily="34" charset="0"/>
              </a:rPr>
              <a:t>3C - </a:t>
            </a:r>
            <a:r>
              <a:rPr lang="en-US" sz="1300" dirty="0" err="1">
                <a:solidFill>
                  <a:srgbClr val="EB0029"/>
                </a:solidFill>
                <a:latin typeface="Calibri Light" panose="020F0302020204030204" pitchFamily="34" charset="0"/>
              </a:rPr>
              <a:t>Crossjoin</a:t>
            </a:r>
            <a:r>
              <a:rPr lang="en-US" sz="1300" dirty="0">
                <a:solidFill>
                  <a:srgbClr val="EB0029"/>
                </a:solidFill>
                <a:latin typeface="Calibri Light" panose="020F0302020204030204" pitchFamily="34" charset="0"/>
              </a:rPr>
              <a:t> Competence Center</a:t>
            </a:r>
          </a:p>
          <a:p>
            <a:endParaRPr lang="en-US" sz="1300" dirty="0">
              <a:solidFill>
                <a:srgbClr val="EB0029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8E905EE-7F70-42FD-A96F-F1AC0781C5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284" y="3229301"/>
            <a:ext cx="1121700" cy="2472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300" u="none" kern="1200" dirty="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900" indent="0">
              <a:buNone/>
              <a:defRPr lang="en-US" sz="1300" u="sng" kern="1200" dirty="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685800" indent="0">
              <a:buNone/>
              <a:defRPr lang="en-US" sz="1300" u="sng" kern="1200" dirty="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28700" indent="0">
              <a:buNone/>
              <a:defRPr lang="en-US" sz="1300" u="sng" kern="1200" dirty="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October 26th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26A80E0-75D8-44A8-9360-19AC17FBFD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284" y="2494174"/>
            <a:ext cx="3011541" cy="2472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Aft>
                <a:spcPts val="0"/>
              </a:spcAft>
              <a:buNone/>
              <a:defRPr lang="en-US" sz="1800" kern="1200" spc="-20" dirty="0" smtClean="0">
                <a:solidFill>
                  <a:srgbClr val="CED0D1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</a:lstStyle>
          <a:p>
            <a:pPr lvl="0"/>
            <a:r>
              <a:rPr lang="en-US" dirty="0"/>
              <a:t>Academy University</a:t>
            </a:r>
          </a:p>
        </p:txBody>
      </p:sp>
    </p:spTree>
    <p:extLst>
      <p:ext uri="{BB962C8B-B14F-4D97-AF65-F5344CB8AC3E}">
        <p14:creationId xmlns:p14="http://schemas.microsoft.com/office/powerpoint/2010/main" val="36919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9FEE2-1531-4B6C-B081-D7FB87CE6DDD}"/>
              </a:ext>
            </a:extLst>
          </p:cNvPr>
          <p:cNvCxnSpPr>
            <a:cxnSpLocks/>
          </p:cNvCxnSpPr>
          <p:nvPr userDrawn="1"/>
        </p:nvCxnSpPr>
        <p:spPr>
          <a:xfrm>
            <a:off x="258619" y="4640976"/>
            <a:ext cx="853468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29">
            <a:extLst>
              <a:ext uri="{FF2B5EF4-FFF2-40B4-BE49-F238E27FC236}">
                <a16:creationId xmlns:a16="http://schemas.microsoft.com/office/drawing/2014/main" id="{03E5DAE9-76AE-45C2-963E-EBB395F8DC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607" y="4663836"/>
            <a:ext cx="938882" cy="45017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84E4114-624B-4214-B349-EFA7B73FABC9}"/>
              </a:ext>
            </a:extLst>
          </p:cNvPr>
          <p:cNvSpPr/>
          <p:nvPr userDrawn="1"/>
        </p:nvSpPr>
        <p:spPr>
          <a:xfrm>
            <a:off x="3510651" y="238150"/>
            <a:ext cx="62063" cy="62063"/>
          </a:xfrm>
          <a:prstGeom prst="ellipse">
            <a:avLst/>
          </a:prstGeom>
          <a:solidFill>
            <a:srgbClr val="E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32E047-B166-4B20-97CE-77E38E1CB7DB}"/>
              </a:ext>
            </a:extLst>
          </p:cNvPr>
          <p:cNvCxnSpPr>
            <a:cxnSpLocks/>
          </p:cNvCxnSpPr>
          <p:nvPr userDrawn="1"/>
        </p:nvCxnSpPr>
        <p:spPr>
          <a:xfrm>
            <a:off x="258619" y="521224"/>
            <a:ext cx="853468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m 2">
            <a:extLst>
              <a:ext uri="{FF2B5EF4-FFF2-40B4-BE49-F238E27FC236}">
                <a16:creationId xmlns:a16="http://schemas.microsoft.com/office/drawing/2014/main" id="{077C5AF6-B3AF-42B7-8B39-22B465B2E5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5249" y="156756"/>
            <a:ext cx="1556558" cy="2475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233FE7-EB92-4677-9D7F-A4CCF9AD9837}"/>
              </a:ext>
            </a:extLst>
          </p:cNvPr>
          <p:cNvSpPr/>
          <p:nvPr userDrawn="1"/>
        </p:nvSpPr>
        <p:spPr>
          <a:xfrm>
            <a:off x="3547047" y="130681"/>
            <a:ext cx="3477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Strategy Meeting – 3C 2.0</a:t>
            </a:r>
          </a:p>
        </p:txBody>
      </p:sp>
      <p:pic>
        <p:nvPicPr>
          <p:cNvPr id="11" name="Imagem 29">
            <a:extLst>
              <a:ext uri="{FF2B5EF4-FFF2-40B4-BE49-F238E27FC236}">
                <a16:creationId xmlns:a16="http://schemas.microsoft.com/office/drawing/2014/main" id="{3F4BC921-12FA-A34E-8C9A-68B8A32723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619" y="55440"/>
            <a:ext cx="938882" cy="4501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6A9BE7-CCDA-D844-A44E-A18052AAA6A2}"/>
              </a:ext>
            </a:extLst>
          </p:cNvPr>
          <p:cNvSpPr/>
          <p:nvPr userDrawn="1"/>
        </p:nvSpPr>
        <p:spPr>
          <a:xfrm>
            <a:off x="1050637" y="90591"/>
            <a:ext cx="3978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gradFill>
                  <a:gsLst>
                    <a:gs pos="0">
                      <a:srgbClr val="891923"/>
                    </a:gs>
                    <a:gs pos="50000">
                      <a:srgbClr val="EE1B2F"/>
                    </a:gs>
                    <a:gs pos="100000">
                      <a:srgbClr val="EE1B2F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3C</a:t>
            </a:r>
          </a:p>
        </p:txBody>
      </p:sp>
    </p:spTree>
    <p:extLst>
      <p:ext uri="{BB962C8B-B14F-4D97-AF65-F5344CB8AC3E}">
        <p14:creationId xmlns:p14="http://schemas.microsoft.com/office/powerpoint/2010/main" val="348215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183433-CDDC-40B1-A944-D0BE4DCEC84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83BD4-B08A-49E3-80E3-C07ECCAA8DDC}"/>
              </a:ext>
            </a:extLst>
          </p:cNvPr>
          <p:cNvSpPr txBox="1"/>
          <p:nvPr userDrawn="1"/>
        </p:nvSpPr>
        <p:spPr>
          <a:xfrm>
            <a:off x="3458596" y="2516846"/>
            <a:ext cx="2226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Avenida das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Forças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Armadas</a:t>
            </a:r>
          </a:p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Nº125 4ºD 1600-079</a:t>
            </a:r>
          </a:p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Lisbon – Portugal</a:t>
            </a:r>
          </a:p>
          <a:p>
            <a:pPr algn="ctr"/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info@cross-join.com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T. (+351) 217 992 120</a:t>
            </a:r>
          </a:p>
          <a:p>
            <a:pPr algn="ctr"/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000" dirty="0" err="1">
                <a:solidFill>
                  <a:srgbClr val="EB00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www.crossjoin.pt</a:t>
            </a:r>
            <a:endParaRPr lang="en-US" sz="1000" dirty="0">
              <a:solidFill>
                <a:srgbClr val="EB00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263C9224-33E3-48B0-B0EA-27712538D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0489" y="1067971"/>
            <a:ext cx="1203022" cy="14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3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77D71B4-67E1-4400-A582-A380102D8802}"/>
              </a:ext>
            </a:extLst>
          </p:cNvPr>
          <p:cNvSpPr txBox="1">
            <a:spLocks/>
          </p:cNvSpPr>
          <p:nvPr userDrawn="1"/>
        </p:nvSpPr>
        <p:spPr>
          <a:xfrm>
            <a:off x="8619880" y="4782981"/>
            <a:ext cx="378165" cy="2147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B42C7EF-68BF-4846-BB29-35F07A161EAB}" type="slidenum">
              <a:rPr lang="en-US" sz="1100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‹#›</a:t>
            </a:fld>
            <a:endParaRPr lang="en-US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1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9" r:id="rId2"/>
    <p:sldLayoutId id="2147483667" r:id="rId3"/>
    <p:sldLayoutId id="2147483670" r:id="rId4"/>
    <p:sldLayoutId id="2147483671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9B7CAEE-8125-4866-AD45-7FDF4647C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83" y="3229300"/>
            <a:ext cx="1639425" cy="247225"/>
          </a:xfrm>
        </p:spPr>
        <p:txBody>
          <a:bodyPr/>
          <a:lstStyle/>
          <a:p>
            <a:r>
              <a:rPr lang="pt-PT" spc="-20" dirty="0">
                <a:solidFill>
                  <a:srgbClr val="CED0D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16th </a:t>
            </a:r>
            <a:r>
              <a:rPr lang="pt-PT" spc="-20" dirty="0" err="1">
                <a:solidFill>
                  <a:srgbClr val="CED0D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of</a:t>
            </a:r>
            <a:r>
              <a:rPr lang="pt-PT" spc="-20" dirty="0">
                <a:solidFill>
                  <a:srgbClr val="CED0D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pt-PT" spc="-20" dirty="0" err="1">
                <a:solidFill>
                  <a:srgbClr val="CED0D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November</a:t>
            </a:r>
            <a:endParaRPr lang="pt-PT" spc="-20" dirty="0">
              <a:solidFill>
                <a:srgbClr val="CED0D1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D62B64-6236-4FDA-BB3B-96694DC5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/>
              <a:t>3C 2.0</a:t>
            </a:r>
          </a:p>
        </p:txBody>
      </p:sp>
    </p:spTree>
    <p:extLst>
      <p:ext uri="{BB962C8B-B14F-4D97-AF65-F5344CB8AC3E}">
        <p14:creationId xmlns:p14="http://schemas.microsoft.com/office/powerpoint/2010/main" val="364153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EC786BB-1E0D-4E27-BA56-0C86B33AA4D9}"/>
              </a:ext>
            </a:extLst>
          </p:cNvPr>
          <p:cNvSpPr/>
          <p:nvPr/>
        </p:nvSpPr>
        <p:spPr>
          <a:xfrm>
            <a:off x="4184818" y="1260382"/>
            <a:ext cx="1869195" cy="33676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Especialistas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752B69F-6034-4745-A599-79F7C083F6E5}"/>
              </a:ext>
            </a:extLst>
          </p:cNvPr>
          <p:cNvSpPr/>
          <p:nvPr/>
        </p:nvSpPr>
        <p:spPr>
          <a:xfrm>
            <a:off x="6386004" y="1240600"/>
            <a:ext cx="1810461" cy="336763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Arquitectos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8D84120-8EAA-41B9-B7CE-56C736BF8087}"/>
              </a:ext>
            </a:extLst>
          </p:cNvPr>
          <p:cNvSpPr/>
          <p:nvPr/>
        </p:nvSpPr>
        <p:spPr>
          <a:xfrm>
            <a:off x="4244846" y="1201595"/>
            <a:ext cx="1869195" cy="33676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Especialistas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B6B708E-D316-4EB2-97E2-3B911FFC3A5A}"/>
              </a:ext>
            </a:extLst>
          </p:cNvPr>
          <p:cNvSpPr/>
          <p:nvPr/>
        </p:nvSpPr>
        <p:spPr>
          <a:xfrm>
            <a:off x="6439406" y="1188439"/>
            <a:ext cx="1810461" cy="336763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Arquitectos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2FF89-C571-476B-BBEC-2FC0DA2F441E}"/>
              </a:ext>
            </a:extLst>
          </p:cNvPr>
          <p:cNvSpPr txBox="1"/>
          <p:nvPr/>
        </p:nvSpPr>
        <p:spPr>
          <a:xfrm>
            <a:off x="333382" y="574086"/>
            <a:ext cx="1680171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BE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FCEADE-8A98-4A5E-827D-7252AC008EE8}"/>
              </a:ext>
            </a:extLst>
          </p:cNvPr>
          <p:cNvSpPr/>
          <p:nvPr/>
        </p:nvSpPr>
        <p:spPr>
          <a:xfrm>
            <a:off x="2145903" y="1201595"/>
            <a:ext cx="1869195" cy="33676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Analistas + HUB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417054-1D7C-4269-9366-FC247987ACFD}"/>
              </a:ext>
            </a:extLst>
          </p:cNvPr>
          <p:cNvSpPr/>
          <p:nvPr/>
        </p:nvSpPr>
        <p:spPr>
          <a:xfrm>
            <a:off x="4306309" y="1149530"/>
            <a:ext cx="1869195" cy="33676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Especialistas / “Cerejas”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642FAF-8879-4482-A0EE-80D063C25ED0}"/>
              </a:ext>
            </a:extLst>
          </p:cNvPr>
          <p:cNvSpPr/>
          <p:nvPr/>
        </p:nvSpPr>
        <p:spPr>
          <a:xfrm>
            <a:off x="6500869" y="1143000"/>
            <a:ext cx="1810461" cy="336763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Arquitectos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127129-EB2E-4E57-8918-E7B5D427FA49}"/>
              </a:ext>
            </a:extLst>
          </p:cNvPr>
          <p:cNvSpPr/>
          <p:nvPr/>
        </p:nvSpPr>
        <p:spPr>
          <a:xfrm>
            <a:off x="2152253" y="888393"/>
            <a:ext cx="1869195" cy="1892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 sz="800" dirty="0" err="1"/>
              <a:t>Kanban</a:t>
            </a:r>
            <a:r>
              <a:rPr lang="pt-PT" sz="800" dirty="0"/>
              <a:t> </a:t>
            </a:r>
            <a:r>
              <a:rPr lang="pt-PT" sz="800" dirty="0" err="1"/>
              <a:t>Board</a:t>
            </a:r>
            <a:r>
              <a:rPr lang="pt-PT" sz="800" dirty="0"/>
              <a:t> Analistas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C3FB8-7A78-4099-A6FB-EF30A44417F5}"/>
              </a:ext>
            </a:extLst>
          </p:cNvPr>
          <p:cNvSpPr/>
          <p:nvPr/>
        </p:nvSpPr>
        <p:spPr>
          <a:xfrm>
            <a:off x="4346813" y="888392"/>
            <a:ext cx="1869195" cy="189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D7E9BF-5AF2-4FEE-A22C-DF5890546605}"/>
              </a:ext>
            </a:extLst>
          </p:cNvPr>
          <p:cNvSpPr/>
          <p:nvPr/>
        </p:nvSpPr>
        <p:spPr>
          <a:xfrm>
            <a:off x="6541374" y="881861"/>
            <a:ext cx="1810461" cy="189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1E0CD7-6A39-4287-B5A1-12E79C8E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49" y="1461267"/>
            <a:ext cx="14097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8E4E9A-D137-4D17-AEF1-47A3D1182CB5}"/>
              </a:ext>
            </a:extLst>
          </p:cNvPr>
          <p:cNvCxnSpPr>
            <a:cxnSpLocks/>
            <a:stCxn id="45" idx="2"/>
            <a:endCxn id="14" idx="3"/>
          </p:cNvCxnSpPr>
          <p:nvPr/>
        </p:nvCxnSpPr>
        <p:spPr>
          <a:xfrm rot="5400000">
            <a:off x="8340988" y="1158426"/>
            <a:ext cx="172816" cy="632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125821D-55C3-4C88-8FD4-EB687187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55" y="2715234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4D9496-78CB-48C4-B6CF-3F5C929C2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86" y="3525072"/>
            <a:ext cx="13430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C56BC1-F8BD-4337-8C90-BA11228BE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17" y="4126636"/>
            <a:ext cx="8667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5E9684-A8A2-4F7C-BF01-F7AB5ACB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51" y="1873158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BCAE32-5E9E-45C2-B316-3490B49C3A85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 rot="16200000" flipH="1">
            <a:off x="4065378" y="1469306"/>
            <a:ext cx="261051" cy="2230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81D51A4-C3E0-46DD-B512-B6C6C616FA7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6244296" y="2363268"/>
            <a:ext cx="228813" cy="209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44AD19-9212-41D3-BAF7-9F6684DC1F6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4314533" y="1035069"/>
            <a:ext cx="211039" cy="5972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7A017DA-C61E-45C7-9DDA-5052C6DC53F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5831731" y="1140866"/>
            <a:ext cx="1053942" cy="209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BD5369-93C3-4572-80BC-3AC3CB5E33AF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6536256" y="2655227"/>
            <a:ext cx="17396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4B3FBB-255C-4D65-958E-EB89F19F1E7B}"/>
              </a:ext>
            </a:extLst>
          </p:cNvPr>
          <p:cNvSpPr/>
          <p:nvPr/>
        </p:nvSpPr>
        <p:spPr>
          <a:xfrm>
            <a:off x="4419528" y="835506"/>
            <a:ext cx="1869195" cy="1892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A42549-2864-4BFA-B6E0-7098671C67FE}"/>
              </a:ext>
            </a:extLst>
          </p:cNvPr>
          <p:cNvSpPr/>
          <p:nvPr/>
        </p:nvSpPr>
        <p:spPr>
          <a:xfrm>
            <a:off x="6614089" y="828975"/>
            <a:ext cx="1810461" cy="1892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C78CE6-EE66-49F3-95F8-694E787E0A89}"/>
              </a:ext>
            </a:extLst>
          </p:cNvPr>
          <p:cNvSpPr/>
          <p:nvPr/>
        </p:nvSpPr>
        <p:spPr>
          <a:xfrm>
            <a:off x="4492242" y="774718"/>
            <a:ext cx="1869195" cy="1892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 sz="800" dirty="0" err="1"/>
              <a:t>Kanban</a:t>
            </a:r>
            <a:r>
              <a:rPr lang="pt-PT" sz="800" dirty="0"/>
              <a:t> </a:t>
            </a:r>
            <a:r>
              <a:rPr lang="pt-PT" sz="800" dirty="0" err="1"/>
              <a:t>Board</a:t>
            </a:r>
            <a:r>
              <a:rPr lang="pt-PT" sz="800" dirty="0"/>
              <a:t> Especialistas (por equipa)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8980ED-23A2-437A-9D8E-9E758F9862E0}"/>
              </a:ext>
            </a:extLst>
          </p:cNvPr>
          <p:cNvSpPr/>
          <p:nvPr/>
        </p:nvSpPr>
        <p:spPr>
          <a:xfrm>
            <a:off x="6686803" y="768187"/>
            <a:ext cx="1810461" cy="1892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 sz="800" dirty="0" err="1"/>
              <a:t>Kanban</a:t>
            </a:r>
            <a:r>
              <a:rPr lang="pt-PT" sz="800" dirty="0"/>
              <a:t> </a:t>
            </a:r>
            <a:r>
              <a:rPr lang="pt-PT" sz="800" dirty="0" err="1"/>
              <a:t>Board</a:t>
            </a:r>
            <a:r>
              <a:rPr lang="pt-PT" sz="800" dirty="0"/>
              <a:t> </a:t>
            </a:r>
            <a:r>
              <a:rPr lang="pt-PT" sz="800" dirty="0" err="1"/>
              <a:t>Arquitectos</a:t>
            </a:r>
            <a:r>
              <a:rPr lang="pt-PT" sz="800" dirty="0"/>
              <a:t> (por equipa)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83A20BB-031E-47F3-AF7D-16960242C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092" y="1188439"/>
            <a:ext cx="571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46A5CCF-4463-4303-8E61-DB2987593481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5135653" y="-393860"/>
            <a:ext cx="215294" cy="4325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641C5A-0FF7-4244-B9C9-FB1180B4A1F0}"/>
              </a:ext>
            </a:extLst>
          </p:cNvPr>
          <p:cNvSpPr txBox="1"/>
          <p:nvPr/>
        </p:nvSpPr>
        <p:spPr>
          <a:xfrm>
            <a:off x="2682473" y="509815"/>
            <a:ext cx="66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TWANA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0A8C0-0FC9-4A03-AD8B-469145A38956}"/>
              </a:ext>
            </a:extLst>
          </p:cNvPr>
          <p:cNvSpPr txBox="1"/>
          <p:nvPr/>
        </p:nvSpPr>
        <p:spPr>
          <a:xfrm>
            <a:off x="4914194" y="509815"/>
            <a:ext cx="701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TWSPEC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B07D4-E07C-4306-813A-E3EBE1E255B9}"/>
              </a:ext>
            </a:extLst>
          </p:cNvPr>
          <p:cNvSpPr txBox="1"/>
          <p:nvPr/>
        </p:nvSpPr>
        <p:spPr>
          <a:xfrm>
            <a:off x="7079387" y="509815"/>
            <a:ext cx="73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TWARCH</a:t>
            </a:r>
          </a:p>
        </p:txBody>
      </p:sp>
    </p:spTree>
    <p:extLst>
      <p:ext uri="{BB962C8B-B14F-4D97-AF65-F5344CB8AC3E}">
        <p14:creationId xmlns:p14="http://schemas.microsoft.com/office/powerpoint/2010/main" val="146030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5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BF3E93-9159-4FBD-85F9-FC62FE617C4B}"/>
              </a:ext>
            </a:extLst>
          </p:cNvPr>
          <p:cNvSpPr txBox="1"/>
          <p:nvPr/>
        </p:nvSpPr>
        <p:spPr>
          <a:xfrm>
            <a:off x="333382" y="632869"/>
            <a:ext cx="8458926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2" name="Google Shape;173;p24">
            <a:extLst>
              <a:ext uri="{FF2B5EF4-FFF2-40B4-BE49-F238E27FC236}">
                <a16:creationId xmlns:a16="http://schemas.microsoft.com/office/drawing/2014/main" id="{76C17722-8F06-4FFB-97A8-C5E14F21FFF0}"/>
              </a:ext>
            </a:extLst>
          </p:cNvPr>
          <p:cNvSpPr/>
          <p:nvPr/>
        </p:nvSpPr>
        <p:spPr>
          <a:xfrm>
            <a:off x="577010" y="1041138"/>
            <a:ext cx="5012466" cy="2298961"/>
          </a:xfrm>
          <a:prstGeom prst="roundRect">
            <a:avLst/>
          </a:prstGeom>
          <a:noFill/>
          <a:ln w="603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What is 3C 2.0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Transition key points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Work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Team organization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Next steps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E"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E"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106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E3F3B334-147C-4D46-AEDC-4A2B40EDE178}"/>
              </a:ext>
            </a:extLst>
          </p:cNvPr>
          <p:cNvSpPr txBox="1"/>
          <p:nvPr/>
        </p:nvSpPr>
        <p:spPr>
          <a:xfrm rot="5400000">
            <a:off x="5368501" y="491267"/>
            <a:ext cx="197842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8700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8E4BC-19AF-4BA1-87B9-E85B93344BE5}"/>
              </a:ext>
            </a:extLst>
          </p:cNvPr>
          <p:cNvSpPr txBox="1"/>
          <p:nvPr/>
        </p:nvSpPr>
        <p:spPr>
          <a:xfrm>
            <a:off x="333382" y="632869"/>
            <a:ext cx="8458926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 is 3C 2.0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30BFF79-3C93-FC40-973B-C508660E40EA}"/>
              </a:ext>
            </a:extLst>
          </p:cNvPr>
          <p:cNvSpPr txBox="1"/>
          <p:nvPr/>
        </p:nvSpPr>
        <p:spPr>
          <a:xfrm rot="16200000">
            <a:off x="3418858" y="2215814"/>
            <a:ext cx="25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Academy University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CA4E769-075D-FF46-A4D2-7A28411AABA8}"/>
              </a:ext>
            </a:extLst>
          </p:cNvPr>
          <p:cNvCxnSpPr>
            <a:cxnSpLocks/>
          </p:cNvCxnSpPr>
          <p:nvPr/>
        </p:nvCxnSpPr>
        <p:spPr>
          <a:xfrm>
            <a:off x="5193147" y="2929845"/>
            <a:ext cx="842902" cy="0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E487C8E9-3CF4-2F49-B168-95CD5D3707F4}"/>
              </a:ext>
            </a:extLst>
          </p:cNvPr>
          <p:cNvSpPr/>
          <p:nvPr/>
        </p:nvSpPr>
        <p:spPr>
          <a:xfrm>
            <a:off x="7487371" y="1945697"/>
            <a:ext cx="664090" cy="2132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800" dirty="0">
                <a:solidFill>
                  <a:schemeClr val="tx1"/>
                </a:solidFill>
              </a:rPr>
              <a:t>2 Delivery</a:t>
            </a:r>
          </a:p>
        </p:txBody>
      </p:sp>
      <p:sp>
        <p:nvSpPr>
          <p:cNvPr id="161" name="Right Arrow 160">
            <a:extLst>
              <a:ext uri="{FF2B5EF4-FFF2-40B4-BE49-F238E27FC236}">
                <a16:creationId xmlns:a16="http://schemas.microsoft.com/office/drawing/2014/main" id="{8BE62780-9C1C-194B-B647-6D764644D7B1}"/>
              </a:ext>
            </a:extLst>
          </p:cNvPr>
          <p:cNvSpPr/>
          <p:nvPr/>
        </p:nvSpPr>
        <p:spPr>
          <a:xfrm>
            <a:off x="7523642" y="3244041"/>
            <a:ext cx="664090" cy="2132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800" dirty="0">
                <a:solidFill>
                  <a:schemeClr val="tx1"/>
                </a:solidFill>
              </a:rPr>
              <a:t>2 Delivery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A79C3E-EF83-534C-8839-53AD71B3828D}"/>
              </a:ext>
            </a:extLst>
          </p:cNvPr>
          <p:cNvSpPr txBox="1"/>
          <p:nvPr/>
        </p:nvSpPr>
        <p:spPr>
          <a:xfrm>
            <a:off x="5242628" y="2916513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100" dirty="0"/>
              <a:t>6 months</a:t>
            </a:r>
          </a:p>
          <a:p>
            <a:pPr algn="ctr"/>
            <a:endParaRPr lang="en-PT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3AAB405-3D22-154E-8DFC-C5A3A9F72FD9}"/>
              </a:ext>
            </a:extLst>
          </p:cNvPr>
          <p:cNvSpPr txBox="1"/>
          <p:nvPr/>
        </p:nvSpPr>
        <p:spPr>
          <a:xfrm>
            <a:off x="5076238" y="2597475"/>
            <a:ext cx="110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050" dirty="0">
                <a:solidFill>
                  <a:schemeClr val="bg1"/>
                </a:solidFill>
              </a:rPr>
              <a:t>Labs/Classroom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89F627A-AFC7-3B47-84BB-9EC6C85EFF2A}"/>
              </a:ext>
            </a:extLst>
          </p:cNvPr>
          <p:cNvSpPr txBox="1"/>
          <p:nvPr/>
        </p:nvSpPr>
        <p:spPr>
          <a:xfrm rot="19988777">
            <a:off x="6268938" y="2235086"/>
            <a:ext cx="110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050" dirty="0">
                <a:solidFill>
                  <a:schemeClr val="bg1"/>
                </a:solidFill>
              </a:rPr>
              <a:t>TSM Profile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2CA639E-55F8-2245-B644-271A3CC9ECDD}"/>
              </a:ext>
            </a:extLst>
          </p:cNvPr>
          <p:cNvSpPr txBox="1"/>
          <p:nvPr/>
        </p:nvSpPr>
        <p:spPr>
          <a:xfrm rot="1570958">
            <a:off x="5976518" y="2995457"/>
            <a:ext cx="16878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000" dirty="0">
                <a:solidFill>
                  <a:schemeClr val="bg1"/>
                </a:solidFill>
              </a:rPr>
              <a:t>3C IMS/QMS/AMS Profile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B18CE6-E209-6442-836F-28A2B4FB01C2}"/>
              </a:ext>
            </a:extLst>
          </p:cNvPr>
          <p:cNvSpPr/>
          <p:nvPr/>
        </p:nvSpPr>
        <p:spPr>
          <a:xfrm>
            <a:off x="4404575" y="1567337"/>
            <a:ext cx="3783158" cy="2259153"/>
          </a:xfrm>
          <a:prstGeom prst="rect">
            <a:avLst/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E72130-1722-E548-A44C-0D5651D7AFFB}"/>
              </a:ext>
            </a:extLst>
          </p:cNvPr>
          <p:cNvSpPr txBox="1"/>
          <p:nvPr/>
        </p:nvSpPr>
        <p:spPr>
          <a:xfrm>
            <a:off x="4527880" y="1243388"/>
            <a:ext cx="268925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sz="1100" dirty="0"/>
              <a:t>Future On Labs/University Academy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FD99BD-6BD5-2D4C-9179-190C907886C0}"/>
              </a:ext>
            </a:extLst>
          </p:cNvPr>
          <p:cNvSpPr txBox="1"/>
          <p:nvPr/>
        </p:nvSpPr>
        <p:spPr>
          <a:xfrm>
            <a:off x="233630" y="1152130"/>
            <a:ext cx="3994349" cy="283923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endParaRPr lang="en-GB" sz="1050" dirty="0"/>
          </a:p>
          <a:p>
            <a:endParaRPr lang="en-GB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/>
              <a:t>3C 2.0 stands for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second</a:t>
            </a:r>
            <a:r>
              <a:rPr lang="pt-PT" sz="1050" dirty="0"/>
              <a:t> </a:t>
            </a:r>
            <a:r>
              <a:rPr lang="pt-PT" sz="1050" dirty="0" err="1"/>
              <a:t>implementation</a:t>
            </a:r>
            <a:r>
              <a:rPr lang="pt-PT" sz="1050" dirty="0"/>
              <a:t> </a:t>
            </a:r>
            <a:r>
              <a:rPr lang="pt-PT" sz="1050" dirty="0" err="1"/>
              <a:t>phase</a:t>
            </a:r>
            <a:r>
              <a:rPr lang="pt-PT" sz="1050" dirty="0"/>
              <a:t> </a:t>
            </a:r>
            <a:r>
              <a:rPr lang="pt-PT" sz="1050" dirty="0" err="1"/>
              <a:t>of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Academy</a:t>
            </a:r>
            <a:r>
              <a:rPr lang="pt-PT" sz="1050" dirty="0"/>
              <a:t>  (</a:t>
            </a:r>
            <a:r>
              <a:rPr lang="pt-PT" sz="1050" dirty="0" err="1"/>
              <a:t>current</a:t>
            </a:r>
            <a:r>
              <a:rPr lang="pt-PT" sz="1050" dirty="0"/>
              <a:t> “</a:t>
            </a:r>
            <a:r>
              <a:rPr lang="pt-PT" sz="1050" dirty="0" err="1"/>
              <a:t>learn</a:t>
            </a:r>
            <a:r>
              <a:rPr lang="pt-PT" sz="1050" dirty="0"/>
              <a:t> </a:t>
            </a:r>
            <a:r>
              <a:rPr lang="pt-PT" sz="1050" dirty="0" err="1"/>
              <a:t>on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job” </a:t>
            </a:r>
            <a:r>
              <a:rPr lang="pt-PT" sz="1050" dirty="0" err="1"/>
              <a:t>model</a:t>
            </a:r>
            <a:r>
              <a:rPr lang="pt-PT" sz="1050" dirty="0"/>
              <a:t> to </a:t>
            </a:r>
            <a:r>
              <a:rPr lang="pt-PT" sz="1050" dirty="0" err="1"/>
              <a:t>build</a:t>
            </a:r>
            <a:r>
              <a:rPr lang="pt-PT" sz="1050" dirty="0"/>
              <a:t> a </a:t>
            </a:r>
            <a:r>
              <a:rPr lang="pt-PT" sz="1050" dirty="0" err="1"/>
              <a:t>Classroom</a:t>
            </a:r>
            <a:r>
              <a:rPr lang="pt-PT" sz="1050" dirty="0"/>
              <a:t>/</a:t>
            </a:r>
            <a:r>
              <a:rPr lang="pt-PT" sz="1050" dirty="0" err="1"/>
              <a:t>Labs</a:t>
            </a:r>
            <a:r>
              <a:rPr lang="pt-PT" sz="1050" dirty="0"/>
              <a:t> </a:t>
            </a:r>
            <a:r>
              <a:rPr lang="pt-PT" sz="1050" dirty="0" err="1"/>
              <a:t>model</a:t>
            </a:r>
            <a:r>
              <a:rPr lang="pt-PT" sz="1050" dirty="0"/>
              <a:t> </a:t>
            </a:r>
            <a:r>
              <a:rPr lang="pt-PT" sz="1050" dirty="0" err="1"/>
              <a:t>named</a:t>
            </a:r>
            <a:r>
              <a:rPr lang="pt-PT" sz="1050" dirty="0"/>
              <a:t> </a:t>
            </a:r>
            <a:r>
              <a:rPr lang="pt-PT" sz="1050" dirty="0" err="1"/>
              <a:t>Academy</a:t>
            </a:r>
            <a:r>
              <a:rPr lang="pt-PT" sz="1050" dirty="0"/>
              <a:t> </a:t>
            </a:r>
            <a:r>
              <a:rPr lang="pt-PT" sz="1050" dirty="0" err="1"/>
              <a:t>University</a:t>
            </a:r>
            <a:r>
              <a:rPr lang="pt-PT" sz="10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Academy</a:t>
            </a:r>
            <a:r>
              <a:rPr lang="pt-PT" sz="1050" dirty="0"/>
              <a:t> </a:t>
            </a:r>
            <a:r>
              <a:rPr lang="pt-PT" sz="1050" dirty="0" err="1"/>
              <a:t>University</a:t>
            </a:r>
            <a:r>
              <a:rPr lang="pt-PT" sz="1050" dirty="0"/>
              <a:t> </a:t>
            </a:r>
            <a:r>
              <a:rPr lang="pt-PT" sz="1050" dirty="0" err="1"/>
              <a:t>have</a:t>
            </a:r>
            <a:r>
              <a:rPr lang="pt-PT" sz="1050" dirty="0"/>
              <a:t> a </a:t>
            </a:r>
            <a:r>
              <a:rPr lang="pt-PT" sz="1050" dirty="0" err="1"/>
              <a:t>goal</a:t>
            </a:r>
            <a:r>
              <a:rPr lang="pt-PT" sz="1050" dirty="0"/>
              <a:t> to “</a:t>
            </a:r>
            <a:r>
              <a:rPr lang="pt-PT" sz="1050" dirty="0" err="1"/>
              <a:t>produce</a:t>
            </a:r>
            <a:r>
              <a:rPr lang="pt-PT" sz="1050" dirty="0"/>
              <a:t>” </a:t>
            </a:r>
            <a:r>
              <a:rPr lang="pt-PT" sz="1050" dirty="0" err="1"/>
              <a:t>profiles</a:t>
            </a:r>
            <a:r>
              <a:rPr lang="pt-PT" sz="1050" dirty="0"/>
              <a:t> for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delivery</a:t>
            </a:r>
            <a:r>
              <a:rPr lang="pt-PT" sz="1050" dirty="0"/>
              <a:t> </a:t>
            </a:r>
            <a:r>
              <a:rPr lang="pt-PT" sz="1050" dirty="0" err="1"/>
              <a:t>on</a:t>
            </a:r>
            <a:r>
              <a:rPr lang="pt-PT" sz="1050" dirty="0"/>
              <a:t> a </a:t>
            </a:r>
            <a:r>
              <a:rPr lang="pt-PT" sz="1050" dirty="0" err="1"/>
              <a:t>max</a:t>
            </a:r>
            <a:r>
              <a:rPr lang="pt-PT" sz="1050" dirty="0"/>
              <a:t> 6 </a:t>
            </a:r>
            <a:r>
              <a:rPr lang="pt-PT" sz="1050" dirty="0" err="1"/>
              <a:t>month</a:t>
            </a:r>
            <a:r>
              <a:rPr lang="pt-PT" sz="1050" dirty="0"/>
              <a:t> </a:t>
            </a:r>
            <a:r>
              <a:rPr lang="pt-PT" sz="1050" dirty="0" err="1"/>
              <a:t>basis</a:t>
            </a:r>
            <a:endParaRPr lang="pt-PT" sz="1050" dirty="0"/>
          </a:p>
          <a:p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/>
              <a:t>QMS/AMS/IMS PLM (</a:t>
            </a:r>
            <a:r>
              <a:rPr lang="pt-PT" sz="1050" dirty="0" err="1"/>
              <a:t>Product</a:t>
            </a:r>
            <a:r>
              <a:rPr lang="pt-PT" sz="1050" dirty="0"/>
              <a:t> </a:t>
            </a:r>
            <a:r>
              <a:rPr lang="pt-PT" sz="1050" dirty="0" err="1"/>
              <a:t>Line</a:t>
            </a:r>
            <a:r>
              <a:rPr lang="pt-PT" sz="1050" dirty="0"/>
              <a:t> Managers) </a:t>
            </a:r>
            <a:r>
              <a:rPr lang="pt-PT" sz="1050" dirty="0" err="1"/>
              <a:t>will</a:t>
            </a:r>
            <a:r>
              <a:rPr lang="pt-PT" sz="1050" dirty="0"/>
              <a:t> </a:t>
            </a:r>
            <a:r>
              <a:rPr lang="pt-PT" sz="1050" dirty="0" err="1"/>
              <a:t>create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programs</a:t>
            </a:r>
            <a:r>
              <a:rPr lang="pt-PT" sz="1050" dirty="0"/>
              <a:t> to </a:t>
            </a:r>
            <a:r>
              <a:rPr lang="pt-PT" sz="1050" dirty="0" err="1"/>
              <a:t>be</a:t>
            </a:r>
            <a:r>
              <a:rPr lang="pt-PT" sz="1050" dirty="0"/>
              <a:t> </a:t>
            </a:r>
            <a:r>
              <a:rPr lang="pt-PT" sz="1050" dirty="0" err="1"/>
              <a:t>lectured</a:t>
            </a:r>
            <a:r>
              <a:rPr lang="pt-PT" sz="1050" dirty="0"/>
              <a:t> in </a:t>
            </a:r>
            <a:r>
              <a:rPr lang="pt-PT" sz="1050" dirty="0" err="1"/>
              <a:t>Academy</a:t>
            </a:r>
            <a:r>
              <a:rPr lang="pt-PT" sz="1050" dirty="0"/>
              <a:t> </a:t>
            </a:r>
            <a:r>
              <a:rPr lang="pt-PT" sz="1050" dirty="0" err="1"/>
              <a:t>University</a:t>
            </a: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/>
              <a:t>New </a:t>
            </a:r>
            <a:r>
              <a:rPr lang="pt-PT" sz="1050" dirty="0" err="1"/>
              <a:t>Crossers</a:t>
            </a:r>
            <a:r>
              <a:rPr lang="pt-PT" sz="1050" dirty="0"/>
              <a:t> </a:t>
            </a:r>
            <a:r>
              <a:rPr lang="pt-PT" sz="1050" dirty="0" err="1"/>
              <a:t>always</a:t>
            </a:r>
            <a:r>
              <a:rPr lang="pt-PT" sz="1050" dirty="0"/>
              <a:t> </a:t>
            </a:r>
            <a:r>
              <a:rPr lang="pt-PT" sz="1050" dirty="0" err="1"/>
              <a:t>go</a:t>
            </a:r>
            <a:r>
              <a:rPr lang="pt-PT" sz="1050" dirty="0"/>
              <a:t> to </a:t>
            </a:r>
            <a:r>
              <a:rPr lang="pt-PT" sz="1050" dirty="0" err="1"/>
              <a:t>Academy</a:t>
            </a:r>
            <a:r>
              <a:rPr lang="pt-PT" sz="1050" dirty="0"/>
              <a:t> </a:t>
            </a:r>
            <a:r>
              <a:rPr lang="pt-PT" sz="1050" dirty="0" err="1"/>
              <a:t>University</a:t>
            </a:r>
            <a:endParaRPr lang="pt-PT" sz="1050" dirty="0"/>
          </a:p>
          <a:p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From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Academy</a:t>
            </a:r>
            <a:r>
              <a:rPr lang="pt-PT" sz="1050" dirty="0"/>
              <a:t> </a:t>
            </a:r>
            <a:r>
              <a:rPr lang="pt-PT" sz="1050" dirty="0" err="1"/>
              <a:t>University</a:t>
            </a:r>
            <a:r>
              <a:rPr lang="pt-PT" sz="1050" dirty="0"/>
              <a:t> </a:t>
            </a:r>
            <a:r>
              <a:rPr lang="pt-PT" sz="1050" dirty="0" err="1"/>
              <a:t>two</a:t>
            </a:r>
            <a:r>
              <a:rPr lang="pt-PT" sz="1050" dirty="0"/>
              <a:t> </a:t>
            </a:r>
            <a:r>
              <a:rPr lang="pt-PT" sz="1050" dirty="0" err="1"/>
              <a:t>types</a:t>
            </a:r>
            <a:r>
              <a:rPr lang="pt-PT" sz="1050" dirty="0"/>
              <a:t> </a:t>
            </a:r>
            <a:r>
              <a:rPr lang="pt-PT" sz="1050" dirty="0" err="1"/>
              <a:t>of</a:t>
            </a:r>
            <a:r>
              <a:rPr lang="pt-PT" sz="1050" dirty="0"/>
              <a:t> </a:t>
            </a:r>
            <a:r>
              <a:rPr lang="pt-PT" sz="1050" dirty="0" err="1"/>
              <a:t>profiles</a:t>
            </a:r>
            <a:r>
              <a:rPr lang="pt-PT" sz="1050" dirty="0"/>
              <a:t>: </a:t>
            </a:r>
            <a:r>
              <a:rPr lang="pt-PT" sz="1050" dirty="0" err="1"/>
              <a:t>Technical</a:t>
            </a:r>
            <a:r>
              <a:rPr lang="pt-PT" sz="1050" dirty="0"/>
              <a:t> </a:t>
            </a:r>
            <a:r>
              <a:rPr lang="pt-PT" sz="1050" dirty="0" err="1"/>
              <a:t>profiles</a:t>
            </a:r>
            <a:r>
              <a:rPr lang="pt-PT" sz="1050" dirty="0"/>
              <a:t> (3C IMS/QMS/AMS </a:t>
            </a:r>
            <a:r>
              <a:rPr lang="pt-PT" sz="1050" dirty="0" err="1"/>
              <a:t>Profile</a:t>
            </a:r>
            <a:r>
              <a:rPr lang="pt-PT" sz="1050" dirty="0"/>
              <a:t>) + TSM </a:t>
            </a:r>
            <a:r>
              <a:rPr lang="pt-PT" sz="1050" dirty="0" err="1"/>
              <a:t>Profile</a:t>
            </a:r>
            <a:endParaRPr lang="pt-PT" sz="1050" dirty="0"/>
          </a:p>
          <a:p>
            <a:endParaRPr lang="pt-PT" sz="105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D6AA8A-DA5B-0C40-B9A8-7A2A1F981988}"/>
              </a:ext>
            </a:extLst>
          </p:cNvPr>
          <p:cNvSpPr/>
          <p:nvPr/>
        </p:nvSpPr>
        <p:spPr>
          <a:xfrm>
            <a:off x="8253161" y="1567336"/>
            <a:ext cx="621088" cy="2259153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54C482-4B06-3141-8954-937C78FB64B4}"/>
              </a:ext>
            </a:extLst>
          </p:cNvPr>
          <p:cNvSpPr txBox="1"/>
          <p:nvPr/>
        </p:nvSpPr>
        <p:spPr>
          <a:xfrm rot="16200000">
            <a:off x="7448062" y="2512246"/>
            <a:ext cx="225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16186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>
            <a:extLst>
              <a:ext uri="{FF2B5EF4-FFF2-40B4-BE49-F238E27FC236}">
                <a16:creationId xmlns:a16="http://schemas.microsoft.com/office/drawing/2014/main" id="{16CD49BF-9AAA-9346-9DD7-BA2CD15DA5E6}"/>
              </a:ext>
            </a:extLst>
          </p:cNvPr>
          <p:cNvSpPr/>
          <p:nvPr/>
        </p:nvSpPr>
        <p:spPr>
          <a:xfrm>
            <a:off x="4377625" y="2036792"/>
            <a:ext cx="686232" cy="69274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8E4BC-19AF-4BA1-87B9-E85B93344BE5}"/>
              </a:ext>
            </a:extLst>
          </p:cNvPr>
          <p:cNvSpPr txBox="1"/>
          <p:nvPr/>
        </p:nvSpPr>
        <p:spPr>
          <a:xfrm>
            <a:off x="333382" y="632869"/>
            <a:ext cx="8458926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Transition key points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BE26A-80D7-4B44-A2C4-DC67E45108CE}"/>
              </a:ext>
            </a:extLst>
          </p:cNvPr>
          <p:cNvSpPr/>
          <p:nvPr/>
        </p:nvSpPr>
        <p:spPr>
          <a:xfrm>
            <a:off x="4314234" y="1155293"/>
            <a:ext cx="1879275" cy="28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600" dirty="0">
                <a:solidFill>
                  <a:schemeClr val="tx1"/>
                </a:solidFill>
              </a:rPr>
              <a:t>Client X – Project 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DB3206-40F8-5B48-9A7E-25B4B32979E7}"/>
              </a:ext>
            </a:extLst>
          </p:cNvPr>
          <p:cNvSpPr txBox="1"/>
          <p:nvPr/>
        </p:nvSpPr>
        <p:spPr>
          <a:xfrm>
            <a:off x="4365222" y="2132736"/>
            <a:ext cx="7155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TSM</a:t>
            </a:r>
          </a:p>
          <a:p>
            <a:pPr algn="ctr"/>
            <a:r>
              <a:rPr lang="en-PT" sz="800" dirty="0"/>
              <a:t>(Scrum</a:t>
            </a:r>
            <a:br>
              <a:rPr lang="en-PT" sz="800" dirty="0"/>
            </a:br>
            <a:r>
              <a:rPr lang="en-PT" sz="800" dirty="0"/>
              <a:t>Master</a:t>
            </a:r>
          </a:p>
          <a:p>
            <a:pPr algn="ctr"/>
            <a:r>
              <a:rPr lang="en-PT" sz="800" dirty="0"/>
              <a:t>Profile)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9F00FA8-1697-6D48-B8E2-6D21A81E3529}"/>
              </a:ext>
            </a:extLst>
          </p:cNvPr>
          <p:cNvSpPr/>
          <p:nvPr/>
        </p:nvSpPr>
        <p:spPr>
          <a:xfrm>
            <a:off x="5408667" y="2052787"/>
            <a:ext cx="686232" cy="69274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AD6CC-5808-DB42-8512-694744BF3FF6}"/>
              </a:ext>
            </a:extLst>
          </p:cNvPr>
          <p:cNvSpPr txBox="1"/>
          <p:nvPr/>
        </p:nvSpPr>
        <p:spPr>
          <a:xfrm>
            <a:off x="5404650" y="2171014"/>
            <a:ext cx="715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3C</a:t>
            </a:r>
            <a:br>
              <a:rPr lang="en-PT" sz="800" dirty="0"/>
            </a:br>
            <a:r>
              <a:rPr lang="en-PT" sz="800" dirty="0"/>
              <a:t>Architect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892BADB-3B67-EB4D-8C53-8501381CB279}"/>
              </a:ext>
            </a:extLst>
          </p:cNvPr>
          <p:cNvSpPr/>
          <p:nvPr/>
        </p:nvSpPr>
        <p:spPr>
          <a:xfrm>
            <a:off x="5808964" y="3365002"/>
            <a:ext cx="686232" cy="69274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0B7D42-7002-EE46-9BF1-02889A5487A7}"/>
              </a:ext>
            </a:extLst>
          </p:cNvPr>
          <p:cNvSpPr txBox="1"/>
          <p:nvPr/>
        </p:nvSpPr>
        <p:spPr>
          <a:xfrm>
            <a:off x="6520089" y="4283781"/>
            <a:ext cx="7155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Analysts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801A5C3-848F-C341-B45C-6BB89AB3849F}"/>
              </a:ext>
            </a:extLst>
          </p:cNvPr>
          <p:cNvSpPr/>
          <p:nvPr/>
        </p:nvSpPr>
        <p:spPr>
          <a:xfrm>
            <a:off x="6483582" y="2769753"/>
            <a:ext cx="686232" cy="69274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F09D0F-77CC-3043-B198-04D8A46EB294}"/>
              </a:ext>
            </a:extLst>
          </p:cNvPr>
          <p:cNvSpPr txBox="1"/>
          <p:nvPr/>
        </p:nvSpPr>
        <p:spPr>
          <a:xfrm>
            <a:off x="6506907" y="2995946"/>
            <a:ext cx="7155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Analysts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83B717B-2433-6E40-8567-2504275F865C}"/>
              </a:ext>
            </a:extLst>
          </p:cNvPr>
          <p:cNvCxnSpPr>
            <a:cxnSpLocks/>
            <a:stCxn id="107" idx="5"/>
            <a:endCxn id="113" idx="0"/>
          </p:cNvCxnSpPr>
          <p:nvPr/>
        </p:nvCxnSpPr>
        <p:spPr>
          <a:xfrm>
            <a:off x="5994403" y="2644078"/>
            <a:ext cx="157677" cy="720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9428E66-1F95-6A41-A274-B06C05361B12}"/>
              </a:ext>
            </a:extLst>
          </p:cNvPr>
          <p:cNvCxnSpPr>
            <a:cxnSpLocks/>
            <a:stCxn id="107" idx="5"/>
            <a:endCxn id="115" idx="0"/>
          </p:cNvCxnSpPr>
          <p:nvPr/>
        </p:nvCxnSpPr>
        <p:spPr>
          <a:xfrm>
            <a:off x="5994403" y="2644078"/>
            <a:ext cx="832295" cy="125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A6748DE-3DE0-FB43-A7D6-87F7C456C5D0}"/>
              </a:ext>
            </a:extLst>
          </p:cNvPr>
          <p:cNvCxnSpPr>
            <a:cxnSpLocks/>
            <a:stCxn id="139" idx="2"/>
            <a:endCxn id="106" idx="0"/>
          </p:cNvCxnSpPr>
          <p:nvPr/>
        </p:nvCxnSpPr>
        <p:spPr>
          <a:xfrm flipH="1">
            <a:off x="4720741" y="1437175"/>
            <a:ext cx="533131" cy="5996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4544AF8-3627-AF41-83F4-ECA5413AD05D}"/>
              </a:ext>
            </a:extLst>
          </p:cNvPr>
          <p:cNvCxnSpPr>
            <a:cxnSpLocks/>
            <a:stCxn id="139" idx="2"/>
            <a:endCxn id="107" idx="0"/>
          </p:cNvCxnSpPr>
          <p:nvPr/>
        </p:nvCxnSpPr>
        <p:spPr>
          <a:xfrm>
            <a:off x="5253872" y="1437175"/>
            <a:ext cx="497911" cy="6156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8D54BC7-C6A5-2A44-8958-CA0BCE14E796}"/>
              </a:ext>
            </a:extLst>
          </p:cNvPr>
          <p:cNvSpPr txBox="1"/>
          <p:nvPr/>
        </p:nvSpPr>
        <p:spPr>
          <a:xfrm>
            <a:off x="3852638" y="3272112"/>
            <a:ext cx="1721476" cy="127727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700" dirty="0"/>
              <a:t>Removes impediments to the 3C Team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700" dirty="0"/>
              <a:t>The competencies of a Scrum Master to make the daily scrum with the client in order to define the sprint of the 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700" dirty="0"/>
              <a:t>Steering and daily meeting with the 3C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700" dirty="0"/>
              <a:t>Early morning daily Workforce Management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700" dirty="0"/>
              <a:t>Input of backlog work for 3C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F8F490-10B7-0545-987F-57954BF814E7}"/>
              </a:ext>
            </a:extLst>
          </p:cNvPr>
          <p:cNvCxnSpPr>
            <a:cxnSpLocks/>
            <a:stCxn id="106" idx="4"/>
            <a:endCxn id="62" idx="0"/>
          </p:cNvCxnSpPr>
          <p:nvPr/>
        </p:nvCxnSpPr>
        <p:spPr>
          <a:xfrm flipH="1">
            <a:off x="4713376" y="2729533"/>
            <a:ext cx="7365" cy="54257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6B74137-9618-D84E-8D65-7ADEBA4704E9}"/>
              </a:ext>
            </a:extLst>
          </p:cNvPr>
          <p:cNvSpPr txBox="1"/>
          <p:nvPr/>
        </p:nvSpPr>
        <p:spPr>
          <a:xfrm>
            <a:off x="6877855" y="1298803"/>
            <a:ext cx="1721476" cy="84638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700" dirty="0"/>
              <a:t>Delivery Manager for the project Y (</a:t>
            </a:r>
            <a:r>
              <a:rPr lang="en-PT" sz="700" dirty="0"/>
              <a:t>Steering meetings; Quality supervisor)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700" dirty="0"/>
              <a:t>Manages the 3C team backlog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700" dirty="0"/>
              <a:t>Technical leader and responsible for the growth of the team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AAA7B55-1154-B441-8D4B-DBADFD245EBC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6120182" y="1740648"/>
            <a:ext cx="726800" cy="59964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8D506C-22A1-1E42-832B-814A55AA7BD9}"/>
              </a:ext>
            </a:extLst>
          </p:cNvPr>
          <p:cNvCxnSpPr>
            <a:cxnSpLocks/>
            <a:stCxn id="184" idx="1"/>
            <a:endCxn id="115" idx="5"/>
          </p:cNvCxnSpPr>
          <p:nvPr/>
        </p:nvCxnSpPr>
        <p:spPr>
          <a:xfrm flipH="1" flipV="1">
            <a:off x="7069318" y="3361044"/>
            <a:ext cx="353206" cy="50339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E370900-8DD4-1144-B55D-B3742B2B13C6}"/>
              </a:ext>
            </a:extLst>
          </p:cNvPr>
          <p:cNvSpPr txBox="1"/>
          <p:nvPr/>
        </p:nvSpPr>
        <p:spPr>
          <a:xfrm>
            <a:off x="7422524" y="3548965"/>
            <a:ext cx="1323059" cy="630942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700" dirty="0" err="1"/>
              <a:t>Affinity</a:t>
            </a:r>
            <a:r>
              <a:rPr lang="pt-PT" sz="700" dirty="0"/>
              <a:t> </a:t>
            </a:r>
            <a:r>
              <a:rPr lang="pt-PT" sz="700" dirty="0" err="1"/>
              <a:t>members</a:t>
            </a:r>
            <a:r>
              <a:rPr lang="pt-PT" sz="700" dirty="0"/>
              <a:t> </a:t>
            </a:r>
            <a:r>
              <a:rPr lang="pt-PT" sz="700" dirty="0" err="1"/>
              <a:t>of</a:t>
            </a:r>
            <a:r>
              <a:rPr lang="pt-PT" sz="700" dirty="0"/>
              <a:t> Project Y</a:t>
            </a:r>
            <a:endParaRPr lang="en-PT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700" dirty="0"/>
              <a:t>Work accordingly 3C Architect work distribution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858A934-3268-CC48-B567-7F73B002D8F5}"/>
              </a:ext>
            </a:extLst>
          </p:cNvPr>
          <p:cNvCxnSpPr>
            <a:cxnSpLocks/>
            <a:stCxn id="184" idx="1"/>
          </p:cNvCxnSpPr>
          <p:nvPr/>
        </p:nvCxnSpPr>
        <p:spPr>
          <a:xfrm flipH="1" flipV="1">
            <a:off x="6494707" y="3710196"/>
            <a:ext cx="927817" cy="15424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82A6A1-311A-EC45-9D12-63729E0A8432}"/>
              </a:ext>
            </a:extLst>
          </p:cNvPr>
          <p:cNvSpPr txBox="1"/>
          <p:nvPr/>
        </p:nvSpPr>
        <p:spPr>
          <a:xfrm>
            <a:off x="289639" y="1091227"/>
            <a:ext cx="3601267" cy="39703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/>
              <a:t>Teams are </a:t>
            </a:r>
            <a:r>
              <a:rPr lang="pt-PT" sz="1050" dirty="0" err="1"/>
              <a:t>formed</a:t>
            </a:r>
            <a:r>
              <a:rPr lang="pt-PT" sz="1050" dirty="0"/>
              <a:t> per </a:t>
            </a:r>
            <a:r>
              <a:rPr lang="pt-PT" sz="1050" dirty="0" err="1"/>
              <a:t>Architect</a:t>
            </a:r>
            <a:r>
              <a:rPr lang="pt-PT" sz="1050" dirty="0"/>
              <a:t>, </a:t>
            </a:r>
            <a:r>
              <a:rPr lang="pt-PT" sz="1050" dirty="0" err="1"/>
              <a:t>current</a:t>
            </a:r>
            <a:r>
              <a:rPr lang="pt-PT" sz="1050" dirty="0"/>
              <a:t> </a:t>
            </a:r>
            <a:r>
              <a:rPr lang="pt-PT" sz="1050" dirty="0" err="1"/>
              <a:t>Analysts</a:t>
            </a:r>
            <a:r>
              <a:rPr lang="pt-PT" sz="1050" dirty="0"/>
              <a:t> </a:t>
            </a:r>
            <a:r>
              <a:rPr lang="pt-PT" sz="1050" dirty="0" err="1"/>
              <a:t>and</a:t>
            </a:r>
            <a:r>
              <a:rPr lang="pt-PT" sz="1050" dirty="0"/>
              <a:t> </a:t>
            </a:r>
            <a:r>
              <a:rPr lang="pt-PT" sz="1050" dirty="0" err="1"/>
              <a:t>Specialists</a:t>
            </a:r>
            <a:r>
              <a:rPr lang="pt-PT" sz="1050" dirty="0"/>
              <a:t> </a:t>
            </a:r>
            <a:r>
              <a:rPr lang="pt-PT" sz="1050" dirty="0" err="1"/>
              <a:t>tower</a:t>
            </a:r>
            <a:r>
              <a:rPr lang="pt-PT" sz="1050" dirty="0"/>
              <a:t> team </a:t>
            </a:r>
            <a:r>
              <a:rPr lang="pt-PT" sz="1050" dirty="0" err="1"/>
              <a:t>members</a:t>
            </a:r>
            <a:r>
              <a:rPr lang="pt-PT" sz="1050" dirty="0"/>
              <a:t> </a:t>
            </a:r>
            <a:r>
              <a:rPr lang="pt-PT" sz="1050" dirty="0" err="1"/>
              <a:t>will</a:t>
            </a:r>
            <a:r>
              <a:rPr lang="pt-PT" sz="1050" dirty="0"/>
              <a:t> </a:t>
            </a:r>
            <a:r>
              <a:rPr lang="pt-PT" sz="1050" dirty="0" err="1"/>
              <a:t>be</a:t>
            </a:r>
            <a:r>
              <a:rPr lang="pt-PT" sz="1050" dirty="0"/>
              <a:t> </a:t>
            </a:r>
            <a:r>
              <a:rPr lang="pt-PT" sz="1050" dirty="0" err="1"/>
              <a:t>assigned</a:t>
            </a:r>
            <a:r>
              <a:rPr lang="pt-PT" sz="1050" dirty="0"/>
              <a:t> </a:t>
            </a:r>
            <a:r>
              <a:rPr lang="pt-PT" sz="1050" dirty="0" err="1"/>
              <a:t>into</a:t>
            </a:r>
            <a:r>
              <a:rPr lang="pt-PT" sz="1050" dirty="0"/>
              <a:t> </a:t>
            </a:r>
            <a:r>
              <a:rPr lang="pt-PT" sz="1050" dirty="0" err="1"/>
              <a:t>an</a:t>
            </a:r>
            <a:r>
              <a:rPr lang="pt-PT" sz="1050" dirty="0"/>
              <a:t> </a:t>
            </a:r>
            <a:r>
              <a:rPr lang="pt-PT" sz="1050" dirty="0" err="1"/>
              <a:t>Architect</a:t>
            </a:r>
            <a:r>
              <a:rPr lang="pt-PT" sz="1050" dirty="0"/>
              <a:t> team</a:t>
            </a:r>
          </a:p>
          <a:p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Specialist</a:t>
            </a:r>
            <a:r>
              <a:rPr lang="pt-PT" sz="1050" dirty="0"/>
              <a:t> </a:t>
            </a:r>
            <a:r>
              <a:rPr lang="pt-PT" sz="1050" dirty="0" err="1"/>
              <a:t>and</a:t>
            </a:r>
            <a:r>
              <a:rPr lang="pt-PT" sz="1050" dirty="0"/>
              <a:t> </a:t>
            </a:r>
            <a:r>
              <a:rPr lang="pt-PT" sz="1050" dirty="0" err="1"/>
              <a:t>Analysts</a:t>
            </a:r>
            <a:r>
              <a:rPr lang="pt-PT" sz="1050" dirty="0"/>
              <a:t> </a:t>
            </a:r>
            <a:r>
              <a:rPr lang="pt-PT" sz="1050" dirty="0" err="1"/>
              <a:t>tower</a:t>
            </a:r>
            <a:r>
              <a:rPr lang="pt-PT" sz="1050" dirty="0"/>
              <a:t> no </a:t>
            </a:r>
            <a:r>
              <a:rPr lang="pt-PT" sz="1050" dirty="0" err="1"/>
              <a:t>longer</a:t>
            </a:r>
            <a:r>
              <a:rPr lang="pt-PT" sz="1050" dirty="0"/>
              <a:t> </a:t>
            </a:r>
            <a:r>
              <a:rPr lang="pt-PT" sz="1050" dirty="0" err="1"/>
              <a:t>exist</a:t>
            </a:r>
            <a:r>
              <a:rPr lang="pt-PT" sz="1050" dirty="0"/>
              <a:t>, </a:t>
            </a:r>
            <a:r>
              <a:rPr lang="pt-PT" sz="1050" dirty="0" err="1"/>
              <a:t>analysts</a:t>
            </a:r>
            <a:r>
              <a:rPr lang="pt-PT" sz="1050" dirty="0"/>
              <a:t> </a:t>
            </a:r>
            <a:r>
              <a:rPr lang="pt-PT" sz="1050" dirty="0" err="1"/>
              <a:t>will</a:t>
            </a:r>
            <a:r>
              <a:rPr lang="pt-PT" sz="1050" dirty="0"/>
              <a:t> </a:t>
            </a:r>
            <a:r>
              <a:rPr lang="pt-PT" sz="1050" dirty="0" err="1"/>
              <a:t>be</a:t>
            </a:r>
            <a:r>
              <a:rPr lang="pt-PT" sz="1050" dirty="0"/>
              <a:t> a transversal team </a:t>
            </a:r>
            <a:r>
              <a:rPr lang="pt-PT" sz="1050" dirty="0" err="1"/>
              <a:t>that</a:t>
            </a:r>
            <a:r>
              <a:rPr lang="pt-PT" sz="1050" dirty="0"/>
              <a:t> can </a:t>
            </a:r>
            <a:r>
              <a:rPr lang="pt-PT" sz="1050" dirty="0" err="1"/>
              <a:t>receive</a:t>
            </a:r>
            <a:r>
              <a:rPr lang="pt-PT" sz="1050" dirty="0"/>
              <a:t> </a:t>
            </a:r>
            <a:r>
              <a:rPr lang="pt-PT" sz="1050" dirty="0" err="1"/>
              <a:t>work</a:t>
            </a:r>
            <a:r>
              <a:rPr lang="pt-PT" sz="1050" dirty="0"/>
              <a:t> </a:t>
            </a:r>
            <a:r>
              <a:rPr lang="pt-PT" sz="1050" dirty="0" err="1"/>
              <a:t>from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3C </a:t>
            </a:r>
            <a:r>
              <a:rPr lang="pt-PT" sz="1050" dirty="0" err="1"/>
              <a:t>Architects</a:t>
            </a: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Architect</a:t>
            </a:r>
            <a:r>
              <a:rPr lang="pt-PT" sz="1050" dirty="0"/>
              <a:t> team </a:t>
            </a:r>
            <a:r>
              <a:rPr lang="pt-PT" sz="1050" dirty="0" err="1"/>
              <a:t>members</a:t>
            </a:r>
            <a:r>
              <a:rPr lang="pt-PT" sz="1050" dirty="0"/>
              <a:t> </a:t>
            </a:r>
            <a:r>
              <a:rPr lang="pt-PT" sz="1050" dirty="0" err="1"/>
              <a:t>have</a:t>
            </a:r>
            <a:r>
              <a:rPr lang="pt-PT" sz="1050" dirty="0"/>
              <a:t> </a:t>
            </a:r>
            <a:r>
              <a:rPr lang="pt-PT" sz="1050" dirty="0" err="1"/>
              <a:t>affinity</a:t>
            </a:r>
            <a:r>
              <a:rPr lang="pt-PT" sz="1050" dirty="0"/>
              <a:t> to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projects</a:t>
            </a:r>
            <a:r>
              <a:rPr lang="pt-PT" sz="1050" dirty="0"/>
              <a:t> </a:t>
            </a:r>
            <a:r>
              <a:rPr lang="pt-PT" sz="1050" dirty="0" err="1"/>
              <a:t>of</a:t>
            </a:r>
            <a:r>
              <a:rPr lang="pt-PT" sz="1050" dirty="0"/>
              <a:t> </a:t>
            </a:r>
            <a:r>
              <a:rPr lang="pt-PT" sz="1050" dirty="0" err="1"/>
              <a:t>that</a:t>
            </a:r>
            <a:r>
              <a:rPr lang="pt-PT" sz="1050" dirty="0"/>
              <a:t> </a:t>
            </a:r>
            <a:r>
              <a:rPr lang="pt-PT" sz="1050" dirty="0" err="1"/>
              <a:t>Architect</a:t>
            </a:r>
            <a:r>
              <a:rPr lang="pt-PT" sz="1050" dirty="0"/>
              <a:t> </a:t>
            </a:r>
            <a:r>
              <a:rPr lang="pt-PT" sz="1050" dirty="0" err="1"/>
              <a:t>but</a:t>
            </a:r>
            <a:r>
              <a:rPr lang="pt-PT" sz="1050" dirty="0"/>
              <a:t> can </a:t>
            </a:r>
            <a:r>
              <a:rPr lang="pt-PT" sz="1050" dirty="0" err="1"/>
              <a:t>be</a:t>
            </a:r>
            <a:r>
              <a:rPr lang="pt-PT" sz="1050" dirty="0"/>
              <a:t> </a:t>
            </a:r>
            <a:r>
              <a:rPr lang="pt-PT" sz="1050" dirty="0" err="1"/>
              <a:t>assigned</a:t>
            </a:r>
            <a:r>
              <a:rPr lang="pt-PT" sz="1050" dirty="0"/>
              <a:t> to </a:t>
            </a:r>
            <a:r>
              <a:rPr lang="pt-PT" sz="1050" dirty="0" err="1"/>
              <a:t>other</a:t>
            </a:r>
            <a:r>
              <a:rPr lang="pt-PT" sz="1050" dirty="0"/>
              <a:t> </a:t>
            </a:r>
            <a:r>
              <a:rPr lang="pt-PT" sz="1050" dirty="0" err="1"/>
              <a:t>projects</a:t>
            </a:r>
            <a:r>
              <a:rPr lang="pt-PT" sz="1050" dirty="0"/>
              <a:t> </a:t>
            </a:r>
            <a:r>
              <a:rPr lang="pt-PT" sz="1050" dirty="0" err="1"/>
              <a:t>if</a:t>
            </a:r>
            <a:r>
              <a:rPr lang="pt-PT" sz="1050" dirty="0"/>
              <a:t> </a:t>
            </a:r>
            <a:r>
              <a:rPr lang="pt-PT" sz="1050" dirty="0" err="1"/>
              <a:t>needed</a:t>
            </a:r>
            <a:r>
              <a:rPr lang="pt-PT" sz="1050" dirty="0"/>
              <a:t> to </a:t>
            </a:r>
            <a:r>
              <a:rPr lang="pt-PT" sz="1050" dirty="0" err="1"/>
              <a:t>ensure</a:t>
            </a:r>
            <a:r>
              <a:rPr lang="pt-PT" sz="1050" dirty="0"/>
              <a:t> </a:t>
            </a:r>
            <a:r>
              <a:rPr lang="pt-PT" sz="1050" dirty="0" err="1"/>
              <a:t>delivery</a:t>
            </a:r>
            <a:endParaRPr lang="pt-PT" sz="1050" dirty="0"/>
          </a:p>
          <a:p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/>
              <a:t>3C </a:t>
            </a:r>
            <a:r>
              <a:rPr lang="pt-PT" sz="1050" dirty="0" err="1"/>
              <a:t>Architect</a:t>
            </a:r>
            <a:r>
              <a:rPr lang="pt-PT" sz="1050" dirty="0"/>
              <a:t> </a:t>
            </a:r>
            <a:r>
              <a:rPr lang="pt-PT" sz="1050" dirty="0" err="1"/>
              <a:t>is</a:t>
            </a:r>
            <a:r>
              <a:rPr lang="pt-PT" sz="1050" dirty="0"/>
              <a:t> </a:t>
            </a:r>
            <a:r>
              <a:rPr lang="pt-PT" sz="1050" dirty="0" err="1"/>
              <a:t>responsible</a:t>
            </a:r>
            <a:r>
              <a:rPr lang="pt-PT" sz="1050" dirty="0"/>
              <a:t> for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technical</a:t>
            </a:r>
            <a:r>
              <a:rPr lang="pt-PT" sz="1050" dirty="0"/>
              <a:t> </a:t>
            </a:r>
            <a:r>
              <a:rPr lang="pt-PT" sz="1050" dirty="0" err="1"/>
              <a:t>delivery</a:t>
            </a:r>
            <a:r>
              <a:rPr lang="pt-PT" sz="1050" dirty="0"/>
              <a:t>, team </a:t>
            </a:r>
            <a:r>
              <a:rPr lang="pt-PT" sz="1050" dirty="0" err="1"/>
              <a:t>guidence</a:t>
            </a:r>
            <a:r>
              <a:rPr lang="pt-PT" sz="1050" dirty="0"/>
              <a:t> </a:t>
            </a:r>
            <a:r>
              <a:rPr lang="pt-PT" sz="1050" dirty="0" err="1"/>
              <a:t>and</a:t>
            </a:r>
            <a:r>
              <a:rPr lang="pt-PT" sz="1050" dirty="0"/>
              <a:t> </a:t>
            </a:r>
            <a:r>
              <a:rPr lang="pt-PT" sz="1050" dirty="0" err="1"/>
              <a:t>growth</a:t>
            </a:r>
            <a:r>
              <a:rPr lang="pt-PT" sz="1050" dirty="0"/>
              <a:t>, </a:t>
            </a:r>
            <a:r>
              <a:rPr lang="pt-PT" sz="1050" dirty="0" err="1"/>
              <a:t>it</a:t>
            </a:r>
            <a:r>
              <a:rPr lang="pt-PT" sz="1050" dirty="0"/>
              <a:t> must </a:t>
            </a:r>
            <a:r>
              <a:rPr lang="pt-PT" sz="1050" dirty="0" err="1"/>
              <a:t>work</a:t>
            </a:r>
            <a:r>
              <a:rPr lang="pt-PT" sz="1050" dirty="0"/>
              <a:t> </a:t>
            </a:r>
            <a:r>
              <a:rPr lang="pt-PT" sz="1050" dirty="0" err="1"/>
              <a:t>under</a:t>
            </a:r>
            <a:r>
              <a:rPr lang="pt-PT" sz="1050" dirty="0"/>
              <a:t> QSM </a:t>
            </a:r>
            <a:r>
              <a:rPr lang="pt-PT" sz="1050" dirty="0" err="1"/>
              <a:t>quality</a:t>
            </a:r>
            <a:r>
              <a:rPr lang="pt-PT" sz="1050" dirty="0"/>
              <a:t> rules to </a:t>
            </a:r>
            <a:r>
              <a:rPr lang="pt-PT" sz="1050" dirty="0" err="1"/>
              <a:t>achieve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QSM </a:t>
            </a:r>
            <a:r>
              <a:rPr lang="pt-PT" sz="1050" dirty="0" err="1"/>
              <a:t>compliancy</a:t>
            </a:r>
            <a:r>
              <a:rPr lang="pt-PT" sz="1050" dirty="0"/>
              <a:t> </a:t>
            </a:r>
            <a:r>
              <a:rPr lang="pt-PT" sz="1050" dirty="0" err="1"/>
              <a:t>of</a:t>
            </a:r>
            <a:r>
              <a:rPr lang="pt-PT" sz="1050" dirty="0"/>
              <a:t> </a:t>
            </a:r>
            <a:r>
              <a:rPr lang="pt-PT" sz="1050" dirty="0" err="1"/>
              <a:t>its</a:t>
            </a:r>
            <a:r>
              <a:rPr lang="pt-PT" sz="1050" dirty="0"/>
              <a:t> </a:t>
            </a:r>
            <a:r>
              <a:rPr lang="pt-PT" sz="1050" dirty="0" err="1"/>
              <a:t>projects</a:t>
            </a: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Analysts</a:t>
            </a:r>
            <a:r>
              <a:rPr lang="pt-PT" sz="1050" dirty="0"/>
              <a:t> </a:t>
            </a:r>
            <a:r>
              <a:rPr lang="pt-PT" sz="1050" dirty="0" err="1"/>
              <a:t>integrate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Hub</a:t>
            </a:r>
            <a:r>
              <a:rPr lang="pt-PT" sz="1050" dirty="0"/>
              <a:t> team to </a:t>
            </a:r>
            <a:r>
              <a:rPr lang="pt-PT" sz="1050" dirty="0" err="1"/>
              <a:t>leverage</a:t>
            </a:r>
            <a:r>
              <a:rPr lang="pt-PT" sz="1050" dirty="0"/>
              <a:t> </a:t>
            </a:r>
            <a:r>
              <a:rPr lang="pt-PT" sz="1050" dirty="0" err="1"/>
              <a:t>Academy</a:t>
            </a:r>
            <a:r>
              <a:rPr lang="pt-PT" sz="1050" dirty="0"/>
              <a:t> </a:t>
            </a:r>
            <a:r>
              <a:rPr lang="pt-PT" sz="1050" dirty="0" err="1"/>
              <a:t>University</a:t>
            </a:r>
            <a:r>
              <a:rPr lang="pt-PT" sz="1050" dirty="0"/>
              <a:t> </a:t>
            </a:r>
            <a:r>
              <a:rPr lang="pt-PT" sz="1050" dirty="0" err="1"/>
              <a:t>contents</a:t>
            </a:r>
            <a:r>
              <a:rPr lang="pt-PT" sz="1050" dirty="0"/>
              <a:t> </a:t>
            </a:r>
            <a:r>
              <a:rPr lang="pt-PT" sz="1050" dirty="0" err="1"/>
              <a:t>using</a:t>
            </a:r>
            <a:r>
              <a:rPr lang="pt-PT" sz="1050" dirty="0"/>
              <a:t> X-</a:t>
            </a:r>
            <a:r>
              <a:rPr lang="pt-PT" sz="1050" dirty="0" err="1"/>
              <a:t>Viewer</a:t>
            </a:r>
            <a:r>
              <a:rPr lang="pt-PT" sz="1050" dirty="0"/>
              <a:t> </a:t>
            </a:r>
            <a:r>
              <a:rPr lang="pt-PT" sz="1050" dirty="0" err="1"/>
              <a:t>and</a:t>
            </a:r>
            <a:r>
              <a:rPr lang="pt-PT" sz="1050" dirty="0"/>
              <a:t> </a:t>
            </a:r>
            <a:r>
              <a:rPr lang="pt-PT" sz="1050" dirty="0" err="1"/>
              <a:t>also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current</a:t>
            </a:r>
            <a:r>
              <a:rPr lang="pt-PT" sz="1050" dirty="0"/>
              <a:t> </a:t>
            </a:r>
            <a:r>
              <a:rPr lang="pt-PT" sz="1050" dirty="0" err="1"/>
              <a:t>delivery</a:t>
            </a: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endParaRPr lang="pt-PT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4B80A9-FA6C-AA41-9073-7DF20F4CE666}"/>
              </a:ext>
            </a:extLst>
          </p:cNvPr>
          <p:cNvSpPr txBox="1"/>
          <p:nvPr/>
        </p:nvSpPr>
        <p:spPr>
          <a:xfrm>
            <a:off x="5785910" y="3596202"/>
            <a:ext cx="7155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Specialists</a:t>
            </a:r>
          </a:p>
        </p:txBody>
      </p:sp>
    </p:spTree>
    <p:extLst>
      <p:ext uri="{BB962C8B-B14F-4D97-AF65-F5344CB8AC3E}">
        <p14:creationId xmlns:p14="http://schemas.microsoft.com/office/powerpoint/2010/main" val="33855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38E4BC-19AF-4BA1-87B9-E85B93344BE5}"/>
              </a:ext>
            </a:extLst>
          </p:cNvPr>
          <p:cNvSpPr txBox="1"/>
          <p:nvPr/>
        </p:nvSpPr>
        <p:spPr>
          <a:xfrm>
            <a:off x="333382" y="632869"/>
            <a:ext cx="8458926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Work Model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5A71448-2C6C-734F-80FF-51A43E98FC4A}"/>
              </a:ext>
            </a:extLst>
          </p:cNvPr>
          <p:cNvGrpSpPr/>
          <p:nvPr/>
        </p:nvGrpSpPr>
        <p:grpSpPr>
          <a:xfrm>
            <a:off x="1034039" y="2594896"/>
            <a:ext cx="899502" cy="658300"/>
            <a:chOff x="4668253" y="1255747"/>
            <a:chExt cx="899502" cy="65830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DF5DE0-FF52-B441-B031-4F99527DDC78}"/>
                </a:ext>
              </a:extLst>
            </p:cNvPr>
            <p:cNvSpPr txBox="1"/>
            <p:nvPr/>
          </p:nvSpPr>
          <p:spPr>
            <a:xfrm>
              <a:off x="5038938" y="1544715"/>
              <a:ext cx="5076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PT" dirty="0"/>
                <a:t>….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ED5E026-009F-AA43-BF0E-0B965FBB5D8A}"/>
                </a:ext>
              </a:extLst>
            </p:cNvPr>
            <p:cNvSpPr/>
            <p:nvPr/>
          </p:nvSpPr>
          <p:spPr>
            <a:xfrm>
              <a:off x="4987372" y="1255747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327FCE2-FAB8-5740-B649-3E46C4774162}"/>
                </a:ext>
              </a:extLst>
            </p:cNvPr>
            <p:cNvSpPr/>
            <p:nvPr/>
          </p:nvSpPr>
          <p:spPr>
            <a:xfrm>
              <a:off x="4668253" y="1673765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1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3E38DD7-B696-944F-94F4-A2FB90B68A76}"/>
                </a:ext>
              </a:extLst>
            </p:cNvPr>
            <p:cNvSpPr/>
            <p:nvPr/>
          </p:nvSpPr>
          <p:spPr>
            <a:xfrm>
              <a:off x="4788568" y="1673764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2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B3F94D5-B629-914C-8E3D-6B04088DA5D4}"/>
                </a:ext>
              </a:extLst>
            </p:cNvPr>
            <p:cNvSpPr/>
            <p:nvPr/>
          </p:nvSpPr>
          <p:spPr>
            <a:xfrm>
              <a:off x="5340874" y="1673416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n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368DF98-C9ED-894C-8A56-F52CC8BC4E01}"/>
                </a:ext>
              </a:extLst>
            </p:cNvPr>
            <p:cNvSpPr/>
            <p:nvPr/>
          </p:nvSpPr>
          <p:spPr>
            <a:xfrm>
              <a:off x="4899717" y="1673762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3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13082D-5A75-644B-83D9-F757FBD02E17}"/>
                </a:ext>
              </a:extLst>
            </p:cNvPr>
            <p:cNvSpPr txBox="1"/>
            <p:nvPr/>
          </p:nvSpPr>
          <p:spPr>
            <a:xfrm>
              <a:off x="4915758" y="1261465"/>
              <a:ext cx="5076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PT" sz="800" dirty="0"/>
                <a:t>Arch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32E0CA-5103-FF40-9A44-548AFD23CEC6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 flipH="1">
              <a:off x="4781694" y="1488346"/>
              <a:ext cx="247504" cy="1854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B756B4-FE5E-0446-855B-65FE42AFFF83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>
            <a:xfrm flipH="1">
              <a:off x="4902009" y="1482628"/>
              <a:ext cx="198804" cy="1911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FD6640B-DEFD-CB41-93E8-015FD6BC2B37}"/>
                </a:ext>
              </a:extLst>
            </p:cNvPr>
            <p:cNvCxnSpPr>
              <a:cxnSpLocks/>
              <a:stCxn id="86" idx="4"/>
              <a:endCxn id="90" idx="0"/>
            </p:cNvCxnSpPr>
            <p:nvPr/>
          </p:nvCxnSpPr>
          <p:spPr>
            <a:xfrm flipH="1">
              <a:off x="5013158" y="1482628"/>
              <a:ext cx="87655" cy="191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4FE169B-CFEC-624E-9963-AA5EA543BD1E}"/>
                </a:ext>
              </a:extLst>
            </p:cNvPr>
            <p:cNvCxnSpPr>
              <a:cxnSpLocks/>
              <a:stCxn id="91" idx="2"/>
              <a:endCxn id="89" idx="1"/>
            </p:cNvCxnSpPr>
            <p:nvPr/>
          </p:nvCxnSpPr>
          <p:spPr>
            <a:xfrm>
              <a:off x="5169567" y="1476909"/>
              <a:ext cx="204533" cy="2297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6F91F31B-8ECF-4B48-80BE-02D969A34C10}"/>
              </a:ext>
            </a:extLst>
          </p:cNvPr>
          <p:cNvSpPr/>
          <p:nvPr/>
        </p:nvSpPr>
        <p:spPr>
          <a:xfrm>
            <a:off x="1126277" y="1747893"/>
            <a:ext cx="226881" cy="2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4F3BB0-FE6E-7348-A469-0ED76CE6572E}"/>
              </a:ext>
            </a:extLst>
          </p:cNvPr>
          <p:cNvSpPr txBox="1"/>
          <p:nvPr/>
        </p:nvSpPr>
        <p:spPr>
          <a:xfrm>
            <a:off x="1040913" y="1753611"/>
            <a:ext cx="4205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SM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D3689E-7CFE-3C4D-A5A3-2C9B4CC3AAB2}"/>
              </a:ext>
            </a:extLst>
          </p:cNvPr>
          <p:cNvSpPr/>
          <p:nvPr/>
        </p:nvSpPr>
        <p:spPr>
          <a:xfrm>
            <a:off x="1550244" y="1756239"/>
            <a:ext cx="226881" cy="2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B63C60-89F2-4E46-A872-91ECCF1F2601}"/>
              </a:ext>
            </a:extLst>
          </p:cNvPr>
          <p:cNvSpPr txBox="1"/>
          <p:nvPr/>
        </p:nvSpPr>
        <p:spPr>
          <a:xfrm>
            <a:off x="1464880" y="1761957"/>
            <a:ext cx="4205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DM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0607AD-F8BA-2741-9BF4-B524B2A45CF3}"/>
              </a:ext>
            </a:extLst>
          </p:cNvPr>
          <p:cNvCxnSpPr>
            <a:stCxn id="98" idx="4"/>
          </p:cNvCxnSpPr>
          <p:nvPr/>
        </p:nvCxnSpPr>
        <p:spPr>
          <a:xfrm>
            <a:off x="1239718" y="1974774"/>
            <a:ext cx="221728" cy="6201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5B2C7DF-1AAD-7243-99D2-E031604C407A}"/>
              </a:ext>
            </a:extLst>
          </p:cNvPr>
          <p:cNvCxnSpPr>
            <a:cxnSpLocks/>
            <a:stCxn id="110" idx="2"/>
            <a:endCxn id="86" idx="0"/>
          </p:cNvCxnSpPr>
          <p:nvPr/>
        </p:nvCxnSpPr>
        <p:spPr>
          <a:xfrm flipH="1">
            <a:off x="1466599" y="1977401"/>
            <a:ext cx="208548" cy="6174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290B946-ADF8-4B48-A304-622BEDA4A8B5}"/>
              </a:ext>
            </a:extLst>
          </p:cNvPr>
          <p:cNvGrpSpPr/>
          <p:nvPr/>
        </p:nvGrpSpPr>
        <p:grpSpPr>
          <a:xfrm>
            <a:off x="2807837" y="2581146"/>
            <a:ext cx="899502" cy="658300"/>
            <a:chOff x="4668253" y="1255747"/>
            <a:chExt cx="899502" cy="65830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06CBFC1-CC45-114A-A0C7-258EC4AFE5DA}"/>
                </a:ext>
              </a:extLst>
            </p:cNvPr>
            <p:cNvSpPr txBox="1"/>
            <p:nvPr/>
          </p:nvSpPr>
          <p:spPr>
            <a:xfrm>
              <a:off x="5038938" y="1544715"/>
              <a:ext cx="5076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PT" dirty="0"/>
                <a:t>….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25E5484-0D1D-3640-8C45-82459988ECAB}"/>
                </a:ext>
              </a:extLst>
            </p:cNvPr>
            <p:cNvSpPr/>
            <p:nvPr/>
          </p:nvSpPr>
          <p:spPr>
            <a:xfrm>
              <a:off x="4987372" y="1255747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1DFCFD-4BA6-8A49-BC10-955CE0CF2DD8}"/>
                </a:ext>
              </a:extLst>
            </p:cNvPr>
            <p:cNvSpPr/>
            <p:nvPr/>
          </p:nvSpPr>
          <p:spPr>
            <a:xfrm>
              <a:off x="4668253" y="1673765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1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A6DCA55-43CA-D441-8119-1FAE6C9C784E}"/>
                </a:ext>
              </a:extLst>
            </p:cNvPr>
            <p:cNvSpPr/>
            <p:nvPr/>
          </p:nvSpPr>
          <p:spPr>
            <a:xfrm>
              <a:off x="4788568" y="1673764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2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11B2A1F-390F-2E43-91C7-76CB2ACA7F56}"/>
                </a:ext>
              </a:extLst>
            </p:cNvPr>
            <p:cNvSpPr/>
            <p:nvPr/>
          </p:nvSpPr>
          <p:spPr>
            <a:xfrm>
              <a:off x="5340874" y="1673416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n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777C299-2506-2E47-B816-0AA2333484B7}"/>
                </a:ext>
              </a:extLst>
            </p:cNvPr>
            <p:cNvSpPr/>
            <p:nvPr/>
          </p:nvSpPr>
          <p:spPr>
            <a:xfrm>
              <a:off x="4899717" y="1673762"/>
              <a:ext cx="226881" cy="22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sz="1050" dirty="0">
                  <a:solidFill>
                    <a:schemeClr val="tx1"/>
                  </a:solidFill>
                </a:rPr>
                <a:t>3</a:t>
              </a:r>
              <a:endParaRPr lang="en-PT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2E7E08A-31FD-814E-8AB1-867D138B259B}"/>
                </a:ext>
              </a:extLst>
            </p:cNvPr>
            <p:cNvSpPr txBox="1"/>
            <p:nvPr/>
          </p:nvSpPr>
          <p:spPr>
            <a:xfrm>
              <a:off x="4915758" y="1261465"/>
              <a:ext cx="5076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PT" sz="800" dirty="0"/>
                <a:t>Arch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001D1D-25F2-B54F-8DCE-EEF8749BBA74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 flipH="1">
              <a:off x="4781694" y="1488346"/>
              <a:ext cx="247504" cy="1854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55B9327-9827-9F40-BC11-2B788D047908}"/>
                </a:ext>
              </a:extLst>
            </p:cNvPr>
            <p:cNvCxnSpPr>
              <a:cxnSpLocks/>
              <a:stCxn id="122" idx="4"/>
              <a:endCxn id="124" idx="0"/>
            </p:cNvCxnSpPr>
            <p:nvPr/>
          </p:nvCxnSpPr>
          <p:spPr>
            <a:xfrm flipH="1">
              <a:off x="4902009" y="1482628"/>
              <a:ext cx="198804" cy="1911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0D8FD4C-AB7E-3B47-90F7-148464B283D6}"/>
                </a:ext>
              </a:extLst>
            </p:cNvPr>
            <p:cNvCxnSpPr>
              <a:cxnSpLocks/>
              <a:stCxn id="122" idx="4"/>
              <a:endCxn id="126" idx="0"/>
            </p:cNvCxnSpPr>
            <p:nvPr/>
          </p:nvCxnSpPr>
          <p:spPr>
            <a:xfrm flipH="1">
              <a:off x="5013158" y="1482628"/>
              <a:ext cx="87655" cy="191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0E99143-BC6D-5B43-BF83-7AB99F486B5D}"/>
                </a:ext>
              </a:extLst>
            </p:cNvPr>
            <p:cNvCxnSpPr>
              <a:cxnSpLocks/>
              <a:stCxn id="127" idx="2"/>
              <a:endCxn id="125" idx="1"/>
            </p:cNvCxnSpPr>
            <p:nvPr/>
          </p:nvCxnSpPr>
          <p:spPr>
            <a:xfrm>
              <a:off x="5169567" y="1476909"/>
              <a:ext cx="204533" cy="2297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2566179E-3A11-634A-B234-D2AB48185D14}"/>
              </a:ext>
            </a:extLst>
          </p:cNvPr>
          <p:cNvSpPr/>
          <p:nvPr/>
        </p:nvSpPr>
        <p:spPr>
          <a:xfrm>
            <a:off x="2900075" y="1734143"/>
            <a:ext cx="226881" cy="2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BC75BB5-F3D3-9D40-9866-9013E0372512}"/>
              </a:ext>
            </a:extLst>
          </p:cNvPr>
          <p:cNvSpPr txBox="1"/>
          <p:nvPr/>
        </p:nvSpPr>
        <p:spPr>
          <a:xfrm>
            <a:off x="2814711" y="1739861"/>
            <a:ext cx="4205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SM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0959AE2-9AF3-F04E-A8C4-3864BA23DD88}"/>
              </a:ext>
            </a:extLst>
          </p:cNvPr>
          <p:cNvSpPr/>
          <p:nvPr/>
        </p:nvSpPr>
        <p:spPr>
          <a:xfrm>
            <a:off x="3324042" y="1742489"/>
            <a:ext cx="226881" cy="2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600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660CD6-99D3-E944-B594-D91E3A55E94A}"/>
              </a:ext>
            </a:extLst>
          </p:cNvPr>
          <p:cNvSpPr txBox="1"/>
          <p:nvPr/>
        </p:nvSpPr>
        <p:spPr>
          <a:xfrm>
            <a:off x="3238678" y="1748207"/>
            <a:ext cx="4205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T" sz="800" dirty="0"/>
              <a:t>DM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5D42BA-13DC-B748-8E7A-16DBF1C55A18}"/>
              </a:ext>
            </a:extLst>
          </p:cNvPr>
          <p:cNvCxnSpPr>
            <a:stCxn id="132" idx="4"/>
          </p:cNvCxnSpPr>
          <p:nvPr/>
        </p:nvCxnSpPr>
        <p:spPr>
          <a:xfrm>
            <a:off x="3013516" y="1961024"/>
            <a:ext cx="221728" cy="6201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5AE494C-2214-D740-BD13-FF9F3DC9B195}"/>
              </a:ext>
            </a:extLst>
          </p:cNvPr>
          <p:cNvCxnSpPr>
            <a:cxnSpLocks/>
            <a:stCxn id="135" idx="2"/>
            <a:endCxn id="122" idx="0"/>
          </p:cNvCxnSpPr>
          <p:nvPr/>
        </p:nvCxnSpPr>
        <p:spPr>
          <a:xfrm flipH="1">
            <a:off x="3240397" y="1963651"/>
            <a:ext cx="208548" cy="6174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491D38F-01D3-2243-93FC-35EBC0F6A352}"/>
              </a:ext>
            </a:extLst>
          </p:cNvPr>
          <p:cNvSpPr txBox="1"/>
          <p:nvPr/>
        </p:nvSpPr>
        <p:spPr>
          <a:xfrm>
            <a:off x="2158701" y="2188669"/>
            <a:ext cx="5076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dirty="0"/>
              <a:t>….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BE26A-80D7-4B44-A2C4-DC67E45108CE}"/>
              </a:ext>
            </a:extLst>
          </p:cNvPr>
          <p:cNvSpPr/>
          <p:nvPr/>
        </p:nvSpPr>
        <p:spPr>
          <a:xfrm>
            <a:off x="1008688" y="1093369"/>
            <a:ext cx="905515" cy="28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900" dirty="0">
                <a:solidFill>
                  <a:schemeClr val="tx1"/>
                </a:solidFill>
              </a:rPr>
              <a:t>IMS/AMS/QMS Client 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5AA3B64-9E29-B245-B34B-03ECDF91AEDC}"/>
              </a:ext>
            </a:extLst>
          </p:cNvPr>
          <p:cNvSpPr/>
          <p:nvPr/>
        </p:nvSpPr>
        <p:spPr>
          <a:xfrm>
            <a:off x="2754544" y="1095303"/>
            <a:ext cx="905515" cy="28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900" dirty="0">
                <a:solidFill>
                  <a:schemeClr val="tx1"/>
                </a:solidFill>
              </a:rPr>
              <a:t>IMS/AMS/QMS Client 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9B131B2-14E7-B449-8C26-279316FD1806}"/>
              </a:ext>
            </a:extLst>
          </p:cNvPr>
          <p:cNvSpPr txBox="1"/>
          <p:nvPr/>
        </p:nvSpPr>
        <p:spPr>
          <a:xfrm>
            <a:off x="2972944" y="2050914"/>
            <a:ext cx="510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100" dirty="0"/>
              <a:t>Daily</a:t>
            </a:r>
            <a:br>
              <a:rPr lang="en-PT" sz="1100" dirty="0"/>
            </a:br>
            <a:r>
              <a:rPr lang="en-PT" sz="1100" dirty="0"/>
              <a:t>Focus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DD496BC-68D0-B94D-8A53-6DA2B77B2D3A}"/>
              </a:ext>
            </a:extLst>
          </p:cNvPr>
          <p:cNvSpPr/>
          <p:nvPr/>
        </p:nvSpPr>
        <p:spPr>
          <a:xfrm>
            <a:off x="1040913" y="1696284"/>
            <a:ext cx="2666426" cy="307777"/>
          </a:xfrm>
          <a:custGeom>
            <a:avLst/>
            <a:gdLst>
              <a:gd name="connsiteX0" fmla="*/ 0 w 2666426"/>
              <a:gd name="connsiteY0" fmla="*/ 0 h 307777"/>
              <a:gd name="connsiteX1" fmla="*/ 506621 w 2666426"/>
              <a:gd name="connsiteY1" fmla="*/ 0 h 307777"/>
              <a:gd name="connsiteX2" fmla="*/ 959913 w 2666426"/>
              <a:gd name="connsiteY2" fmla="*/ 0 h 307777"/>
              <a:gd name="connsiteX3" fmla="*/ 1546527 w 2666426"/>
              <a:gd name="connsiteY3" fmla="*/ 0 h 307777"/>
              <a:gd name="connsiteX4" fmla="*/ 2053148 w 2666426"/>
              <a:gd name="connsiteY4" fmla="*/ 0 h 307777"/>
              <a:gd name="connsiteX5" fmla="*/ 2666426 w 2666426"/>
              <a:gd name="connsiteY5" fmla="*/ 0 h 307777"/>
              <a:gd name="connsiteX6" fmla="*/ 2666426 w 2666426"/>
              <a:gd name="connsiteY6" fmla="*/ 307777 h 307777"/>
              <a:gd name="connsiteX7" fmla="*/ 2133141 w 2666426"/>
              <a:gd name="connsiteY7" fmla="*/ 307777 h 307777"/>
              <a:gd name="connsiteX8" fmla="*/ 1546527 w 2666426"/>
              <a:gd name="connsiteY8" fmla="*/ 307777 h 307777"/>
              <a:gd name="connsiteX9" fmla="*/ 1093235 w 2666426"/>
              <a:gd name="connsiteY9" fmla="*/ 307777 h 307777"/>
              <a:gd name="connsiteX10" fmla="*/ 559949 w 2666426"/>
              <a:gd name="connsiteY10" fmla="*/ 307777 h 307777"/>
              <a:gd name="connsiteX11" fmla="*/ 0 w 2666426"/>
              <a:gd name="connsiteY11" fmla="*/ 307777 h 307777"/>
              <a:gd name="connsiteX12" fmla="*/ 0 w 2666426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66426" h="307777" extrusionOk="0">
                <a:moveTo>
                  <a:pt x="0" y="0"/>
                </a:moveTo>
                <a:cubicBezTo>
                  <a:pt x="186224" y="-18307"/>
                  <a:pt x="390539" y="298"/>
                  <a:pt x="506621" y="0"/>
                </a:cubicBezTo>
                <a:cubicBezTo>
                  <a:pt x="622703" y="-298"/>
                  <a:pt x="833132" y="10037"/>
                  <a:pt x="959913" y="0"/>
                </a:cubicBezTo>
                <a:cubicBezTo>
                  <a:pt x="1086694" y="-10037"/>
                  <a:pt x="1425336" y="14022"/>
                  <a:pt x="1546527" y="0"/>
                </a:cubicBezTo>
                <a:cubicBezTo>
                  <a:pt x="1667718" y="-14022"/>
                  <a:pt x="1810803" y="50772"/>
                  <a:pt x="2053148" y="0"/>
                </a:cubicBezTo>
                <a:cubicBezTo>
                  <a:pt x="2295493" y="-50772"/>
                  <a:pt x="2439903" y="46506"/>
                  <a:pt x="2666426" y="0"/>
                </a:cubicBezTo>
                <a:cubicBezTo>
                  <a:pt x="2698370" y="77820"/>
                  <a:pt x="2661382" y="185052"/>
                  <a:pt x="2666426" y="307777"/>
                </a:cubicBezTo>
                <a:cubicBezTo>
                  <a:pt x="2407853" y="363314"/>
                  <a:pt x="2398407" y="304613"/>
                  <a:pt x="2133141" y="307777"/>
                </a:cubicBezTo>
                <a:cubicBezTo>
                  <a:pt x="1867875" y="310941"/>
                  <a:pt x="1780387" y="285471"/>
                  <a:pt x="1546527" y="307777"/>
                </a:cubicBezTo>
                <a:cubicBezTo>
                  <a:pt x="1312667" y="330083"/>
                  <a:pt x="1277871" y="263752"/>
                  <a:pt x="1093235" y="307777"/>
                </a:cubicBezTo>
                <a:cubicBezTo>
                  <a:pt x="908599" y="351802"/>
                  <a:pt x="774094" y="287296"/>
                  <a:pt x="559949" y="307777"/>
                </a:cubicBezTo>
                <a:cubicBezTo>
                  <a:pt x="345804" y="328258"/>
                  <a:pt x="191044" y="299222"/>
                  <a:pt x="0" y="307777"/>
                </a:cubicBezTo>
                <a:cubicBezTo>
                  <a:pt x="-32223" y="167553"/>
                  <a:pt x="12931" y="1126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100" dirty="0">
                <a:solidFill>
                  <a:schemeClr val="tx1"/>
                </a:solidFill>
              </a:rPr>
              <a:t>Daily Scrum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83F0F05-F2AC-F544-A4EE-FA864A3865BB}"/>
              </a:ext>
            </a:extLst>
          </p:cNvPr>
          <p:cNvCxnSpPr>
            <a:cxnSpLocks/>
            <a:stCxn id="139" idx="2"/>
            <a:endCxn id="110" idx="0"/>
          </p:cNvCxnSpPr>
          <p:nvPr/>
        </p:nvCxnSpPr>
        <p:spPr>
          <a:xfrm>
            <a:off x="1461446" y="1375251"/>
            <a:ext cx="213701" cy="386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BA441BE-F9A1-B148-980F-E5E99E1C5ED0}"/>
              </a:ext>
            </a:extLst>
          </p:cNvPr>
          <p:cNvCxnSpPr>
            <a:cxnSpLocks/>
            <a:stCxn id="139" idx="2"/>
            <a:endCxn id="103" idx="0"/>
          </p:cNvCxnSpPr>
          <p:nvPr/>
        </p:nvCxnSpPr>
        <p:spPr>
          <a:xfrm flipH="1">
            <a:off x="1251180" y="1375251"/>
            <a:ext cx="210266" cy="378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A31BD4-A13D-4845-BB77-79EEB89A4D93}"/>
              </a:ext>
            </a:extLst>
          </p:cNvPr>
          <p:cNvCxnSpPr>
            <a:cxnSpLocks/>
          </p:cNvCxnSpPr>
          <p:nvPr/>
        </p:nvCxnSpPr>
        <p:spPr>
          <a:xfrm>
            <a:off x="3228642" y="1355374"/>
            <a:ext cx="213701" cy="386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7751D6C-BB2C-8A45-9A90-F524CD621BAC}"/>
              </a:ext>
            </a:extLst>
          </p:cNvPr>
          <p:cNvCxnSpPr>
            <a:cxnSpLocks/>
          </p:cNvCxnSpPr>
          <p:nvPr/>
        </p:nvCxnSpPr>
        <p:spPr>
          <a:xfrm flipH="1">
            <a:off x="3018376" y="1355374"/>
            <a:ext cx="210266" cy="378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F06F361-1A0F-6744-BFBD-E91319121643}"/>
              </a:ext>
            </a:extLst>
          </p:cNvPr>
          <p:cNvSpPr/>
          <p:nvPr/>
        </p:nvSpPr>
        <p:spPr>
          <a:xfrm>
            <a:off x="1018079" y="2954723"/>
            <a:ext cx="2689259" cy="307777"/>
          </a:xfrm>
          <a:custGeom>
            <a:avLst/>
            <a:gdLst>
              <a:gd name="connsiteX0" fmla="*/ 0 w 2689259"/>
              <a:gd name="connsiteY0" fmla="*/ 0 h 307777"/>
              <a:gd name="connsiteX1" fmla="*/ 510959 w 2689259"/>
              <a:gd name="connsiteY1" fmla="*/ 0 h 307777"/>
              <a:gd name="connsiteX2" fmla="*/ 968133 w 2689259"/>
              <a:gd name="connsiteY2" fmla="*/ 0 h 307777"/>
              <a:gd name="connsiteX3" fmla="*/ 1559770 w 2689259"/>
              <a:gd name="connsiteY3" fmla="*/ 0 h 307777"/>
              <a:gd name="connsiteX4" fmla="*/ 2070729 w 2689259"/>
              <a:gd name="connsiteY4" fmla="*/ 0 h 307777"/>
              <a:gd name="connsiteX5" fmla="*/ 2689259 w 2689259"/>
              <a:gd name="connsiteY5" fmla="*/ 0 h 307777"/>
              <a:gd name="connsiteX6" fmla="*/ 2689259 w 2689259"/>
              <a:gd name="connsiteY6" fmla="*/ 307777 h 307777"/>
              <a:gd name="connsiteX7" fmla="*/ 2151407 w 2689259"/>
              <a:gd name="connsiteY7" fmla="*/ 307777 h 307777"/>
              <a:gd name="connsiteX8" fmla="*/ 1559770 w 2689259"/>
              <a:gd name="connsiteY8" fmla="*/ 307777 h 307777"/>
              <a:gd name="connsiteX9" fmla="*/ 1102596 w 2689259"/>
              <a:gd name="connsiteY9" fmla="*/ 307777 h 307777"/>
              <a:gd name="connsiteX10" fmla="*/ 564744 w 2689259"/>
              <a:gd name="connsiteY10" fmla="*/ 307777 h 307777"/>
              <a:gd name="connsiteX11" fmla="*/ 0 w 2689259"/>
              <a:gd name="connsiteY11" fmla="*/ 307777 h 307777"/>
              <a:gd name="connsiteX12" fmla="*/ 0 w 2689259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9259" h="307777" extrusionOk="0">
                <a:moveTo>
                  <a:pt x="0" y="0"/>
                </a:moveTo>
                <a:cubicBezTo>
                  <a:pt x="234107" y="-50543"/>
                  <a:pt x="332686" y="35417"/>
                  <a:pt x="510959" y="0"/>
                </a:cubicBezTo>
                <a:cubicBezTo>
                  <a:pt x="689232" y="-35417"/>
                  <a:pt x="858861" y="29375"/>
                  <a:pt x="968133" y="0"/>
                </a:cubicBezTo>
                <a:cubicBezTo>
                  <a:pt x="1077405" y="-29375"/>
                  <a:pt x="1287481" y="52653"/>
                  <a:pt x="1559770" y="0"/>
                </a:cubicBezTo>
                <a:cubicBezTo>
                  <a:pt x="1832059" y="-52653"/>
                  <a:pt x="1949575" y="20989"/>
                  <a:pt x="2070729" y="0"/>
                </a:cubicBezTo>
                <a:cubicBezTo>
                  <a:pt x="2191883" y="-20989"/>
                  <a:pt x="2435274" y="63355"/>
                  <a:pt x="2689259" y="0"/>
                </a:cubicBezTo>
                <a:cubicBezTo>
                  <a:pt x="2721203" y="77820"/>
                  <a:pt x="2684215" y="185052"/>
                  <a:pt x="2689259" y="307777"/>
                </a:cubicBezTo>
                <a:cubicBezTo>
                  <a:pt x="2552929" y="369220"/>
                  <a:pt x="2415477" y="253183"/>
                  <a:pt x="2151407" y="307777"/>
                </a:cubicBezTo>
                <a:cubicBezTo>
                  <a:pt x="1887337" y="362371"/>
                  <a:pt x="1745735" y="295341"/>
                  <a:pt x="1559770" y="307777"/>
                </a:cubicBezTo>
                <a:cubicBezTo>
                  <a:pt x="1373805" y="320213"/>
                  <a:pt x="1293921" y="277518"/>
                  <a:pt x="1102596" y="307777"/>
                </a:cubicBezTo>
                <a:cubicBezTo>
                  <a:pt x="911271" y="338036"/>
                  <a:pt x="705285" y="258016"/>
                  <a:pt x="564744" y="307777"/>
                </a:cubicBezTo>
                <a:cubicBezTo>
                  <a:pt x="424203" y="357538"/>
                  <a:pt x="275731" y="257549"/>
                  <a:pt x="0" y="307777"/>
                </a:cubicBezTo>
                <a:cubicBezTo>
                  <a:pt x="-32223" y="167553"/>
                  <a:pt x="12931" y="1126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600" dirty="0">
                <a:solidFill>
                  <a:schemeClr val="tx1"/>
                </a:solidFill>
              </a:rPr>
              <a:t>Cherry</a:t>
            </a:r>
            <a:br>
              <a:rPr lang="en-PT" sz="600" dirty="0">
                <a:solidFill>
                  <a:schemeClr val="tx1"/>
                </a:solidFill>
              </a:rPr>
            </a:br>
            <a:r>
              <a:rPr lang="en-PT" sz="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A544926-099B-094D-99CB-B0E5D9B33052}"/>
              </a:ext>
            </a:extLst>
          </p:cNvPr>
          <p:cNvSpPr/>
          <p:nvPr/>
        </p:nvSpPr>
        <p:spPr>
          <a:xfrm rot="16200000">
            <a:off x="3144701" y="2339300"/>
            <a:ext cx="1549243" cy="307777"/>
          </a:xfrm>
          <a:custGeom>
            <a:avLst/>
            <a:gdLst>
              <a:gd name="connsiteX0" fmla="*/ 0 w 1549243"/>
              <a:gd name="connsiteY0" fmla="*/ 0 h 307777"/>
              <a:gd name="connsiteX1" fmla="*/ 500922 w 1549243"/>
              <a:gd name="connsiteY1" fmla="*/ 0 h 307777"/>
              <a:gd name="connsiteX2" fmla="*/ 970859 w 1549243"/>
              <a:gd name="connsiteY2" fmla="*/ 0 h 307777"/>
              <a:gd name="connsiteX3" fmla="*/ 1549243 w 1549243"/>
              <a:gd name="connsiteY3" fmla="*/ 0 h 307777"/>
              <a:gd name="connsiteX4" fmla="*/ 1549243 w 1549243"/>
              <a:gd name="connsiteY4" fmla="*/ 307777 h 307777"/>
              <a:gd name="connsiteX5" fmla="*/ 1063814 w 1549243"/>
              <a:gd name="connsiteY5" fmla="*/ 307777 h 307777"/>
              <a:gd name="connsiteX6" fmla="*/ 516414 w 1549243"/>
              <a:gd name="connsiteY6" fmla="*/ 307777 h 307777"/>
              <a:gd name="connsiteX7" fmla="*/ 0 w 1549243"/>
              <a:gd name="connsiteY7" fmla="*/ 307777 h 307777"/>
              <a:gd name="connsiteX8" fmla="*/ 0 w 1549243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243" h="307777" extrusionOk="0">
                <a:moveTo>
                  <a:pt x="0" y="0"/>
                </a:moveTo>
                <a:cubicBezTo>
                  <a:pt x="244194" y="-32889"/>
                  <a:pt x="256999" y="4853"/>
                  <a:pt x="500922" y="0"/>
                </a:cubicBezTo>
                <a:cubicBezTo>
                  <a:pt x="744845" y="-4853"/>
                  <a:pt x="741835" y="49831"/>
                  <a:pt x="970859" y="0"/>
                </a:cubicBezTo>
                <a:cubicBezTo>
                  <a:pt x="1199883" y="-49831"/>
                  <a:pt x="1389051" y="31424"/>
                  <a:pt x="1549243" y="0"/>
                </a:cubicBezTo>
                <a:cubicBezTo>
                  <a:pt x="1570070" y="133970"/>
                  <a:pt x="1523542" y="197125"/>
                  <a:pt x="1549243" y="307777"/>
                </a:cubicBezTo>
                <a:cubicBezTo>
                  <a:pt x="1423331" y="365309"/>
                  <a:pt x="1199567" y="263233"/>
                  <a:pt x="1063814" y="307777"/>
                </a:cubicBezTo>
                <a:cubicBezTo>
                  <a:pt x="928061" y="352321"/>
                  <a:pt x="719990" y="277394"/>
                  <a:pt x="516414" y="307777"/>
                </a:cubicBezTo>
                <a:cubicBezTo>
                  <a:pt x="312838" y="338160"/>
                  <a:pt x="162024" y="283429"/>
                  <a:pt x="0" y="307777"/>
                </a:cubicBezTo>
                <a:cubicBezTo>
                  <a:pt x="-9174" y="178844"/>
                  <a:pt x="23522" y="7940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100" dirty="0">
                <a:solidFill>
                  <a:schemeClr val="tx1"/>
                </a:solidFill>
              </a:rPr>
              <a:t>3CSC - Service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B662269-AA39-9344-8D3E-F489EF7ABBE0}"/>
                  </a:ext>
                </a:extLst>
              </p:cNvPr>
              <p:cNvSpPr txBox="1"/>
              <p:nvPr/>
            </p:nvSpPr>
            <p:spPr>
              <a:xfrm>
                <a:off x="1694671" y="2700104"/>
                <a:ext cx="268925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T" sz="1100" dirty="0"/>
                  <a:t>Affinity  </a:t>
                </a:r>
                <a14:m>
                  <m:oMath xmlns:m="http://schemas.openxmlformats.org/officeDocument/2006/math">
                    <m:r>
                      <a:rPr lang="en-PT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PT" sz="1100" dirty="0"/>
                  <a:t>  Dedicated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B662269-AA39-9344-8D3E-F489EF7AB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71" y="2700104"/>
                <a:ext cx="2689259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8869962D-4C50-9E4B-B801-47F059E0779B}"/>
              </a:ext>
            </a:extLst>
          </p:cNvPr>
          <p:cNvSpPr txBox="1"/>
          <p:nvPr/>
        </p:nvSpPr>
        <p:spPr>
          <a:xfrm>
            <a:off x="183164" y="4068951"/>
            <a:ext cx="17944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sz="800" dirty="0"/>
              <a:t>SM = Scrum Master profile (TSM)</a:t>
            </a:r>
          </a:p>
          <a:p>
            <a:r>
              <a:rPr lang="en-PT" sz="800" dirty="0"/>
              <a:t>DM = Delivery Manager</a:t>
            </a:r>
          </a:p>
          <a:p>
            <a:r>
              <a:rPr lang="en-PT" sz="800" dirty="0"/>
              <a:t>Arch = 3C Architect</a:t>
            </a:r>
          </a:p>
          <a:p>
            <a:r>
              <a:rPr lang="en-PT" sz="800" dirty="0"/>
              <a:t>1,2,3..n = 3C profile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10055F-F1B6-9B4B-931C-69EC3C7A3497}"/>
              </a:ext>
            </a:extLst>
          </p:cNvPr>
          <p:cNvSpPr/>
          <p:nvPr/>
        </p:nvSpPr>
        <p:spPr>
          <a:xfrm>
            <a:off x="1745837" y="3724497"/>
            <a:ext cx="1279140" cy="204459"/>
          </a:xfrm>
          <a:custGeom>
            <a:avLst/>
            <a:gdLst>
              <a:gd name="connsiteX0" fmla="*/ 0 w 1279140"/>
              <a:gd name="connsiteY0" fmla="*/ 0 h 204459"/>
              <a:gd name="connsiteX1" fmla="*/ 413589 w 1279140"/>
              <a:gd name="connsiteY1" fmla="*/ 0 h 204459"/>
              <a:gd name="connsiteX2" fmla="*/ 801594 w 1279140"/>
              <a:gd name="connsiteY2" fmla="*/ 0 h 204459"/>
              <a:gd name="connsiteX3" fmla="*/ 1279140 w 1279140"/>
              <a:gd name="connsiteY3" fmla="*/ 0 h 204459"/>
              <a:gd name="connsiteX4" fmla="*/ 1279140 w 1279140"/>
              <a:gd name="connsiteY4" fmla="*/ 204459 h 204459"/>
              <a:gd name="connsiteX5" fmla="*/ 878343 w 1279140"/>
              <a:gd name="connsiteY5" fmla="*/ 204459 h 204459"/>
              <a:gd name="connsiteX6" fmla="*/ 426380 w 1279140"/>
              <a:gd name="connsiteY6" fmla="*/ 204459 h 204459"/>
              <a:gd name="connsiteX7" fmla="*/ 0 w 1279140"/>
              <a:gd name="connsiteY7" fmla="*/ 204459 h 204459"/>
              <a:gd name="connsiteX8" fmla="*/ 0 w 1279140"/>
              <a:gd name="connsiteY8" fmla="*/ 0 h 20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40" h="204459" extrusionOk="0">
                <a:moveTo>
                  <a:pt x="0" y="0"/>
                </a:moveTo>
                <a:cubicBezTo>
                  <a:pt x="106012" y="-25816"/>
                  <a:pt x="207365" y="18548"/>
                  <a:pt x="413589" y="0"/>
                </a:cubicBezTo>
                <a:cubicBezTo>
                  <a:pt x="619813" y="-18548"/>
                  <a:pt x="635190" y="31761"/>
                  <a:pt x="801594" y="0"/>
                </a:cubicBezTo>
                <a:cubicBezTo>
                  <a:pt x="967999" y="-31761"/>
                  <a:pt x="1114644" y="9500"/>
                  <a:pt x="1279140" y="0"/>
                </a:cubicBezTo>
                <a:cubicBezTo>
                  <a:pt x="1286622" y="91619"/>
                  <a:pt x="1272465" y="120212"/>
                  <a:pt x="1279140" y="204459"/>
                </a:cubicBezTo>
                <a:cubicBezTo>
                  <a:pt x="1168226" y="220133"/>
                  <a:pt x="1009265" y="181291"/>
                  <a:pt x="878343" y="204459"/>
                </a:cubicBezTo>
                <a:cubicBezTo>
                  <a:pt x="747421" y="227627"/>
                  <a:pt x="524137" y="158849"/>
                  <a:pt x="426380" y="204459"/>
                </a:cubicBezTo>
                <a:cubicBezTo>
                  <a:pt x="328623" y="250069"/>
                  <a:pt x="158224" y="163379"/>
                  <a:pt x="0" y="204459"/>
                </a:cubicBezTo>
                <a:cubicBezTo>
                  <a:pt x="-11399" y="133386"/>
                  <a:pt x="11059" y="1012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100" dirty="0">
                <a:solidFill>
                  <a:schemeClr val="tx1"/>
                </a:solidFill>
              </a:rPr>
              <a:t>Analysts Tower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FEA2F93-980B-7648-9C78-D9490B4FFB43}"/>
              </a:ext>
            </a:extLst>
          </p:cNvPr>
          <p:cNvCxnSpPr>
            <a:cxnSpLocks/>
          </p:cNvCxnSpPr>
          <p:nvPr/>
        </p:nvCxnSpPr>
        <p:spPr>
          <a:xfrm>
            <a:off x="1721360" y="3290297"/>
            <a:ext cx="213701" cy="38670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4B3868-4DDC-EB4F-8B03-20B85D6E4D5B}"/>
              </a:ext>
            </a:extLst>
          </p:cNvPr>
          <p:cNvCxnSpPr>
            <a:cxnSpLocks/>
          </p:cNvCxnSpPr>
          <p:nvPr/>
        </p:nvCxnSpPr>
        <p:spPr>
          <a:xfrm flipH="1">
            <a:off x="2863645" y="3343199"/>
            <a:ext cx="171073" cy="34364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01AEB1C-245D-484D-A491-9D359EEE75D0}"/>
              </a:ext>
            </a:extLst>
          </p:cNvPr>
          <p:cNvSpPr/>
          <p:nvPr/>
        </p:nvSpPr>
        <p:spPr>
          <a:xfrm>
            <a:off x="2035475" y="4213162"/>
            <a:ext cx="677301" cy="204459"/>
          </a:xfrm>
          <a:custGeom>
            <a:avLst/>
            <a:gdLst>
              <a:gd name="connsiteX0" fmla="*/ 0 w 677301"/>
              <a:gd name="connsiteY0" fmla="*/ 0 h 204459"/>
              <a:gd name="connsiteX1" fmla="*/ 331877 w 677301"/>
              <a:gd name="connsiteY1" fmla="*/ 0 h 204459"/>
              <a:gd name="connsiteX2" fmla="*/ 677301 w 677301"/>
              <a:gd name="connsiteY2" fmla="*/ 0 h 204459"/>
              <a:gd name="connsiteX3" fmla="*/ 677301 w 677301"/>
              <a:gd name="connsiteY3" fmla="*/ 204459 h 204459"/>
              <a:gd name="connsiteX4" fmla="*/ 338651 w 677301"/>
              <a:gd name="connsiteY4" fmla="*/ 204459 h 204459"/>
              <a:gd name="connsiteX5" fmla="*/ 0 w 677301"/>
              <a:gd name="connsiteY5" fmla="*/ 204459 h 204459"/>
              <a:gd name="connsiteX6" fmla="*/ 0 w 677301"/>
              <a:gd name="connsiteY6" fmla="*/ 0 h 20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7301" h="204459" extrusionOk="0">
                <a:moveTo>
                  <a:pt x="0" y="0"/>
                </a:moveTo>
                <a:cubicBezTo>
                  <a:pt x="77719" y="-1275"/>
                  <a:pt x="197069" y="16136"/>
                  <a:pt x="331877" y="0"/>
                </a:cubicBezTo>
                <a:cubicBezTo>
                  <a:pt x="466685" y="-16136"/>
                  <a:pt x="603919" y="26754"/>
                  <a:pt x="677301" y="0"/>
                </a:cubicBezTo>
                <a:cubicBezTo>
                  <a:pt x="684970" y="49033"/>
                  <a:pt x="664506" y="140050"/>
                  <a:pt x="677301" y="204459"/>
                </a:cubicBezTo>
                <a:cubicBezTo>
                  <a:pt x="595375" y="222431"/>
                  <a:pt x="422643" y="200422"/>
                  <a:pt x="338651" y="204459"/>
                </a:cubicBezTo>
                <a:cubicBezTo>
                  <a:pt x="254659" y="208496"/>
                  <a:pt x="111519" y="181146"/>
                  <a:pt x="0" y="204459"/>
                </a:cubicBezTo>
                <a:cubicBezTo>
                  <a:pt x="-4672" y="120811"/>
                  <a:pt x="9444" y="653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100" dirty="0">
                <a:solidFill>
                  <a:schemeClr val="tx1"/>
                </a:solidFill>
              </a:rPr>
              <a:t>Hub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B1C81D-9260-3447-B089-DDE882A80050}"/>
              </a:ext>
            </a:extLst>
          </p:cNvPr>
          <p:cNvCxnSpPr>
            <a:cxnSpLocks/>
            <a:stCxn id="65" idx="2"/>
            <a:endCxn id="96" idx="0"/>
          </p:cNvCxnSpPr>
          <p:nvPr/>
        </p:nvCxnSpPr>
        <p:spPr>
          <a:xfrm flipH="1">
            <a:off x="2374126" y="3928956"/>
            <a:ext cx="11281" cy="284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11EA2CB-275A-134F-B9E5-796986482684}"/>
              </a:ext>
            </a:extLst>
          </p:cNvPr>
          <p:cNvSpPr txBox="1"/>
          <p:nvPr/>
        </p:nvSpPr>
        <p:spPr>
          <a:xfrm>
            <a:off x="1224394" y="2050914"/>
            <a:ext cx="510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100" dirty="0"/>
              <a:t>Daily</a:t>
            </a:r>
            <a:br>
              <a:rPr lang="en-PT" sz="1100" dirty="0"/>
            </a:br>
            <a:r>
              <a:rPr lang="en-PT" sz="1100" dirty="0"/>
              <a:t>Focus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DA23A-6907-6247-8327-4C2495AD0CF3}"/>
              </a:ext>
            </a:extLst>
          </p:cNvPr>
          <p:cNvSpPr txBox="1"/>
          <p:nvPr/>
        </p:nvSpPr>
        <p:spPr>
          <a:xfrm>
            <a:off x="4357765" y="863479"/>
            <a:ext cx="4503075" cy="364715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endParaRPr lang="en-GB" sz="1100" dirty="0"/>
          </a:p>
          <a:p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backlog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created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assigned</a:t>
            </a:r>
            <a:r>
              <a:rPr lang="pt-PT" sz="1100" dirty="0"/>
              <a:t> to </a:t>
            </a:r>
            <a:r>
              <a:rPr lang="pt-PT" sz="1100" dirty="0" err="1"/>
              <a:t>the</a:t>
            </a:r>
            <a:r>
              <a:rPr lang="pt-PT" sz="1100" dirty="0"/>
              <a:t> 3C </a:t>
            </a:r>
            <a:r>
              <a:rPr lang="pt-PT" sz="1100" dirty="0" err="1"/>
              <a:t>Architect</a:t>
            </a:r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err="1"/>
              <a:t>The</a:t>
            </a:r>
            <a:r>
              <a:rPr lang="pt-PT" sz="1100" dirty="0"/>
              <a:t> 3C </a:t>
            </a:r>
            <a:r>
              <a:rPr lang="pt-PT" sz="1100" dirty="0" err="1"/>
              <a:t>Architect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responsible</a:t>
            </a:r>
            <a:r>
              <a:rPr lang="pt-PT" sz="1100" dirty="0"/>
              <a:t> for N </a:t>
            </a:r>
            <a:r>
              <a:rPr lang="pt-PT" sz="1100" dirty="0" err="1"/>
              <a:t>projects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manages</a:t>
            </a:r>
            <a:r>
              <a:rPr lang="pt-PT" sz="1100" dirty="0"/>
              <a:t> a team </a:t>
            </a:r>
            <a:r>
              <a:rPr lang="pt-PT" sz="1100" dirty="0" err="1"/>
              <a:t>where</a:t>
            </a:r>
            <a:r>
              <a:rPr lang="pt-PT" sz="1100" dirty="0"/>
              <a:t> </a:t>
            </a:r>
            <a:r>
              <a:rPr lang="pt-PT" sz="1100" dirty="0" err="1"/>
              <a:t>its</a:t>
            </a:r>
            <a:r>
              <a:rPr lang="pt-PT" sz="1100" dirty="0"/>
              <a:t> </a:t>
            </a:r>
            <a:r>
              <a:rPr lang="pt-PT" sz="1100" dirty="0" err="1"/>
              <a:t>members</a:t>
            </a:r>
            <a:r>
              <a:rPr lang="pt-PT" sz="1100" dirty="0"/>
              <a:t> </a:t>
            </a:r>
            <a:r>
              <a:rPr lang="pt-PT" sz="1100" dirty="0" err="1"/>
              <a:t>have</a:t>
            </a:r>
            <a:r>
              <a:rPr lang="pt-PT" sz="1100" dirty="0"/>
              <a:t> </a:t>
            </a:r>
            <a:r>
              <a:rPr lang="pt-PT" sz="1100" dirty="0" err="1"/>
              <a:t>affinity</a:t>
            </a:r>
            <a:r>
              <a:rPr lang="pt-PT" sz="1100" dirty="0"/>
              <a:t> to </a:t>
            </a:r>
            <a:r>
              <a:rPr lang="pt-PT" sz="1100" dirty="0" err="1"/>
              <a:t>deliver</a:t>
            </a:r>
            <a:r>
              <a:rPr lang="pt-PT" sz="1100" dirty="0"/>
              <a:t> for </a:t>
            </a:r>
            <a:r>
              <a:rPr lang="pt-PT" sz="1100" dirty="0" err="1"/>
              <a:t>those</a:t>
            </a:r>
            <a:r>
              <a:rPr lang="pt-PT" sz="1100" dirty="0"/>
              <a:t> </a:t>
            </a:r>
            <a:r>
              <a:rPr lang="pt-PT" sz="1100" dirty="0" err="1"/>
              <a:t>projects</a:t>
            </a:r>
            <a:endParaRPr lang="pt-PT" sz="1100" dirty="0"/>
          </a:p>
          <a:p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/>
              <a:t>A transversal team </a:t>
            </a:r>
            <a:r>
              <a:rPr lang="pt-PT" sz="1100" dirty="0" err="1"/>
              <a:t>of</a:t>
            </a:r>
            <a:r>
              <a:rPr lang="pt-PT" sz="1100" dirty="0"/>
              <a:t> </a:t>
            </a:r>
            <a:r>
              <a:rPr lang="pt-PT" sz="1100" dirty="0" err="1"/>
              <a:t>Analysts</a:t>
            </a:r>
            <a:r>
              <a:rPr lang="pt-PT" sz="1100" dirty="0"/>
              <a:t> can </a:t>
            </a:r>
            <a:r>
              <a:rPr lang="pt-PT" sz="1100" dirty="0" err="1"/>
              <a:t>receive</a:t>
            </a:r>
            <a:r>
              <a:rPr lang="pt-PT" sz="1100" dirty="0"/>
              <a:t> </a:t>
            </a:r>
            <a:r>
              <a:rPr lang="pt-PT" sz="1100" dirty="0" err="1"/>
              <a:t>work</a:t>
            </a:r>
            <a:r>
              <a:rPr lang="pt-PT" sz="1100" dirty="0"/>
              <a:t> </a:t>
            </a:r>
            <a:r>
              <a:rPr lang="pt-PT" sz="1100" dirty="0" err="1"/>
              <a:t>from</a:t>
            </a:r>
            <a:r>
              <a:rPr lang="pt-PT" sz="1100" dirty="0"/>
              <a:t> </a:t>
            </a:r>
            <a:r>
              <a:rPr lang="pt-PT" sz="1100" dirty="0" err="1"/>
              <a:t>any</a:t>
            </a:r>
            <a:r>
              <a:rPr lang="pt-PT" sz="1100" dirty="0"/>
              <a:t> 3C </a:t>
            </a:r>
            <a:r>
              <a:rPr lang="pt-PT" sz="1100" dirty="0" err="1"/>
              <a:t>Architect</a:t>
            </a:r>
            <a:r>
              <a:rPr lang="pt-PT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Hub</a:t>
            </a:r>
            <a:r>
              <a:rPr lang="pt-PT" sz="1100" dirty="0"/>
              <a:t> </a:t>
            </a:r>
            <a:r>
              <a:rPr lang="pt-PT" sz="1100" dirty="0" err="1"/>
              <a:t>backlog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plan</a:t>
            </a:r>
            <a:r>
              <a:rPr lang="pt-PT" sz="1100" dirty="0"/>
              <a:t> </a:t>
            </a:r>
            <a:r>
              <a:rPr lang="pt-PT" sz="1100" dirty="0" err="1"/>
              <a:t>will</a:t>
            </a:r>
            <a:r>
              <a:rPr lang="pt-PT" sz="1100" dirty="0"/>
              <a:t> </a:t>
            </a:r>
            <a:r>
              <a:rPr lang="pt-PT" sz="1100" dirty="0" err="1"/>
              <a:t>be</a:t>
            </a:r>
            <a:r>
              <a:rPr lang="pt-PT" sz="1100" dirty="0"/>
              <a:t> </a:t>
            </a:r>
            <a:r>
              <a:rPr lang="pt-PT" sz="1100" dirty="0" err="1"/>
              <a:t>managed</a:t>
            </a:r>
            <a:r>
              <a:rPr lang="pt-PT" sz="1100" dirty="0"/>
              <a:t> </a:t>
            </a:r>
            <a:r>
              <a:rPr lang="pt-PT" sz="1100" dirty="0" err="1"/>
              <a:t>by</a:t>
            </a:r>
            <a:r>
              <a:rPr lang="pt-PT" sz="1100" dirty="0"/>
              <a:t> </a:t>
            </a:r>
            <a:r>
              <a:rPr lang="pt-PT" sz="1100" dirty="0" err="1"/>
              <a:t>Analysts</a:t>
            </a:r>
            <a:r>
              <a:rPr lang="pt-PT" sz="1100" dirty="0"/>
              <a:t> leader to </a:t>
            </a:r>
            <a:r>
              <a:rPr lang="pt-PT" sz="1100" dirty="0" err="1"/>
              <a:t>integrate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Analysts</a:t>
            </a:r>
            <a:r>
              <a:rPr lang="pt-PT" sz="1100" dirty="0"/>
              <a:t> </a:t>
            </a:r>
            <a:r>
              <a:rPr lang="pt-PT" sz="1100" dirty="0" err="1"/>
              <a:t>delivery</a:t>
            </a:r>
            <a:r>
              <a:rPr lang="pt-PT" sz="1100" dirty="0"/>
              <a:t> </a:t>
            </a:r>
            <a:r>
              <a:rPr lang="pt-PT" sz="1100" dirty="0" err="1"/>
              <a:t>by</a:t>
            </a:r>
            <a:r>
              <a:rPr lang="pt-PT" sz="1100" dirty="0"/>
              <a:t> </a:t>
            </a:r>
            <a:r>
              <a:rPr lang="pt-PT" sz="1100" dirty="0" err="1"/>
              <a:t>using</a:t>
            </a:r>
            <a:r>
              <a:rPr lang="pt-PT" sz="1100" dirty="0"/>
              <a:t> X-</a:t>
            </a:r>
            <a:r>
              <a:rPr lang="pt-PT" sz="1100" dirty="0" err="1"/>
              <a:t>Viewer</a:t>
            </a:r>
            <a:r>
              <a:rPr lang="pt-PT" sz="1100" dirty="0"/>
              <a:t> (</a:t>
            </a:r>
            <a:r>
              <a:rPr lang="pt-PT" sz="1100" dirty="0" err="1"/>
              <a:t>ex</a:t>
            </a:r>
            <a:r>
              <a:rPr lang="pt-PT" sz="1100" dirty="0"/>
              <a:t>: 80/20 </a:t>
            </a:r>
            <a:r>
              <a:rPr lang="pt-PT" sz="1100" dirty="0" err="1"/>
              <a:t>proj</a:t>
            </a:r>
            <a:r>
              <a:rPr lang="pt-PT" sz="1100" dirty="0"/>
              <a:t>.) </a:t>
            </a:r>
            <a:r>
              <a:rPr lang="pt-PT" sz="1100" dirty="0" err="1"/>
              <a:t>and</a:t>
            </a:r>
            <a:r>
              <a:rPr lang="pt-PT" sz="1100" dirty="0"/>
              <a:t> prepare </a:t>
            </a:r>
            <a:r>
              <a:rPr lang="pt-PT" sz="1100" dirty="0" err="1"/>
              <a:t>the</a:t>
            </a:r>
            <a:r>
              <a:rPr lang="pt-PT" sz="1100" dirty="0"/>
              <a:t> future </a:t>
            </a:r>
            <a:r>
              <a:rPr lang="pt-PT" sz="1100" dirty="0" err="1"/>
              <a:t>Academy</a:t>
            </a:r>
            <a:r>
              <a:rPr lang="pt-PT" sz="1100" dirty="0"/>
              <a:t> </a:t>
            </a:r>
            <a:r>
              <a:rPr lang="pt-PT" sz="1100" dirty="0" err="1"/>
              <a:t>University</a:t>
            </a:r>
            <a:r>
              <a:rPr lang="pt-PT" sz="1100" dirty="0"/>
              <a:t> </a:t>
            </a:r>
            <a:r>
              <a:rPr lang="pt-PT" sz="1100" dirty="0" err="1"/>
              <a:t>contents</a:t>
            </a:r>
            <a:r>
              <a:rPr lang="pt-PT" sz="1100" dirty="0"/>
              <a:t> </a:t>
            </a:r>
            <a:r>
              <a:rPr lang="pt-PT" sz="1100" dirty="0" err="1"/>
              <a:t>based</a:t>
            </a:r>
            <a:r>
              <a:rPr lang="pt-PT" sz="1100" dirty="0"/>
              <a:t> in X-</a:t>
            </a:r>
            <a:r>
              <a:rPr lang="pt-PT" sz="1100" dirty="0" err="1"/>
              <a:t>Viewer</a:t>
            </a:r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/>
              <a:t>A </a:t>
            </a:r>
            <a:r>
              <a:rPr lang="pt-PT" sz="1100" dirty="0" err="1"/>
              <a:t>Daily</a:t>
            </a:r>
            <a:r>
              <a:rPr lang="pt-PT" sz="1100" dirty="0"/>
              <a:t> </a:t>
            </a:r>
            <a:r>
              <a:rPr lang="pt-PT" sz="1100" dirty="0" err="1"/>
              <a:t>Scrum</a:t>
            </a:r>
            <a:r>
              <a:rPr lang="pt-PT" sz="1100" dirty="0"/>
              <a:t> meeting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conducted</a:t>
            </a:r>
            <a:r>
              <a:rPr lang="pt-PT" sz="1100" dirty="0"/>
              <a:t> </a:t>
            </a:r>
            <a:r>
              <a:rPr lang="pt-PT" sz="1100" dirty="0" err="1"/>
              <a:t>every</a:t>
            </a:r>
            <a:r>
              <a:rPr lang="pt-PT" sz="1100" dirty="0"/>
              <a:t> </a:t>
            </a:r>
            <a:r>
              <a:rPr lang="pt-PT" sz="1100" dirty="0" err="1"/>
              <a:t>day</a:t>
            </a:r>
            <a:r>
              <a:rPr lang="pt-PT" sz="1100" dirty="0"/>
              <a:t> </a:t>
            </a:r>
            <a:r>
              <a:rPr lang="pt-PT" sz="1100" dirty="0" err="1"/>
              <a:t>involving</a:t>
            </a:r>
            <a:r>
              <a:rPr lang="pt-PT" sz="1100" dirty="0"/>
              <a:t> SM/DM/</a:t>
            </a:r>
            <a:r>
              <a:rPr lang="pt-PT" sz="1100" dirty="0" err="1"/>
              <a:t>Arch</a:t>
            </a:r>
            <a:r>
              <a:rPr lang="pt-PT" sz="1100" dirty="0"/>
              <a:t>/3CSC </a:t>
            </a:r>
            <a:r>
              <a:rPr lang="pt-PT" sz="1100" dirty="0" err="1"/>
              <a:t>mainly</a:t>
            </a:r>
            <a:r>
              <a:rPr lang="pt-PT" sz="1100" dirty="0"/>
              <a:t> for </a:t>
            </a:r>
            <a:r>
              <a:rPr lang="pt-PT" sz="1100" dirty="0" err="1"/>
              <a:t>work</a:t>
            </a:r>
            <a:r>
              <a:rPr lang="pt-PT" sz="1100" dirty="0"/>
              <a:t> force management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focus</a:t>
            </a:r>
            <a:r>
              <a:rPr lang="pt-PT" sz="1100" dirty="0"/>
              <a:t> in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daily</a:t>
            </a:r>
            <a:r>
              <a:rPr lang="pt-PT" sz="1100" dirty="0"/>
              <a:t>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/>
              <a:t>Team </a:t>
            </a:r>
            <a:r>
              <a:rPr lang="pt-PT" sz="1100" dirty="0" err="1"/>
              <a:t>members</a:t>
            </a:r>
            <a:r>
              <a:rPr lang="pt-PT" sz="1100" dirty="0"/>
              <a:t> </a:t>
            </a:r>
            <a:r>
              <a:rPr lang="pt-PT" sz="1100" dirty="0" err="1"/>
              <a:t>of</a:t>
            </a:r>
            <a:r>
              <a:rPr lang="pt-PT" sz="1100" dirty="0"/>
              <a:t> a 3C </a:t>
            </a:r>
            <a:r>
              <a:rPr lang="pt-PT" sz="1100" dirty="0" err="1"/>
              <a:t>Architect</a:t>
            </a:r>
            <a:r>
              <a:rPr lang="pt-PT" sz="1100" dirty="0"/>
              <a:t> can </a:t>
            </a:r>
            <a:r>
              <a:rPr lang="pt-PT" sz="1100" dirty="0" err="1"/>
              <a:t>work</a:t>
            </a:r>
            <a:r>
              <a:rPr lang="pt-PT" sz="1100" dirty="0"/>
              <a:t> in </a:t>
            </a:r>
            <a:r>
              <a:rPr lang="pt-PT" sz="1100" dirty="0" err="1"/>
              <a:t>other</a:t>
            </a:r>
            <a:r>
              <a:rPr lang="pt-PT" sz="1100" dirty="0"/>
              <a:t> 3C </a:t>
            </a:r>
            <a:r>
              <a:rPr lang="pt-PT" sz="1100" dirty="0" err="1"/>
              <a:t>Architects</a:t>
            </a:r>
            <a:r>
              <a:rPr lang="pt-PT" sz="1100" dirty="0"/>
              <a:t> in </a:t>
            </a:r>
            <a:r>
              <a:rPr lang="pt-PT" sz="1100" dirty="0" err="1"/>
              <a:t>order</a:t>
            </a:r>
            <a:r>
              <a:rPr lang="pt-PT" sz="1100" dirty="0"/>
              <a:t> to </a:t>
            </a:r>
            <a:r>
              <a:rPr lang="pt-PT" sz="1100" dirty="0" err="1"/>
              <a:t>guarantee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delivery</a:t>
            </a:r>
            <a:endParaRPr lang="pt-P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100" dirty="0"/>
          </a:p>
          <a:p>
            <a:endParaRPr lang="pt-PT" sz="11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EB32EA7-B6AD-AB45-B204-36F65343055E}"/>
              </a:ext>
            </a:extLst>
          </p:cNvPr>
          <p:cNvSpPr/>
          <p:nvPr/>
        </p:nvSpPr>
        <p:spPr>
          <a:xfrm>
            <a:off x="693798" y="1681999"/>
            <a:ext cx="168613" cy="889751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6CF9A-786C-E046-8426-794EB57B8734}"/>
              </a:ext>
            </a:extLst>
          </p:cNvPr>
          <p:cNvSpPr txBox="1"/>
          <p:nvPr/>
        </p:nvSpPr>
        <p:spPr>
          <a:xfrm rot="16200000">
            <a:off x="189531" y="1923956"/>
            <a:ext cx="919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050" dirty="0"/>
              <a:t>Backlog input</a:t>
            </a:r>
          </a:p>
        </p:txBody>
      </p:sp>
    </p:spTree>
    <p:extLst>
      <p:ext uri="{BB962C8B-B14F-4D97-AF65-F5344CB8AC3E}">
        <p14:creationId xmlns:p14="http://schemas.microsoft.com/office/powerpoint/2010/main" val="7208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081AE-2A1A-544F-85C0-48252ED11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37695"/>
              </p:ext>
            </p:extLst>
          </p:nvPr>
        </p:nvGraphicFramePr>
        <p:xfrm>
          <a:off x="843690" y="1351347"/>
          <a:ext cx="6386602" cy="3205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981">
                  <a:extLst>
                    <a:ext uri="{9D8B030D-6E8A-4147-A177-3AD203B41FA5}">
                      <a16:colId xmlns:a16="http://schemas.microsoft.com/office/drawing/2014/main" val="2498401625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185527514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val="3844332518"/>
                    </a:ext>
                  </a:extLst>
                </a:gridCol>
                <a:gridCol w="594208">
                  <a:extLst>
                    <a:ext uri="{9D8B030D-6E8A-4147-A177-3AD203B41FA5}">
                      <a16:colId xmlns:a16="http://schemas.microsoft.com/office/drawing/2014/main" val="3473612798"/>
                    </a:ext>
                  </a:extLst>
                </a:gridCol>
                <a:gridCol w="1070453">
                  <a:extLst>
                    <a:ext uri="{9D8B030D-6E8A-4147-A177-3AD203B41FA5}">
                      <a16:colId xmlns:a16="http://schemas.microsoft.com/office/drawing/2014/main" val="3645912118"/>
                    </a:ext>
                  </a:extLst>
                </a:gridCol>
                <a:gridCol w="2345636">
                  <a:extLst>
                    <a:ext uri="{9D8B030D-6E8A-4147-A177-3AD203B41FA5}">
                      <a16:colId xmlns:a16="http://schemas.microsoft.com/office/drawing/2014/main" val="2555174222"/>
                    </a:ext>
                  </a:extLst>
                </a:gridCol>
              </a:tblGrid>
              <a:tr h="208117">
                <a:tc>
                  <a:txBody>
                    <a:bodyPr/>
                    <a:lstStyle/>
                    <a:p>
                      <a:pPr algn="ctr" fontAlgn="ctr"/>
                      <a:endParaRPr lang="en-PT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 PROJECT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B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3C ARCHITECT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B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DM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B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TSM/SCRUM MASTER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B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3C AFFINITY TEAM</a:t>
                      </a:r>
                    </a:p>
                  </a:txBody>
                  <a:tcPr marL="5882" marR="5882" marT="58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B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61806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IMS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OUTSYSTEMS DBA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ANDRÉ B.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ANDRÉ B.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ANDRÉ B.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TIAGO PEREIRA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002284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AMS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VFUK CI/CD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ANDRÉ S.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GONÇALO F.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ANDRÉ S.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DIOGO SILVA, TIAGO ALCOBIA</a:t>
                      </a: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107311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ROGERS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MAURO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MAURO F.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TIAGO MODESTO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</a:t>
                      </a:r>
                      <a:r>
                        <a:rPr lang="pt-PT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VITOR ANSELMO, VALTER MÁRIO, MARCIO MOTA, MARCO PEDRO, JOÃO SANTOS, ALEXANDER TROMPETERO, ANDRÉ BELA</a:t>
                      </a: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562258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VFUK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GONÇALO F.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MARCO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3965900051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VFDE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HUGO GIL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HUGO GIL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4182975410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AVIVA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HUGO GIL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(recruiting)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2593180500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AFP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RUI CANDEIAS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RUI CANDEIAS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3770327535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LOS HEROES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ANDRE BELA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ANDRE BELA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2808550635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ENTEL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ANDRE BELA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ALEXANDER TROMPETERO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3888723278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>
                          <a:effectLst/>
                        </a:rPr>
                        <a:t>VF GREECE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GONÇALO F.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GONÇALO FALCÃO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942144448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VWFS DS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JOÃO RAMIRO, HENRIQUE LOURENÇO, ANDRÉ MALAFAIA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46287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CELFOCUS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544764148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EDP GICD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850051540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CARROT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NIDIO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ANDRE MALAFAIA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2685414880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EDP PMF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P. CUNHA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ANDRE MALAFAIA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724568491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>
                          <a:effectLst/>
                        </a:rPr>
                        <a:t>IMS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SIBS INTERN.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PEDRO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PEDRO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JOAO LAGOA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JOÃO LAGOA, JOÃO SILVA, MARCIO SILVA, WLADISLAW LOPEZ, JOÃO CALDEIRA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684630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IMS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ACCENTURE MI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PEDRO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PEDRO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469341400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IMS</a:t>
                      </a: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</a:t>
                      </a: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u="none" strike="noStrike" dirty="0">
                          <a:effectLst/>
                        </a:rPr>
                        <a:t>PEDRO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JOÃO CALDEIRA</a:t>
                      </a: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838735127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IMS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ALTICE FAST FIB.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PEDRO C.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MARCIO SILVA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320087047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EURONEXT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RODRIGO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RODRIGO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RODRIGO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  PAULO MAIA, JOSE VILLA LOBOS, GUILHERME JOHAN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671027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VWFS FR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RODRIGO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PEDRO CANTEIRO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481246044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FIDELIDADE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TIAGO CURADO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LUIS RIBEIRO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378359670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QMS/IMS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HOSP. CENTRAL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RODRIGO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RODRIGO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589177692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ALTICE PERF.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RODRIGO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RODRIGO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4145725385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QMS/IMS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OUTSYSTEMS SUPL.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ANDRÉ B.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ANDRÉ B.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012711936"/>
                  </a:ext>
                </a:extLst>
              </a:tr>
              <a:tr h="1148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u="none" strike="noStrike" dirty="0">
                          <a:effectLst/>
                        </a:rPr>
                        <a:t>QMS/IMS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OUTSYSTEMS PROF. SERV.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RODRIGO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ANDRÉ B.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b"/>
                </a:tc>
                <a:extLst>
                  <a:ext uri="{0D108BD9-81ED-4DB2-BD59-A6C34878D82A}">
                    <a16:rowId xmlns:a16="http://schemas.microsoft.com/office/drawing/2014/main" val="13225507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89FEB9-BBF2-2940-BE7D-546DBD484D1E}"/>
              </a:ext>
            </a:extLst>
          </p:cNvPr>
          <p:cNvSpPr txBox="1"/>
          <p:nvPr/>
        </p:nvSpPr>
        <p:spPr>
          <a:xfrm>
            <a:off x="333382" y="632869"/>
            <a:ext cx="8458926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Team organization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863EA9-5393-A24E-9C2D-C9F442A6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99131"/>
              </p:ext>
            </p:extLst>
          </p:nvPr>
        </p:nvGraphicFramePr>
        <p:xfrm>
          <a:off x="1607011" y="1018913"/>
          <a:ext cx="5623281" cy="250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649">
                  <a:extLst>
                    <a:ext uri="{9D8B030D-6E8A-4147-A177-3AD203B41FA5}">
                      <a16:colId xmlns:a16="http://schemas.microsoft.com/office/drawing/2014/main" val="2185527514"/>
                    </a:ext>
                  </a:extLst>
                </a:gridCol>
                <a:gridCol w="4199632">
                  <a:extLst>
                    <a:ext uri="{9D8B030D-6E8A-4147-A177-3AD203B41FA5}">
                      <a16:colId xmlns:a16="http://schemas.microsoft.com/office/drawing/2014/main" val="2555174222"/>
                    </a:ext>
                  </a:extLst>
                </a:gridCol>
              </a:tblGrid>
              <a:tr h="1254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ANALYSTS LEADER</a:t>
                      </a:r>
                    </a:p>
                  </a:txBody>
                  <a:tcPr marL="5882" marR="5882" marT="58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B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ANALYSTS + HUB TEAM</a:t>
                      </a:r>
                    </a:p>
                  </a:txBody>
                  <a:tcPr marL="5882" marR="5882" marT="58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B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61806"/>
                  </a:ext>
                </a:extLst>
              </a:tr>
              <a:tr h="1254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PAULO CUNHA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700" u="none" strike="noStrike" dirty="0">
                          <a:effectLst/>
                        </a:rPr>
                        <a:t>ANDRÉ MAIA, GONÇALO RIBEIRO, ANTONIO CASTANHEIRO</a:t>
                      </a:r>
                      <a:endParaRPr lang="en-PT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2" marR="5882" marT="58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00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4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9FEB9-BBF2-2940-BE7D-546DBD484D1E}"/>
              </a:ext>
            </a:extLst>
          </p:cNvPr>
          <p:cNvSpPr txBox="1"/>
          <p:nvPr/>
        </p:nvSpPr>
        <p:spPr>
          <a:xfrm>
            <a:off x="333382" y="632869"/>
            <a:ext cx="8458926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6A508-F82B-AE45-95B6-B806C63E5236}"/>
              </a:ext>
            </a:extLst>
          </p:cNvPr>
          <p:cNvSpPr txBox="1"/>
          <p:nvPr/>
        </p:nvSpPr>
        <p:spPr>
          <a:xfrm>
            <a:off x="437388" y="1071274"/>
            <a:ext cx="8354920" cy="267765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endParaRPr lang="en-GB" sz="1050" dirty="0"/>
          </a:p>
          <a:p>
            <a:endParaRPr lang="en-GB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Current</a:t>
            </a:r>
            <a:r>
              <a:rPr lang="pt-PT" sz="1050" dirty="0"/>
              <a:t> </a:t>
            </a:r>
            <a:r>
              <a:rPr lang="pt-PT" sz="1050" dirty="0" err="1"/>
              <a:t>Analysts</a:t>
            </a:r>
            <a:r>
              <a:rPr lang="pt-PT" sz="1050" dirty="0"/>
              <a:t> </a:t>
            </a:r>
            <a:r>
              <a:rPr lang="pt-PT" sz="1050" dirty="0" err="1"/>
              <a:t>tower</a:t>
            </a:r>
            <a:r>
              <a:rPr lang="pt-PT" sz="1050" dirty="0"/>
              <a:t> </a:t>
            </a:r>
            <a:r>
              <a:rPr lang="pt-PT" sz="1050" dirty="0" err="1"/>
              <a:t>backlog</a:t>
            </a:r>
            <a:r>
              <a:rPr lang="pt-PT" sz="1050" dirty="0"/>
              <a:t> (</a:t>
            </a:r>
            <a:r>
              <a:rPr lang="pt-PT" sz="1050" dirty="0" err="1"/>
              <a:t>not</a:t>
            </a:r>
            <a:r>
              <a:rPr lang="pt-PT" sz="1050" dirty="0"/>
              <a:t> in progresso) </a:t>
            </a:r>
            <a:r>
              <a:rPr lang="pt-PT" sz="1050" dirty="0" err="1"/>
              <a:t>JIRAs</a:t>
            </a:r>
            <a:r>
              <a:rPr lang="pt-PT" sz="1050" dirty="0"/>
              <a:t> </a:t>
            </a:r>
            <a:r>
              <a:rPr lang="pt-PT" sz="1050" dirty="0" err="1"/>
              <a:t>reassigned</a:t>
            </a:r>
            <a:r>
              <a:rPr lang="pt-PT" sz="1050" dirty="0"/>
              <a:t> to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Architect</a:t>
            </a:r>
            <a:r>
              <a:rPr lang="pt-PT" sz="1050" dirty="0"/>
              <a:t> (</a:t>
            </a:r>
            <a:r>
              <a:rPr lang="pt-PT" sz="1050" dirty="0" err="1"/>
              <a:t>Who</a:t>
            </a:r>
            <a:r>
              <a:rPr lang="pt-PT" sz="1050" dirty="0"/>
              <a:t>: Pedro Canteiro, </a:t>
            </a:r>
            <a:r>
              <a:rPr lang="pt-PT" sz="1050" dirty="0" err="1"/>
              <a:t>When</a:t>
            </a:r>
            <a:r>
              <a:rPr lang="pt-PT" sz="1050" dirty="0"/>
              <a:t>: </a:t>
            </a:r>
            <a:r>
              <a:rPr lang="pt-PT" sz="1050" dirty="0" err="1"/>
              <a:t>This</a:t>
            </a:r>
            <a:r>
              <a:rPr lang="pt-PT" sz="1050" dirty="0"/>
              <a:t> </a:t>
            </a:r>
            <a:r>
              <a:rPr lang="pt-PT" sz="1050" dirty="0" err="1"/>
              <a:t>week</a:t>
            </a:r>
            <a:r>
              <a:rPr lang="pt-PT" sz="10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/>
              <a:t>JIRA </a:t>
            </a:r>
            <a:r>
              <a:rPr lang="pt-PT" sz="1050" dirty="0" err="1"/>
              <a:t>workflow</a:t>
            </a:r>
            <a:r>
              <a:rPr lang="pt-PT" sz="1050" dirty="0"/>
              <a:t> </a:t>
            </a:r>
            <a:r>
              <a:rPr lang="pt-PT" sz="1050" dirty="0" err="1"/>
              <a:t>changed</a:t>
            </a:r>
            <a:r>
              <a:rPr lang="pt-PT" sz="1050" dirty="0"/>
              <a:t> for </a:t>
            </a:r>
            <a:r>
              <a:rPr lang="pt-PT" sz="1050" dirty="0" err="1"/>
              <a:t>new</a:t>
            </a:r>
            <a:r>
              <a:rPr lang="pt-PT" sz="1050" dirty="0"/>
              <a:t> </a:t>
            </a:r>
            <a:r>
              <a:rPr lang="pt-PT" sz="1050" dirty="0" err="1"/>
              <a:t>work</a:t>
            </a:r>
            <a:r>
              <a:rPr lang="pt-PT" sz="1050" dirty="0"/>
              <a:t> to </a:t>
            </a:r>
            <a:r>
              <a:rPr lang="pt-PT" sz="1050" dirty="0" err="1"/>
              <a:t>be</a:t>
            </a:r>
            <a:r>
              <a:rPr lang="pt-PT" sz="1050" dirty="0"/>
              <a:t> </a:t>
            </a:r>
            <a:r>
              <a:rPr lang="pt-PT" sz="1050" dirty="0" err="1"/>
              <a:t>assigned</a:t>
            </a:r>
            <a:r>
              <a:rPr lang="pt-PT" sz="1050" dirty="0"/>
              <a:t> to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Architect</a:t>
            </a:r>
            <a:r>
              <a:rPr lang="pt-PT" sz="1050" dirty="0"/>
              <a:t> (</a:t>
            </a:r>
            <a:r>
              <a:rPr lang="pt-PT" sz="1050" dirty="0" err="1"/>
              <a:t>Who</a:t>
            </a:r>
            <a:r>
              <a:rPr lang="pt-PT" sz="1050" dirty="0"/>
              <a:t>: Pedro Canteiro + </a:t>
            </a:r>
            <a:r>
              <a:rPr lang="pt-PT" sz="1050" dirty="0" err="1"/>
              <a:t>Architects</a:t>
            </a:r>
            <a:r>
              <a:rPr lang="pt-PT" sz="1050" dirty="0"/>
              <a:t> , </a:t>
            </a:r>
            <a:r>
              <a:rPr lang="pt-PT" sz="1050" dirty="0" err="1"/>
              <a:t>When</a:t>
            </a:r>
            <a:r>
              <a:rPr lang="pt-PT" sz="1050" dirty="0"/>
              <a:t>: </a:t>
            </a:r>
            <a:r>
              <a:rPr lang="pt-PT" sz="1050" dirty="0" err="1"/>
              <a:t>This</a:t>
            </a:r>
            <a:r>
              <a:rPr lang="pt-PT" sz="1050" dirty="0"/>
              <a:t> </a:t>
            </a:r>
            <a:r>
              <a:rPr lang="pt-PT" sz="1050" dirty="0" err="1"/>
              <a:t>week</a:t>
            </a:r>
            <a:r>
              <a:rPr lang="pt-PT" sz="10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Current</a:t>
            </a:r>
            <a:r>
              <a:rPr lang="pt-PT" sz="1050" dirty="0"/>
              <a:t> in </a:t>
            </a:r>
            <a:r>
              <a:rPr lang="pt-PT" sz="1050" dirty="0" err="1"/>
              <a:t>progress</a:t>
            </a:r>
            <a:r>
              <a:rPr lang="pt-PT" sz="1050" dirty="0"/>
              <a:t> </a:t>
            </a:r>
            <a:r>
              <a:rPr lang="pt-PT" sz="1050" dirty="0" err="1"/>
              <a:t>JIRA’s</a:t>
            </a:r>
            <a:r>
              <a:rPr lang="pt-PT" sz="1050" dirty="0"/>
              <a:t> </a:t>
            </a:r>
            <a:r>
              <a:rPr lang="pt-PT" sz="1050" dirty="0" err="1"/>
              <a:t>delivered</a:t>
            </a:r>
            <a:r>
              <a:rPr lang="pt-PT" sz="1050" dirty="0"/>
              <a:t> </a:t>
            </a:r>
            <a:r>
              <a:rPr lang="pt-PT" sz="1050" dirty="0" err="1"/>
              <a:t>following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previous</a:t>
            </a:r>
            <a:r>
              <a:rPr lang="pt-PT" sz="1050" dirty="0"/>
              <a:t> </a:t>
            </a:r>
            <a:r>
              <a:rPr lang="pt-PT" sz="1050" dirty="0" err="1"/>
              <a:t>model</a:t>
            </a:r>
            <a:r>
              <a:rPr lang="pt-PT" sz="1050" dirty="0"/>
              <a:t> </a:t>
            </a:r>
            <a:r>
              <a:rPr lang="pt-PT" sz="1050" dirty="0" err="1"/>
              <a:t>until</a:t>
            </a:r>
            <a:r>
              <a:rPr lang="pt-PT" sz="1050" dirty="0"/>
              <a:t> </a:t>
            </a:r>
            <a:r>
              <a:rPr lang="pt-PT" sz="1050" dirty="0" err="1"/>
              <a:t>its</a:t>
            </a:r>
            <a:r>
              <a:rPr lang="pt-PT" sz="1050" dirty="0"/>
              <a:t> final </a:t>
            </a:r>
            <a:r>
              <a:rPr lang="pt-PT" sz="1050" dirty="0" err="1"/>
              <a:t>state</a:t>
            </a:r>
            <a:r>
              <a:rPr lang="pt-PT" sz="1050" dirty="0"/>
              <a:t> (</a:t>
            </a:r>
            <a:r>
              <a:rPr lang="pt-PT" sz="1050" dirty="0" err="1"/>
              <a:t>Who</a:t>
            </a:r>
            <a:r>
              <a:rPr lang="pt-PT" sz="1050" dirty="0"/>
              <a:t>: </a:t>
            </a:r>
            <a:r>
              <a:rPr lang="pt-PT" sz="1050" dirty="0" err="1"/>
              <a:t>All</a:t>
            </a:r>
            <a:r>
              <a:rPr lang="pt-PT" sz="1050" dirty="0"/>
              <a:t> , </a:t>
            </a:r>
            <a:r>
              <a:rPr lang="pt-PT" sz="1050" dirty="0" err="1"/>
              <a:t>When</a:t>
            </a:r>
            <a:r>
              <a:rPr lang="pt-PT" sz="1050" dirty="0"/>
              <a:t>: </a:t>
            </a:r>
            <a:r>
              <a:rPr lang="pt-PT" sz="1050" dirty="0" err="1"/>
              <a:t>This</a:t>
            </a:r>
            <a:r>
              <a:rPr lang="pt-PT" sz="1050" dirty="0"/>
              <a:t> </a:t>
            </a:r>
            <a:r>
              <a:rPr lang="pt-PT" sz="1050" dirty="0" err="1"/>
              <a:t>week</a:t>
            </a:r>
            <a:r>
              <a:rPr lang="pt-PT" sz="1050" dirty="0"/>
              <a:t>)</a:t>
            </a:r>
          </a:p>
          <a:p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Architects</a:t>
            </a:r>
            <a:r>
              <a:rPr lang="pt-PT" sz="1050" dirty="0"/>
              <a:t> </a:t>
            </a:r>
            <a:r>
              <a:rPr lang="pt-PT" sz="1050" dirty="0" err="1"/>
              <a:t>kick-off</a:t>
            </a:r>
            <a:r>
              <a:rPr lang="pt-PT" sz="1050" dirty="0"/>
              <a:t> meetings </a:t>
            </a:r>
            <a:r>
              <a:rPr lang="pt-PT" sz="1050" dirty="0" err="1"/>
              <a:t>with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team </a:t>
            </a:r>
            <a:r>
              <a:rPr lang="pt-PT" sz="1050" dirty="0" err="1"/>
              <a:t>members</a:t>
            </a:r>
            <a:r>
              <a:rPr lang="pt-PT" sz="1050" dirty="0"/>
              <a:t> (</a:t>
            </a:r>
            <a:r>
              <a:rPr lang="pt-PT" sz="1050" dirty="0" err="1"/>
              <a:t>Who</a:t>
            </a:r>
            <a:r>
              <a:rPr lang="pt-PT" sz="1050" dirty="0"/>
              <a:t>: </a:t>
            </a:r>
            <a:r>
              <a:rPr lang="pt-PT" sz="1050" dirty="0" err="1"/>
              <a:t>Architects</a:t>
            </a:r>
            <a:r>
              <a:rPr lang="pt-PT" sz="1050" dirty="0"/>
              <a:t> + Team, </a:t>
            </a:r>
            <a:r>
              <a:rPr lang="pt-PT" sz="1050" dirty="0" err="1"/>
              <a:t>When</a:t>
            </a:r>
            <a:r>
              <a:rPr lang="pt-PT" sz="1050" dirty="0"/>
              <a:t>: </a:t>
            </a:r>
            <a:r>
              <a:rPr lang="pt-PT" sz="1050" dirty="0" err="1"/>
              <a:t>This</a:t>
            </a:r>
            <a:r>
              <a:rPr lang="pt-PT" sz="1050" dirty="0"/>
              <a:t> </a:t>
            </a:r>
            <a:r>
              <a:rPr lang="pt-PT" sz="1050" dirty="0" err="1"/>
              <a:t>week</a:t>
            </a:r>
            <a:r>
              <a:rPr lang="pt-PT" sz="10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Start</a:t>
            </a:r>
            <a:r>
              <a:rPr lang="pt-PT" sz="1050" dirty="0"/>
              <a:t> </a:t>
            </a:r>
            <a:r>
              <a:rPr lang="pt-PT" sz="1050" dirty="0" err="1"/>
              <a:t>new</a:t>
            </a:r>
            <a:r>
              <a:rPr lang="pt-PT" sz="1050" dirty="0"/>
              <a:t> </a:t>
            </a:r>
            <a:r>
              <a:rPr lang="pt-PT" sz="1050" dirty="0" err="1"/>
              <a:t>daily</a:t>
            </a:r>
            <a:r>
              <a:rPr lang="pt-PT" sz="1050" dirty="0"/>
              <a:t> </a:t>
            </a:r>
            <a:r>
              <a:rPr lang="pt-PT" sz="1050" dirty="0" err="1"/>
              <a:t>scrums</a:t>
            </a:r>
            <a:r>
              <a:rPr lang="pt-PT" sz="1050" dirty="0"/>
              <a:t> (</a:t>
            </a:r>
            <a:r>
              <a:rPr lang="pt-PT" sz="1050" dirty="0" err="1"/>
              <a:t>Who</a:t>
            </a:r>
            <a:r>
              <a:rPr lang="pt-PT" sz="1050" dirty="0"/>
              <a:t>: Pedro Canteiro to Schedule, </a:t>
            </a:r>
            <a:r>
              <a:rPr lang="pt-PT" sz="1050" dirty="0" err="1"/>
              <a:t>When</a:t>
            </a:r>
            <a:r>
              <a:rPr lang="pt-PT" sz="1050" dirty="0"/>
              <a:t>: </a:t>
            </a:r>
            <a:r>
              <a:rPr lang="pt-PT" sz="1050" dirty="0" err="1"/>
              <a:t>This</a:t>
            </a:r>
            <a:r>
              <a:rPr lang="pt-PT" sz="1050" dirty="0"/>
              <a:t> </a:t>
            </a:r>
            <a:r>
              <a:rPr lang="pt-PT" sz="1050" dirty="0" err="1"/>
              <a:t>week</a:t>
            </a:r>
            <a:r>
              <a:rPr lang="pt-PT" sz="10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Cancel</a:t>
            </a:r>
            <a:r>
              <a:rPr lang="pt-PT" sz="1050" dirty="0"/>
              <a:t> </a:t>
            </a:r>
            <a:r>
              <a:rPr lang="pt-PT" sz="1050" dirty="0" err="1"/>
              <a:t>old</a:t>
            </a:r>
            <a:r>
              <a:rPr lang="pt-PT" sz="1050" dirty="0"/>
              <a:t> </a:t>
            </a:r>
            <a:r>
              <a:rPr lang="pt-PT" sz="1050" dirty="0" err="1"/>
              <a:t>tower</a:t>
            </a:r>
            <a:r>
              <a:rPr lang="pt-PT" sz="1050" dirty="0"/>
              <a:t> Google meetings &amp; </a:t>
            </a:r>
            <a:r>
              <a:rPr lang="pt-PT" sz="1050" dirty="0" err="1"/>
              <a:t>Whatsapp’s</a:t>
            </a:r>
            <a:r>
              <a:rPr lang="pt-PT" sz="1050" dirty="0"/>
              <a:t> (</a:t>
            </a:r>
            <a:r>
              <a:rPr lang="pt-PT" sz="1050" dirty="0" err="1"/>
              <a:t>Who</a:t>
            </a:r>
            <a:r>
              <a:rPr lang="pt-PT" sz="1050" dirty="0"/>
              <a:t>: </a:t>
            </a:r>
            <a:r>
              <a:rPr lang="pt-PT" sz="1050" dirty="0" err="1"/>
              <a:t>Each</a:t>
            </a:r>
            <a:r>
              <a:rPr lang="pt-PT" sz="1050" dirty="0"/>
              <a:t> </a:t>
            </a:r>
            <a:r>
              <a:rPr lang="pt-PT" sz="1050" dirty="0" err="1"/>
              <a:t>Tower</a:t>
            </a:r>
            <a:r>
              <a:rPr lang="pt-PT" sz="1050" dirty="0"/>
              <a:t> Leader, </a:t>
            </a:r>
            <a:r>
              <a:rPr lang="pt-PT" sz="1050" dirty="0" err="1"/>
              <a:t>When</a:t>
            </a:r>
            <a:r>
              <a:rPr lang="pt-PT" sz="1050" dirty="0"/>
              <a:t>: </a:t>
            </a:r>
            <a:r>
              <a:rPr lang="pt-PT" sz="1050" dirty="0" err="1"/>
              <a:t>Next</a:t>
            </a:r>
            <a:r>
              <a:rPr lang="pt-PT" sz="1050" dirty="0"/>
              <a:t> </a:t>
            </a:r>
            <a:r>
              <a:rPr lang="pt-PT" sz="1050" dirty="0" err="1"/>
              <a:t>week</a:t>
            </a:r>
            <a:r>
              <a:rPr lang="pt-PT" sz="1050" dirty="0"/>
              <a:t>)</a:t>
            </a:r>
          </a:p>
          <a:p>
            <a:endParaRPr lang="pt-P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050" dirty="0" err="1"/>
              <a:t>Kick-off</a:t>
            </a:r>
            <a:r>
              <a:rPr lang="pt-PT" sz="1050" dirty="0"/>
              <a:t> </a:t>
            </a:r>
            <a:r>
              <a:rPr lang="pt-PT" sz="1050" dirty="0" err="1"/>
              <a:t>Analysts</a:t>
            </a:r>
            <a:r>
              <a:rPr lang="pt-PT" sz="1050" dirty="0"/>
              <a:t> team (</a:t>
            </a:r>
            <a:r>
              <a:rPr lang="pt-PT" sz="1050" dirty="0" err="1"/>
              <a:t>Who</a:t>
            </a:r>
            <a:r>
              <a:rPr lang="pt-PT" sz="1050" dirty="0"/>
              <a:t>: Paulo Cunha + </a:t>
            </a:r>
            <a:r>
              <a:rPr lang="pt-PT" sz="1050" dirty="0" err="1"/>
              <a:t>Analysts</a:t>
            </a:r>
            <a:r>
              <a:rPr lang="pt-PT" sz="1050" dirty="0"/>
              <a:t> &amp; </a:t>
            </a:r>
            <a:r>
              <a:rPr lang="pt-PT" sz="1050" dirty="0" err="1"/>
              <a:t>Hub</a:t>
            </a:r>
            <a:r>
              <a:rPr lang="pt-PT" sz="1050" dirty="0"/>
              <a:t> Team, </a:t>
            </a:r>
            <a:r>
              <a:rPr lang="pt-PT" sz="1050" dirty="0" err="1"/>
              <a:t>When</a:t>
            </a:r>
            <a:r>
              <a:rPr lang="pt-PT" sz="1050" dirty="0"/>
              <a:t>: </a:t>
            </a:r>
            <a:r>
              <a:rPr lang="pt-PT" sz="1050" dirty="0" err="1"/>
              <a:t>This</a:t>
            </a:r>
            <a:r>
              <a:rPr lang="pt-PT" sz="1050" dirty="0"/>
              <a:t> </a:t>
            </a:r>
            <a:r>
              <a:rPr lang="pt-PT" sz="1050" dirty="0" err="1"/>
              <a:t>week</a:t>
            </a:r>
            <a:r>
              <a:rPr lang="pt-PT" sz="1050" dirty="0"/>
              <a:t>)</a:t>
            </a:r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18534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6A508-F82B-AE45-95B6-B806C63E5236}"/>
              </a:ext>
            </a:extLst>
          </p:cNvPr>
          <p:cNvSpPr txBox="1"/>
          <p:nvPr/>
        </p:nvSpPr>
        <p:spPr>
          <a:xfrm>
            <a:off x="241445" y="1378251"/>
            <a:ext cx="8354920" cy="156966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endParaRPr lang="en-GB" sz="2400" dirty="0"/>
          </a:p>
          <a:p>
            <a:pPr algn="ctr"/>
            <a:r>
              <a:rPr lang="pt-PT" sz="2400" dirty="0"/>
              <a:t>SUPPORT SLIDES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0546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2FF89-C571-476B-BBEC-2FC0DA2F441E}"/>
              </a:ext>
            </a:extLst>
          </p:cNvPr>
          <p:cNvSpPr txBox="1"/>
          <p:nvPr/>
        </p:nvSpPr>
        <p:spPr>
          <a:xfrm>
            <a:off x="333382" y="574086"/>
            <a:ext cx="1680171" cy="307777"/>
          </a:xfrm>
          <a:prstGeom prst="rect">
            <a:avLst/>
          </a:prstGeom>
          <a:solidFill>
            <a:srgbClr val="E61D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 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FCEADE-8A98-4A5E-827D-7252AC008EE8}"/>
              </a:ext>
            </a:extLst>
          </p:cNvPr>
          <p:cNvSpPr/>
          <p:nvPr/>
        </p:nvSpPr>
        <p:spPr>
          <a:xfrm>
            <a:off x="2495005" y="1149530"/>
            <a:ext cx="1869195" cy="33676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Analistas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417054-1D7C-4269-9366-FC247987ACFD}"/>
              </a:ext>
            </a:extLst>
          </p:cNvPr>
          <p:cNvSpPr/>
          <p:nvPr/>
        </p:nvSpPr>
        <p:spPr>
          <a:xfrm>
            <a:off x="4689566" y="1149530"/>
            <a:ext cx="1869195" cy="33676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Especialistas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642FAF-8879-4482-A0EE-80D063C25ED0}"/>
              </a:ext>
            </a:extLst>
          </p:cNvPr>
          <p:cNvSpPr/>
          <p:nvPr/>
        </p:nvSpPr>
        <p:spPr>
          <a:xfrm>
            <a:off x="6884126" y="1143000"/>
            <a:ext cx="1810461" cy="336763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Arquitectos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127129-EB2E-4E57-8918-E7B5D427FA49}"/>
              </a:ext>
            </a:extLst>
          </p:cNvPr>
          <p:cNvSpPr/>
          <p:nvPr/>
        </p:nvSpPr>
        <p:spPr>
          <a:xfrm>
            <a:off x="2495005" y="888393"/>
            <a:ext cx="1869195" cy="1892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 sz="800" dirty="0" err="1"/>
              <a:t>Kanban</a:t>
            </a:r>
            <a:r>
              <a:rPr lang="pt-PT" sz="800" dirty="0"/>
              <a:t> </a:t>
            </a:r>
            <a:r>
              <a:rPr lang="pt-PT" sz="800" dirty="0" err="1"/>
              <a:t>Board</a:t>
            </a:r>
            <a:r>
              <a:rPr lang="pt-PT" sz="800" dirty="0"/>
              <a:t> Analistas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C3FB8-7A78-4099-A6FB-EF30A44417F5}"/>
              </a:ext>
            </a:extLst>
          </p:cNvPr>
          <p:cNvSpPr/>
          <p:nvPr/>
        </p:nvSpPr>
        <p:spPr>
          <a:xfrm>
            <a:off x="4689566" y="888392"/>
            <a:ext cx="1869195" cy="1892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 sz="800" dirty="0" err="1"/>
              <a:t>Kanban</a:t>
            </a:r>
            <a:r>
              <a:rPr lang="pt-PT" sz="800" dirty="0"/>
              <a:t> </a:t>
            </a:r>
            <a:r>
              <a:rPr lang="pt-PT" sz="800" dirty="0" err="1"/>
              <a:t>Board</a:t>
            </a:r>
            <a:r>
              <a:rPr lang="pt-PT" sz="800" dirty="0"/>
              <a:t> Especialistas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D7E9BF-5AF2-4FEE-A22C-DF5890546605}"/>
              </a:ext>
            </a:extLst>
          </p:cNvPr>
          <p:cNvSpPr/>
          <p:nvPr/>
        </p:nvSpPr>
        <p:spPr>
          <a:xfrm>
            <a:off x="6884126" y="881861"/>
            <a:ext cx="1810461" cy="1892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PT" sz="800" dirty="0" err="1"/>
              <a:t>Kanban</a:t>
            </a:r>
            <a:r>
              <a:rPr lang="pt-PT" sz="800" dirty="0"/>
              <a:t> </a:t>
            </a:r>
            <a:r>
              <a:rPr lang="pt-PT" sz="800" dirty="0" err="1"/>
              <a:t>Board</a:t>
            </a:r>
            <a:r>
              <a:rPr lang="pt-PT" sz="800" dirty="0"/>
              <a:t> </a:t>
            </a:r>
            <a:r>
              <a:rPr lang="pt-PT" sz="800" dirty="0" err="1"/>
              <a:t>Arquitectos</a:t>
            </a:r>
            <a:endParaRPr lang="pt-PT" sz="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5D850F-7858-478B-AC2B-9DB27879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64" y="1335265"/>
            <a:ext cx="866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E0CD7-6A39-4287-B5A1-12E79C8E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3" y="1546677"/>
            <a:ext cx="14097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8E4E9A-D137-4D17-AEF1-47A3D1182CB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169639" y="1435278"/>
            <a:ext cx="548764" cy="211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125821D-55C3-4C88-8FD4-EB687187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07" y="2767482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4D9496-78CB-48C4-B6CF-3F5C929C2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59" y="3525072"/>
            <a:ext cx="13430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C56BC1-F8BD-4337-8C90-BA11228BE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69" y="4126636"/>
            <a:ext cx="8667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5E9684-A8A2-4F7C-BF01-F7AB5ACB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3" y="1990725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6D2F8C-8A2B-4C4B-84CE-CBE420809752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3423253" y="1746702"/>
            <a:ext cx="0" cy="24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BCAE32-5E9E-45C2-B316-3490B49C3A85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 rot="16200000" flipH="1">
            <a:off x="4440789" y="1554214"/>
            <a:ext cx="195732" cy="2230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81D51A4-C3E0-46DD-B512-B6C6C616FA7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6669782" y="2332781"/>
            <a:ext cx="176565" cy="2208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44AD19-9212-41D3-BAF7-9F6684DC1F6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4713896" y="978459"/>
            <a:ext cx="211039" cy="608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7A017DA-C61E-45C7-9DDA-5052C6DC53FF}"/>
              </a:ext>
            </a:extLst>
          </p:cNvPr>
          <p:cNvCxnSpPr>
            <a:cxnSpLocks/>
            <a:stCxn id="53" idx="3"/>
            <a:endCxn id="19" idx="0"/>
          </p:cNvCxnSpPr>
          <p:nvPr/>
        </p:nvCxnSpPr>
        <p:spPr>
          <a:xfrm>
            <a:off x="4128103" y="2094166"/>
            <a:ext cx="1525954" cy="673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DB9E9B7-6955-42AF-A055-E207F785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3" y="1994153"/>
            <a:ext cx="1409700" cy="2000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318B62B-3173-4C2F-B7CA-6065551D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07" y="2767099"/>
            <a:ext cx="1409700" cy="2000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BD5369-93C3-4572-80BC-3AC3CB5E33AF}"/>
              </a:ext>
            </a:extLst>
          </p:cNvPr>
          <p:cNvCxnSpPr>
            <a:stCxn id="53" idx="3"/>
            <a:endCxn id="20" idx="0"/>
          </p:cNvCxnSpPr>
          <p:nvPr/>
        </p:nvCxnSpPr>
        <p:spPr>
          <a:xfrm>
            <a:off x="4128103" y="2094166"/>
            <a:ext cx="3733969" cy="1430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679197-714E-421D-A15C-E599A6FA6BC5}"/>
              </a:ext>
            </a:extLst>
          </p:cNvPr>
          <p:cNvSpPr txBox="1"/>
          <p:nvPr/>
        </p:nvSpPr>
        <p:spPr>
          <a:xfrm>
            <a:off x="3041705" y="509815"/>
            <a:ext cx="66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TWANA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A66B-D59C-44BF-8BA5-7E975226BEA7}"/>
              </a:ext>
            </a:extLst>
          </p:cNvPr>
          <p:cNvSpPr txBox="1"/>
          <p:nvPr/>
        </p:nvSpPr>
        <p:spPr>
          <a:xfrm>
            <a:off x="5273426" y="509815"/>
            <a:ext cx="701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TWSPEC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ECBF5-A4B9-4A4C-9711-01B3591A5566}"/>
              </a:ext>
            </a:extLst>
          </p:cNvPr>
          <p:cNvSpPr txBox="1"/>
          <p:nvPr/>
        </p:nvSpPr>
        <p:spPr>
          <a:xfrm>
            <a:off x="7438619" y="509815"/>
            <a:ext cx="73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TWARCH</a:t>
            </a:r>
          </a:p>
        </p:txBody>
      </p:sp>
    </p:spTree>
    <p:extLst>
      <p:ext uri="{BB962C8B-B14F-4D97-AF65-F5344CB8AC3E}">
        <p14:creationId xmlns:p14="http://schemas.microsoft.com/office/powerpoint/2010/main" val="35699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58804</TotalTime>
  <Words>1093</Words>
  <Application>Microsoft Macintosh PowerPoint</Application>
  <PresentationFormat>On-screen Show (16:9)</PresentationFormat>
  <Paragraphs>288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Rodrigo Garcia</cp:lastModifiedBy>
  <cp:revision>2445</cp:revision>
  <cp:lastPrinted>2019-10-07T07:22:34Z</cp:lastPrinted>
  <dcterms:created xsi:type="dcterms:W3CDTF">2019-02-18T16:42:36Z</dcterms:created>
  <dcterms:modified xsi:type="dcterms:W3CDTF">2020-11-16T11:45:54Z</dcterms:modified>
</cp:coreProperties>
</file>