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74C4-2C8A-4602-B61D-CEFE272F5544}" type="datetimeFigureOut">
              <a:rPr lang="es-CO" smtClean="0"/>
              <a:t>16/12/2021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CD56E5E-B7AD-4A0D-8A12-2B16ACF696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6464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74C4-2C8A-4602-B61D-CEFE272F5544}" type="datetimeFigureOut">
              <a:rPr lang="es-CO" smtClean="0"/>
              <a:t>16/12/2021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6E5E-B7AD-4A0D-8A12-2B16ACF696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6317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74C4-2C8A-4602-B61D-CEFE272F5544}" type="datetimeFigureOut">
              <a:rPr lang="es-CO" smtClean="0"/>
              <a:t>16/12/2021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6E5E-B7AD-4A0D-8A12-2B16ACF696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5657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74C4-2C8A-4602-B61D-CEFE272F5544}" type="datetimeFigureOut">
              <a:rPr lang="es-CO" smtClean="0"/>
              <a:t>16/12/2021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6E5E-B7AD-4A0D-8A12-2B16ACF696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7454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E7674C4-2C8A-4602-B61D-CEFE272F5544}" type="datetimeFigureOut">
              <a:rPr lang="es-CO" smtClean="0"/>
              <a:t>16/12/2021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CO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CD56E5E-B7AD-4A0D-8A12-2B16ACF696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8424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74C4-2C8A-4602-B61D-CEFE272F5544}" type="datetimeFigureOut">
              <a:rPr lang="es-CO" smtClean="0"/>
              <a:t>16/12/2021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6E5E-B7AD-4A0D-8A12-2B16ACF696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578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74C4-2C8A-4602-B61D-CEFE272F5544}" type="datetimeFigureOut">
              <a:rPr lang="es-CO" smtClean="0"/>
              <a:t>16/12/2021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6E5E-B7AD-4A0D-8A12-2B16ACF696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4532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74C4-2C8A-4602-B61D-CEFE272F5544}" type="datetimeFigureOut">
              <a:rPr lang="es-CO" smtClean="0"/>
              <a:t>16/12/2021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6E5E-B7AD-4A0D-8A12-2B16ACF696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5445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74C4-2C8A-4602-B61D-CEFE272F5544}" type="datetimeFigureOut">
              <a:rPr lang="es-CO" smtClean="0"/>
              <a:t>16/12/2021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6E5E-B7AD-4A0D-8A12-2B16ACF696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740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74C4-2C8A-4602-B61D-CEFE272F5544}" type="datetimeFigureOut">
              <a:rPr lang="es-CO" smtClean="0"/>
              <a:t>16/12/2021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6E5E-B7AD-4A0D-8A12-2B16ACF696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4215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74C4-2C8A-4602-B61D-CEFE272F5544}" type="datetimeFigureOut">
              <a:rPr lang="es-CO" smtClean="0"/>
              <a:t>16/12/2021</a:t>
            </a:fld>
            <a:endParaRPr lang="es-CO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6E5E-B7AD-4A0D-8A12-2B16ACF696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6191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E7674C4-2C8A-4602-B61D-CEFE272F5544}" type="datetimeFigureOut">
              <a:rPr lang="es-CO" smtClean="0"/>
              <a:t>16/12/2021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CD56E5E-B7AD-4A0D-8A12-2B16ACF696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5230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1B6A14-9770-4DB1-8850-3CDF59982B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Operadores de PHP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B5F475-AD27-4C7D-9D5C-3DF33439C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4468031"/>
            <a:ext cx="7891272" cy="1069848"/>
          </a:xfrm>
        </p:spPr>
        <p:txBody>
          <a:bodyPr>
            <a:normAutofit fontScale="92500" lnSpcReduction="20000"/>
          </a:bodyPr>
          <a:lstStyle/>
          <a:p>
            <a:r>
              <a:rPr lang="es-CO" dirty="0"/>
              <a:t>Trabajo presentado por : </a:t>
            </a:r>
          </a:p>
          <a:p>
            <a:r>
              <a:rPr lang="es-CO" dirty="0"/>
              <a:t>Karen Tatiana Estepa Rincón</a:t>
            </a:r>
          </a:p>
          <a:p>
            <a:r>
              <a:rPr lang="es-CO" dirty="0"/>
              <a:t>Javier Andrés Sánchez Molina </a:t>
            </a:r>
          </a:p>
        </p:txBody>
      </p:sp>
    </p:spTree>
    <p:extLst>
      <p:ext uri="{BB962C8B-B14F-4D97-AF65-F5344CB8AC3E}">
        <p14:creationId xmlns:p14="http://schemas.microsoft.com/office/powerpoint/2010/main" val="3973221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E7B52F-632C-4132-99F1-A456F2575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50" y="556194"/>
            <a:ext cx="10058400" cy="699189"/>
          </a:xfrm>
        </p:spPr>
        <p:txBody>
          <a:bodyPr>
            <a:normAutofit fontScale="90000"/>
          </a:bodyPr>
          <a:lstStyle/>
          <a:p>
            <a:r>
              <a:rPr lang="es-CO" dirty="0"/>
              <a:t>Precedencia de operadores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1F27ACA-4106-436D-9CA8-1080857209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6250" y="1908314"/>
            <a:ext cx="1161745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CO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 precedencia de un operador indica qué tan "estrechamente" se unen dos expresiones juntas. Por ejemplo, el operador de multiplicación(*) y de división (/), tienen una precedencia mayor que el operador de suma (+) y resta (-).</a:t>
            </a:r>
            <a:endParaRPr kumimoji="0" lang="es-CO" altLang="es-CO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CO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Ejemplo: </a:t>
            </a:r>
            <a:endParaRPr kumimoji="0" lang="es-CO" altLang="es-CO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CO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15+20*3, el resultado es 75 y no 105, esto sucede porque primero se realiza la multiplicación (20*3), luego de esto se realiza la suma, 20*3= 60+15= 75.</a:t>
            </a:r>
            <a:endParaRPr kumimoji="0" lang="es-CO" altLang="es-CO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CO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 paréntesis pueden ser usador para forzar la precedencia</a:t>
            </a:r>
            <a:endParaRPr kumimoji="0" lang="es-CO" altLang="es-CO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CO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Ejemplo: </a:t>
            </a:r>
            <a:endParaRPr kumimoji="0" lang="es-CO" altLang="es-CO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CO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(1+5)*3 que es igual a 18.</a:t>
            </a:r>
            <a:endParaRPr kumimoji="0" lang="es-CO" altLang="es-CO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CO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Cuando los operadores tienen igual precedencia su asociatividad decide cómo se agruparán. </a:t>
            </a:r>
            <a:endParaRPr kumimoji="0" lang="es-CO" altLang="es-CO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CO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Ejemplo:</a:t>
            </a:r>
            <a:endParaRPr kumimoji="0" lang="es-CO" altLang="es-CO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CO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 símbolo “-“ tiene asociatividad hacia la izquierda, así 1 – 2 – 3 se agrupa como (1 – 2) – 3 que es igual a -4. </a:t>
            </a:r>
            <a:endParaRPr kumimoji="0" lang="es-CO" altLang="es-CO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CO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Por otra parte, el símbolo “=” tienen asociatividad hacia la derecha, así $a = $b = $c, se agrupan como $a = ($b = $c).</a:t>
            </a:r>
            <a:endParaRPr kumimoji="0" lang="es-CO" altLang="es-CO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CO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 operadores de igual precedencia que no son asociativos no pueden usarse juntos.</a:t>
            </a:r>
            <a:endParaRPr kumimoji="0" lang="es-CO" altLang="es-CO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CO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Ejemplo: </a:t>
            </a:r>
            <a:endParaRPr kumimoji="0" lang="es-CO" altLang="es-CO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CO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&lt; 2 &gt; 1, no funciona, en cambio 1 &lt;= 1 == 1 si puede usarse, ya que “==” tiene menos precedencia que el operador “&lt;=”.</a:t>
            </a:r>
            <a:endParaRPr kumimoji="0" lang="es-ES" altLang="es-CO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789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9DFD0-EF64-4178-B57D-CE637E9D8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s-CO" dirty="0"/>
              <a:t>Operadores aritméticos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F1DE5E0-54FA-458E-A3E0-7D31C118F3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4267694"/>
              </p:ext>
            </p:extLst>
          </p:nvPr>
        </p:nvGraphicFramePr>
        <p:xfrm>
          <a:off x="1069975" y="2474580"/>
          <a:ext cx="10058401" cy="34394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9057">
                  <a:extLst>
                    <a:ext uri="{9D8B030D-6E8A-4147-A177-3AD203B41FA5}">
                      <a16:colId xmlns:a16="http://schemas.microsoft.com/office/drawing/2014/main" val="670390456"/>
                    </a:ext>
                  </a:extLst>
                </a:gridCol>
                <a:gridCol w="2894603">
                  <a:extLst>
                    <a:ext uri="{9D8B030D-6E8A-4147-A177-3AD203B41FA5}">
                      <a16:colId xmlns:a16="http://schemas.microsoft.com/office/drawing/2014/main" val="2412070493"/>
                    </a:ext>
                  </a:extLst>
                </a:gridCol>
                <a:gridCol w="5414741">
                  <a:extLst>
                    <a:ext uri="{9D8B030D-6E8A-4147-A177-3AD203B41FA5}">
                      <a16:colId xmlns:a16="http://schemas.microsoft.com/office/drawing/2014/main" val="2871691610"/>
                    </a:ext>
                  </a:extLst>
                </a:gridCol>
              </a:tblGrid>
              <a:tr h="3511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700">
                          <a:effectLst/>
                        </a:rPr>
                        <a:t>Ejemplo</a:t>
                      </a:r>
                      <a:endParaRPr lang="es-CO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1" marR="14801" marT="14801" marB="1480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700">
                          <a:effectLst/>
                        </a:rPr>
                        <a:t>Nombre</a:t>
                      </a:r>
                      <a:endParaRPr lang="es-CO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1" marR="14801" marT="14801" marB="1480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700">
                          <a:effectLst/>
                        </a:rPr>
                        <a:t>Resultado</a:t>
                      </a:r>
                      <a:endParaRPr lang="es-CO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1" marR="14801" marT="14801" marB="14801" anchor="ctr"/>
                </a:tc>
                <a:extLst>
                  <a:ext uri="{0D108BD9-81ED-4DB2-BD59-A6C34878D82A}">
                    <a16:rowId xmlns:a16="http://schemas.microsoft.com/office/drawing/2014/main" val="240794220"/>
                  </a:ext>
                </a:extLst>
              </a:tr>
              <a:tr h="3511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700">
                          <a:effectLst/>
                        </a:rPr>
                        <a:t>+$a</a:t>
                      </a:r>
                      <a:endParaRPr lang="es-CO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1" marR="14801" marT="14801" marB="1480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700">
                          <a:effectLst/>
                        </a:rPr>
                        <a:t>Identidad</a:t>
                      </a:r>
                      <a:endParaRPr lang="es-CO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1" marR="14801" marT="14801" marB="1480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700">
                          <a:effectLst/>
                        </a:rPr>
                        <a:t>Conversión de $a a int o float según el caso.</a:t>
                      </a:r>
                      <a:endParaRPr lang="es-CO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1" marR="14801" marT="14801" marB="14801"/>
                </a:tc>
                <a:extLst>
                  <a:ext uri="{0D108BD9-81ED-4DB2-BD59-A6C34878D82A}">
                    <a16:rowId xmlns:a16="http://schemas.microsoft.com/office/drawing/2014/main" val="4241560349"/>
                  </a:ext>
                </a:extLst>
              </a:tr>
              <a:tr h="3511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700">
                          <a:effectLst/>
                        </a:rPr>
                        <a:t>-$a</a:t>
                      </a:r>
                      <a:endParaRPr lang="es-CO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1" marR="14801" marT="14801" marB="1480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700">
                          <a:effectLst/>
                        </a:rPr>
                        <a:t>Negación</a:t>
                      </a:r>
                      <a:endParaRPr lang="es-CO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1" marR="14801" marT="14801" marB="1480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700">
                          <a:effectLst/>
                        </a:rPr>
                        <a:t>Opuesto de $a.</a:t>
                      </a:r>
                      <a:endParaRPr lang="es-CO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1" marR="14801" marT="14801" marB="14801"/>
                </a:tc>
                <a:extLst>
                  <a:ext uri="{0D108BD9-81ED-4DB2-BD59-A6C34878D82A}">
                    <a16:rowId xmlns:a16="http://schemas.microsoft.com/office/drawing/2014/main" val="2918950048"/>
                  </a:ext>
                </a:extLst>
              </a:tr>
              <a:tr h="3511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700">
                          <a:effectLst/>
                        </a:rPr>
                        <a:t>$a + $b</a:t>
                      </a:r>
                      <a:endParaRPr lang="es-CO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1" marR="14801" marT="14801" marB="1480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700">
                          <a:effectLst/>
                        </a:rPr>
                        <a:t>Adición</a:t>
                      </a:r>
                      <a:endParaRPr lang="es-CO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1" marR="14801" marT="14801" marB="1480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700">
                          <a:effectLst/>
                        </a:rPr>
                        <a:t>Suma de $a y $b.</a:t>
                      </a:r>
                      <a:endParaRPr lang="es-CO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1" marR="14801" marT="14801" marB="14801"/>
                </a:tc>
                <a:extLst>
                  <a:ext uri="{0D108BD9-81ED-4DB2-BD59-A6C34878D82A}">
                    <a16:rowId xmlns:a16="http://schemas.microsoft.com/office/drawing/2014/main" val="467429905"/>
                  </a:ext>
                </a:extLst>
              </a:tr>
              <a:tr h="3511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700">
                          <a:effectLst/>
                        </a:rPr>
                        <a:t>$a - $b</a:t>
                      </a:r>
                      <a:endParaRPr lang="es-CO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1" marR="14801" marT="14801" marB="1480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700">
                          <a:effectLst/>
                        </a:rPr>
                        <a:t>Sustracción</a:t>
                      </a:r>
                      <a:endParaRPr lang="es-CO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1" marR="14801" marT="14801" marB="1480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700">
                          <a:effectLst/>
                        </a:rPr>
                        <a:t>Diferencia de $a y $b.</a:t>
                      </a:r>
                      <a:endParaRPr lang="es-CO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1" marR="14801" marT="14801" marB="14801"/>
                </a:tc>
                <a:extLst>
                  <a:ext uri="{0D108BD9-81ED-4DB2-BD59-A6C34878D82A}">
                    <a16:rowId xmlns:a16="http://schemas.microsoft.com/office/drawing/2014/main" val="200853241"/>
                  </a:ext>
                </a:extLst>
              </a:tr>
              <a:tr h="3511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700">
                          <a:effectLst/>
                        </a:rPr>
                        <a:t>$a * $b</a:t>
                      </a:r>
                      <a:endParaRPr lang="es-CO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1" marR="14801" marT="14801" marB="1480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700">
                          <a:effectLst/>
                        </a:rPr>
                        <a:t>Multiplicación</a:t>
                      </a:r>
                      <a:endParaRPr lang="es-CO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1" marR="14801" marT="14801" marB="1480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700">
                          <a:effectLst/>
                        </a:rPr>
                        <a:t>Producto de $a y $b.</a:t>
                      </a:r>
                      <a:endParaRPr lang="es-CO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1" marR="14801" marT="14801" marB="14801"/>
                </a:tc>
                <a:extLst>
                  <a:ext uri="{0D108BD9-81ED-4DB2-BD59-A6C34878D82A}">
                    <a16:rowId xmlns:a16="http://schemas.microsoft.com/office/drawing/2014/main" val="1250390129"/>
                  </a:ext>
                </a:extLst>
              </a:tr>
              <a:tr h="3511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700">
                          <a:effectLst/>
                        </a:rPr>
                        <a:t>$a / $b</a:t>
                      </a:r>
                      <a:endParaRPr lang="es-CO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1" marR="14801" marT="14801" marB="1480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700">
                          <a:effectLst/>
                        </a:rPr>
                        <a:t>División</a:t>
                      </a:r>
                      <a:endParaRPr lang="es-CO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1" marR="14801" marT="14801" marB="1480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700">
                          <a:effectLst/>
                        </a:rPr>
                        <a:t>Cociente de $a y $b.</a:t>
                      </a:r>
                      <a:endParaRPr lang="es-CO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1" marR="14801" marT="14801" marB="14801"/>
                </a:tc>
                <a:extLst>
                  <a:ext uri="{0D108BD9-81ED-4DB2-BD59-A6C34878D82A}">
                    <a16:rowId xmlns:a16="http://schemas.microsoft.com/office/drawing/2014/main" val="1697235731"/>
                  </a:ext>
                </a:extLst>
              </a:tr>
              <a:tr h="3511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700">
                          <a:effectLst/>
                        </a:rPr>
                        <a:t>$a % $b</a:t>
                      </a:r>
                      <a:endParaRPr lang="es-CO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1" marR="14801" marT="14801" marB="1480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700">
                          <a:effectLst/>
                        </a:rPr>
                        <a:t>Módulo</a:t>
                      </a:r>
                      <a:endParaRPr lang="es-CO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1" marR="14801" marT="14801" marB="1480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700">
                          <a:effectLst/>
                        </a:rPr>
                        <a:t>Resto de $a dividido por $b.</a:t>
                      </a:r>
                      <a:endParaRPr lang="es-CO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1" marR="14801" marT="14801" marB="14801"/>
                </a:tc>
                <a:extLst>
                  <a:ext uri="{0D108BD9-81ED-4DB2-BD59-A6C34878D82A}">
                    <a16:rowId xmlns:a16="http://schemas.microsoft.com/office/drawing/2014/main" val="1373311879"/>
                  </a:ext>
                </a:extLst>
              </a:tr>
              <a:tr h="6299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700">
                          <a:effectLst/>
                        </a:rPr>
                        <a:t>$a ** $b</a:t>
                      </a:r>
                      <a:endParaRPr lang="es-CO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1" marR="14801" marT="14801" marB="1480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700">
                          <a:effectLst/>
                        </a:rPr>
                        <a:t>Exponenciación</a:t>
                      </a:r>
                      <a:endParaRPr lang="es-CO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1" marR="14801" marT="14801" marB="1480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700">
                          <a:effectLst/>
                        </a:rPr>
                        <a:t>Resultado de elevar $a a la potencia $bésima. Introducido en PHP 5.6.</a:t>
                      </a:r>
                      <a:endParaRPr lang="es-CO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801" marR="14801" marT="14801" marB="14801"/>
                </a:tc>
                <a:extLst>
                  <a:ext uri="{0D108BD9-81ED-4DB2-BD59-A6C34878D82A}">
                    <a16:rowId xmlns:a16="http://schemas.microsoft.com/office/drawing/2014/main" val="231593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665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5CEC72-A0EC-45B0-AAAA-611BFA0D6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80048"/>
            <a:ext cx="10058400" cy="660356"/>
          </a:xfrm>
        </p:spPr>
        <p:txBody>
          <a:bodyPr>
            <a:normAutofit fontScale="90000"/>
          </a:bodyPr>
          <a:lstStyle/>
          <a:p>
            <a:r>
              <a:rPr lang="es-CO" dirty="0"/>
              <a:t>OPERADORES DE ASIGNACION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076FB5-F5E7-4B78-A0E7-3AA14D803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63599"/>
            <a:ext cx="10058400" cy="405079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 operador básico de asignación es “=”. Esto se refiere a que el operando de la izquierda se establece con el valor de la expresión de la derecha, entonces “=” en vez de significar “igual a” significa “se define como”.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Ejemplos.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Además del operador básico de asignación, existen «operadores combinados» para todos los de aritmética binaria, unión de arrays y operadores de strings que permiten usar un valor en una expresión y entonces establecer su valor como el resultado de esa expresión.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Ejemplos.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También contamos con la asignación por referencia que significa que ambas variables terminan apuntando a los mismos datos y nada es copiado de ninguna parte. Para este usamos la sintaxis “$var=&amp;$othervar;”.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Ejemplos.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83084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87FA5-94E5-4354-A0FD-65196EB30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463438"/>
          </a:xfrm>
        </p:spPr>
        <p:txBody>
          <a:bodyPr/>
          <a:lstStyle/>
          <a:p>
            <a:r>
              <a:rPr lang="es-CO" dirty="0"/>
              <a:t>¿Qué es un bit?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9FBF9C-9FEA-495D-B47D-92462FE4D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049846"/>
            <a:ext cx="10058400" cy="3722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800" dirty="0">
                <a:latin typeface="Calibri" panose="020F0502020204030204" pitchFamily="34" charset="0"/>
                <a:cs typeface="Calibri" panose="020F0502020204030204" pitchFamily="34" charset="0"/>
              </a:rPr>
              <a:t>Se identifica bit como el acrónico de “binary digit”, que traducido es “digito binario”. </a:t>
            </a:r>
            <a:r>
              <a:rPr lang="es-CO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Según esta definición, un bit es un dígito del sistema de numeración binario, que se representa con dos valores, el 0 y el 1.</a:t>
            </a:r>
          </a:p>
          <a:p>
            <a:pPr marL="0" indent="0">
              <a:buNone/>
            </a:pPr>
            <a:endParaRPr lang="es-CO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s-CO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 informática, bit </a:t>
            </a:r>
            <a:r>
              <a:rPr lang="es-CO" sz="28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 la unidad mínima de información</a:t>
            </a:r>
            <a:r>
              <a:rPr lang="es-CO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Se utiliza para representar la contraposición entre dos valores (apagado y encendido, falso y verdadero, abierto y cerrado).</a:t>
            </a:r>
            <a:endParaRPr lang="es-CO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725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A34158-A303-4216-9F34-51179E7FD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36502"/>
          </a:xfrm>
        </p:spPr>
        <p:txBody>
          <a:bodyPr>
            <a:normAutofit fontScale="90000"/>
          </a:bodyPr>
          <a:lstStyle/>
          <a:p>
            <a:r>
              <a:rPr lang="es-CO" dirty="0"/>
              <a:t>Operadores bit a bit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FB665C-DCE1-448B-9918-E94DC9FB5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391478"/>
            <a:ext cx="10058400" cy="489204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Son operadores que trabajan sobre números binarios a nivel de sus bits individuales, ya que no consideran a los operandos como números o caracteres sino como secuencias de bit.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Fira Sans" panose="020B0503050000020004" pitchFamily="34" charset="0"/>
              <a:buChar char="-"/>
            </a:pP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Operador </a:t>
            </a:r>
            <a:r>
              <a:rPr lang="es-C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(complemento), es unario, o sea que se aplica a un único operando y realiza la negación lógica en cada bit.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4320" indent="0">
              <a:lnSpc>
                <a:spcPct val="107000"/>
              </a:lnSpc>
              <a:buNone/>
            </a:pP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A : 1 0 1 1 0 1 0 0 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4320" indent="0">
              <a:lnSpc>
                <a:spcPct val="107000"/>
              </a:lnSpc>
              <a:buNone/>
            </a:pP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 A : 0 1 0 0 1 0 1 1      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4320" indent="0">
              <a:lnSpc>
                <a:spcPct val="107000"/>
              </a:lnSpc>
              <a:buNone/>
            </a:pP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 que hace es invertir el valor de los bits.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Fira Sans" panose="020B0503050000020004" pitchFamily="34" charset="0"/>
              <a:buChar char="-"/>
            </a:pP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Operador and, aplica la función lógica and entre cada bit de los 2 operandos.</a:t>
            </a:r>
          </a:p>
          <a:p>
            <a:pPr marL="274320" indent="0">
              <a:lnSpc>
                <a:spcPct val="107000"/>
              </a:lnSpc>
              <a:buNone/>
            </a:pP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   A : 1 0 1 1 0 1 0 0  </a:t>
            </a:r>
          </a:p>
          <a:p>
            <a:pPr marL="274320" indent="0">
              <a:lnSpc>
                <a:spcPct val="107000"/>
              </a:lnSpc>
              <a:buNone/>
            </a:pP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   B : 1 1 0 1 1 1 0 1 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4320" indent="0">
              <a:lnSpc>
                <a:spcPct val="107000"/>
              </a:lnSpc>
              <a:buNone/>
            </a:pP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A AND B:  1 0 0 1 0 1 0 0    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432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 ambos bits son 1, el resultado será 1, el diferente caso el resultado en cero 0.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08679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900FC3-8FF0-4973-AED1-60F17C24D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747423"/>
            <a:ext cx="10058400" cy="5424777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buFont typeface="Fira Sans" panose="020B0503050000020004" pitchFamily="34" charset="0"/>
              <a:buChar char="-"/>
            </a:pPr>
            <a:r>
              <a:rPr lang="es-CO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Operador </a:t>
            </a:r>
            <a:r>
              <a:rPr lang="es-CO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s-CO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s-CO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s-CO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inclusivo), aplica la función lógica </a:t>
            </a:r>
            <a:r>
              <a:rPr lang="es-CO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s-CO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entre cada bit de los operandos </a:t>
            </a:r>
            <a:endParaRPr lang="es-CO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4320" indent="0">
              <a:lnSpc>
                <a:spcPct val="107000"/>
              </a:lnSpc>
              <a:buNone/>
            </a:pPr>
            <a:r>
              <a:rPr lang="es-CO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A : 1 0 0 1 0 1 0 0 </a:t>
            </a:r>
            <a:endParaRPr lang="es-CO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4320" indent="0">
              <a:lnSpc>
                <a:spcPct val="107000"/>
              </a:lnSpc>
              <a:buNone/>
            </a:pPr>
            <a:r>
              <a:rPr lang="es-CO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B : 1 1 0 0 1 1 0 1  </a:t>
            </a:r>
            <a:endParaRPr lang="es-CO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4320" indent="0">
              <a:lnSpc>
                <a:spcPct val="107000"/>
              </a:lnSpc>
              <a:buNone/>
            </a:pPr>
            <a:r>
              <a:rPr lang="es-CO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A OR B:  1 1 0 1 1 1 0 1  </a:t>
            </a:r>
            <a:endParaRPr lang="es-CO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4320" indent="0">
              <a:lnSpc>
                <a:spcPct val="107000"/>
              </a:lnSpc>
              <a:buNone/>
            </a:pPr>
            <a:r>
              <a:rPr lang="es-CO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Si cualquiera de los bits es uno 1, el resultado es uno 1, pero si ninguno lo es entonces el resultado es cero 0. </a:t>
            </a:r>
            <a:endParaRPr lang="es-CO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Fira Sans" panose="020B0503050000020004" pitchFamily="34" charset="0"/>
              <a:buChar char="-"/>
            </a:pPr>
            <a:r>
              <a:rPr lang="es-CO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Operador </a:t>
            </a:r>
            <a:r>
              <a:rPr lang="es-CO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xor</a:t>
            </a:r>
            <a:r>
              <a:rPr lang="es-CO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s-CO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s-CO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exclusivo)</a:t>
            </a:r>
          </a:p>
          <a:p>
            <a:pPr marL="274320" indent="0">
              <a:lnSpc>
                <a:spcPct val="107000"/>
              </a:lnSpc>
              <a:buNone/>
            </a:pPr>
            <a:r>
              <a:rPr lang="es-CO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s-CO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: 1 0 0 1 0 1 0 0 </a:t>
            </a:r>
            <a:endParaRPr lang="es-CO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4320" indent="0">
              <a:lnSpc>
                <a:spcPct val="107000"/>
              </a:lnSpc>
              <a:buNone/>
            </a:pPr>
            <a:r>
              <a:rPr lang="es-CO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B : 1 1 0 0 1 1 0 1  </a:t>
            </a:r>
            <a:endParaRPr lang="es-CO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432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CO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A  OR B:  0 1 0 1 1 0 0 1</a:t>
            </a:r>
            <a:endParaRPr lang="es-CO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667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CO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 los bits son diferentes el resultado es uno 1, y si son iguales el resultado es cero 0.</a:t>
            </a:r>
            <a:endParaRPr lang="es-CO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68697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C71BBB-47FC-4851-85D5-7371F2A31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09492"/>
            <a:ext cx="10058400" cy="636502"/>
          </a:xfrm>
        </p:spPr>
        <p:txBody>
          <a:bodyPr>
            <a:normAutofit fontScale="90000"/>
          </a:bodyPr>
          <a:lstStyle/>
          <a:p>
            <a:r>
              <a:rPr lang="es-CO" dirty="0"/>
              <a:t>OPERADORES DE COMPARACION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945C44-670A-4175-B1A2-474C457B4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1288111"/>
            <a:ext cx="10391031" cy="5096786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sz="29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 operadores de comparación, como su nombre lo indica, permiten comparar dos valores. </a:t>
            </a:r>
            <a:endParaRPr lang="es-CO" sz="2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Fira Sans" panose="020B0503050000020004" pitchFamily="34" charset="0"/>
              <a:buChar char="-"/>
            </a:pPr>
            <a:r>
              <a:rPr lang="es-ES" sz="29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Operador == (igual), este nos ayuda a saber si dos variables son iguales.</a:t>
            </a:r>
            <a:endParaRPr lang="es-CO" sz="29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Fira Sans" panose="020B0503050000020004" pitchFamily="34" charset="0"/>
              <a:buChar char="-"/>
            </a:pPr>
            <a:r>
              <a:rPr lang="es-ES" sz="29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Operador idéntico ===, sirve para saber si las variables tienen el mismo valor y si son del mismo tipo .</a:t>
            </a:r>
            <a:endParaRPr lang="es-CO" sz="29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Fira Sans" panose="020B0503050000020004" pitchFamily="34" charset="0"/>
              <a:buChar char="-"/>
            </a:pPr>
            <a:r>
              <a:rPr lang="es-ES" sz="29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Operador diferente != o &lt;&gt;, nos ayuda a saber si los valores son diferentes.</a:t>
            </a:r>
            <a:endParaRPr lang="es-CO" sz="29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Fira Sans" panose="020B0503050000020004" pitchFamily="34" charset="0"/>
              <a:buChar char="-"/>
            </a:pPr>
            <a:r>
              <a:rPr lang="es-ES" sz="29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Operador no idéntico !==,  dos valores que no sean del mismo tipo o que no tengan el mismo valor.</a:t>
            </a:r>
            <a:endParaRPr lang="es-CO" sz="29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Fira Sans" panose="020B0503050000020004" pitchFamily="34" charset="0"/>
              <a:buChar char="-"/>
            </a:pPr>
            <a:r>
              <a:rPr lang="es-ES" sz="29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Operador mayor que &gt;, sirve para saber cual de las 2 variables tiene el mayor valor.</a:t>
            </a:r>
            <a:endParaRPr lang="es-CO" sz="29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Fira Sans" panose="020B0503050000020004" pitchFamily="34" charset="0"/>
              <a:buChar char="-"/>
            </a:pPr>
            <a:r>
              <a:rPr lang="es-ES" sz="29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Operador menor que &lt;, sirve para saber cual de las 2 variables tiene el menor valor.</a:t>
            </a:r>
            <a:endParaRPr lang="es-CO" sz="29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Fira Sans" panose="020B0503050000020004" pitchFamily="34" charset="0"/>
              <a:buChar char="-"/>
            </a:pPr>
            <a:r>
              <a:rPr lang="es-ES" sz="29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Operador mayor o igual que &gt;=.</a:t>
            </a:r>
            <a:endParaRPr lang="es-CO" sz="29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Fira Sans" panose="020B0503050000020004" pitchFamily="34" charset="0"/>
              <a:buChar char="-"/>
            </a:pPr>
            <a:r>
              <a:rPr lang="es-ES" sz="29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Operador menor o igual que &lt;=.</a:t>
            </a:r>
            <a:endParaRPr lang="es-CO" sz="29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Fira Sans" panose="020B0503050000020004" pitchFamily="34" charset="0"/>
              <a:buChar char="-"/>
            </a:pPr>
            <a:r>
              <a:rPr lang="es-ES" sz="29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Operador de nave espacial &lt; = &gt;,  cuando envía 1 es porque la primera variable es mayor a la segunda, si manda -1 es porque la primera variable es menor a la segunda, y si envía 0 es porque las variables son iguales.</a:t>
            </a:r>
            <a:endParaRPr lang="es-CO" sz="29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Fira Sans" panose="020B0503050000020004" pitchFamily="34" charset="0"/>
              <a:buChar char="-"/>
            </a:pPr>
            <a:r>
              <a:rPr lang="es-ES" sz="29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Operador Elvis ?:.</a:t>
            </a:r>
            <a:endParaRPr lang="es-CO" sz="29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Fira Sans" panose="020B0503050000020004" pitchFamily="34" charset="0"/>
              <a:buChar char="-"/>
            </a:pPr>
            <a:r>
              <a:rPr lang="es-ES" sz="29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Operador ternario ?:, es parecido al operador Elvis solo que podemos colocar un valor si es verdadero y un valor falso.  </a:t>
            </a:r>
            <a:endParaRPr lang="es-CO" sz="29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Fira Sans" panose="020B0503050000020004" pitchFamily="34" charset="0"/>
              <a:buChar char="-"/>
            </a:pPr>
            <a:r>
              <a:rPr lang="es-ES" sz="29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Operador de función </a:t>
            </a:r>
            <a:r>
              <a:rPr lang="es-ES" sz="290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es-ES" sz="29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??, es muy parecido al operador Elvis, solo que si no agregamos ningún valor en la variable nos va a mandar error.</a:t>
            </a:r>
            <a:endParaRPr lang="es-CO" sz="29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53115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040133-0622-4904-99FE-8A1859B39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24328"/>
            <a:ext cx="10058400" cy="1609344"/>
          </a:xfrm>
        </p:spPr>
        <p:txBody>
          <a:bodyPr>
            <a:noAutofit/>
          </a:bodyPr>
          <a:lstStyle/>
          <a:p>
            <a:pPr algn="ctr"/>
            <a:r>
              <a:rPr lang="es-CO" sz="13600" b="1" i="1" dirty="0"/>
              <a:t>GRACIAS </a:t>
            </a:r>
          </a:p>
        </p:txBody>
      </p:sp>
    </p:spTree>
    <p:extLst>
      <p:ext uri="{BB962C8B-B14F-4D97-AF65-F5344CB8AC3E}">
        <p14:creationId xmlns:p14="http://schemas.microsoft.com/office/powerpoint/2010/main" val="25553466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Letras en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Letras en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tras en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TM03090434[[fn=Letras en madera]]</Template>
  <TotalTime>45</TotalTime>
  <Words>1135</Words>
  <Application>Microsoft Office PowerPoint</Application>
  <PresentationFormat>Panorámica</PresentationFormat>
  <Paragraphs>93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Calibri</vt:lpstr>
      <vt:lpstr>Fira Sans</vt:lpstr>
      <vt:lpstr>Rockwell</vt:lpstr>
      <vt:lpstr>Rockwell Condensed</vt:lpstr>
      <vt:lpstr>Wingdings</vt:lpstr>
      <vt:lpstr>Letras en madera</vt:lpstr>
      <vt:lpstr>Operadores de PHP</vt:lpstr>
      <vt:lpstr>Precedencia de operadores </vt:lpstr>
      <vt:lpstr>Operadores aritméticos</vt:lpstr>
      <vt:lpstr>OPERADORES DE ASIGNACION</vt:lpstr>
      <vt:lpstr>¿Qué es un bit?</vt:lpstr>
      <vt:lpstr>Operadores bit a bit</vt:lpstr>
      <vt:lpstr>Presentación de PowerPoint</vt:lpstr>
      <vt:lpstr>OPERADORES DE COMPARACION</vt:lpstr>
      <vt:lpstr>GRACIAS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Operadores de PHP</dc:title>
  <dc:creator>Javier Sánchez</dc:creator>
  <cp:lastModifiedBy>Javier Sánchez</cp:lastModifiedBy>
  <cp:revision>22</cp:revision>
  <dcterms:created xsi:type="dcterms:W3CDTF">2021-12-16T14:59:58Z</dcterms:created>
  <dcterms:modified xsi:type="dcterms:W3CDTF">2021-12-16T15:45:48Z</dcterms:modified>
</cp:coreProperties>
</file>