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36" r:id="rId3"/>
    <p:sldId id="349" r:id="rId4"/>
    <p:sldId id="350" r:id="rId5"/>
    <p:sldId id="355" r:id="rId6"/>
    <p:sldId id="351" r:id="rId7"/>
    <p:sldId id="353" r:id="rId8"/>
    <p:sldId id="354" r:id="rId9"/>
    <p:sldId id="352" r:id="rId10"/>
    <p:sldId id="342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D68B8A-A06D-41BF-AA85-7BE7095130F8}">
          <p14:sldIdLst>
            <p14:sldId id="336"/>
            <p14:sldId id="349"/>
            <p14:sldId id="350"/>
            <p14:sldId id="355"/>
            <p14:sldId id="351"/>
            <p14:sldId id="353"/>
            <p14:sldId id="354"/>
            <p14:sldId id="352"/>
            <p14:sldId id="342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E75B6"/>
    <a:srgbClr val="FCFFFF"/>
    <a:srgbClr val="F8FFFF"/>
    <a:srgbClr val="E5F4FF"/>
    <a:srgbClr val="EAF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6" autoAdjust="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5B0BB-CE82-4913-A20F-F4D94F191E5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CBA2-3D1D-40BF-880B-03A6D63F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5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ECA4-F6FB-4CB0-BB78-C89DB606448A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7954A-049A-4D7B-88B8-4810328A7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7954A-049A-4D7B-88B8-4810328A7B5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0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7954A-049A-4D7B-88B8-4810328A7B5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18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2" y="458003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222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5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48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5063-096F-4E38-B60C-B771E95B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31736-E365-4C4E-8781-C8599BCD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3C2-5654-49E1-89A3-8C9F268F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BBEF-6E4B-4612-8FE4-3FD8A3D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BAFB-A760-47B5-B16D-A398B17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FEA4-DC41-4B07-9299-3872EAB0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1B9B-89D0-47D1-81AF-06027A00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E275-9B74-4E73-8BCA-0FCEEB6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07C6-69AA-4176-B5A8-60137563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7240-A827-444F-8B71-CFFACE33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709-C46D-4550-A782-ECCF322E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6D37-F614-4DB9-A0B1-F7CD7256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1535-1539-4B8C-BE2B-4BC5DCBA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685F-9703-4CFE-87AB-5A7AA703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DF0A-78F0-4DA3-B9B1-671CA3B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3422-D918-4FB1-82C2-333C334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7AC2-7DA5-4314-B475-EA3881ABA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10E5-ECEF-424E-80F5-07689715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8356-3A13-4D68-AA92-CB1CADA8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B1C48-1199-4015-A833-568473E0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761CA-C5A4-409D-94EC-5B9089A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7BF3-468E-44F7-AF29-340B7F0B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502-E3C9-4B94-A520-2A3519AA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B1D47-2CF2-4DE4-93CC-1F163F2C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077B-8358-4438-B85A-4B48D0A15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6262B-4C53-4D0F-8376-01B0478F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D7D9F-2452-4EF9-B114-5C4B7256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F7B5-243E-4C2E-A883-83A42FA2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9F4D7-C86C-41D5-8F44-F0BE6578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EB25-6755-430D-852C-8767FF11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10EFD-811D-4C0A-B494-937EB5E2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7A05A-8C9E-43E7-BC97-DA3C60D9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B98A-B163-4D29-BAAB-CB256204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8A947-254D-44FC-9403-26CCC9D1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78817-2310-4312-85B2-8647B69B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F321-1590-4CF5-B825-4A92491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CD6-495A-470D-A2D2-B22C0AA4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F984-87C2-4A42-A557-16C5EE83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B9B3-E107-4128-8252-5876859E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41358-C90C-40CA-875F-65C0EC9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B6B0A-0114-445E-9580-A1051A3E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B73F6-EC82-4C45-9D96-710F4A78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2" y="457201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3264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1DB-305C-4E10-A694-49EAD253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8AFEE-5BDE-4E50-AD4D-299EC83D9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4D58-F40B-41DA-B469-F86275C69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832B-7870-4F3D-B86D-DFE9657B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A0156-822B-4D44-883C-929A0EB5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87723-F618-44D0-90B7-60D14A6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5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2B5-EF81-4C6B-A402-AA26B97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221E1-AC19-41BA-BF64-E2539371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28BC-C9B9-4D0F-A989-785C375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FB73-0AB1-4133-B4CA-BB2D792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6C1F-5B36-4B2D-BEC0-5524CC07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D8C2-906C-416E-80BB-543ACD534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D627-2A19-4197-A098-7F422564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F48-CFB5-4AE9-827A-B38FB8F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02EC-9001-45E5-928F-9CB977A0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0EA3-8303-41C5-9D3C-74101109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2" y="692895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823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2" y="650950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6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2" y="458003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330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6107" y="719496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836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49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2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3" y="100010"/>
            <a:ext cx="9588795" cy="106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9702"/>
            <a:ext cx="10515600" cy="483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66E5-3571-4590-980E-AEB60BC0F0BD}" type="datetimeFigureOut">
              <a:rPr lang="en-GB" smtClean="0"/>
              <a:t>27/08/2018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79BD-D79A-41A3-BC12-A03E224DB67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271" y="14534"/>
            <a:ext cx="780316" cy="67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554" y="541059"/>
            <a:ext cx="278264" cy="68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9A9872-82B4-4DB2-9836-D10A82F9C85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97372" y="458003"/>
            <a:ext cx="681656" cy="702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87955-36AF-49B7-B933-BF4C2F7F99A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4" y="94972"/>
            <a:ext cx="1438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0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2F2E1-7DB3-4DA0-9517-3288C31E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7C9-5E12-4F36-A91B-F33B9413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66D5-7117-45BA-B848-CE23E1F9F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1CA7-6D24-421B-A01E-95CB36BBB19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B4CC-3FE2-462B-988F-1D4DBA185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13C-1DB7-441E-A160-B883F2E98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8D35-22FE-4498-9DE4-5F47C26B4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979817" y="1122362"/>
            <a:ext cx="6507561" cy="3503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Cog-DA Deeper Insights</a:t>
            </a:r>
          </a:p>
          <a:p>
            <a:pPr algn="ctr"/>
            <a:r>
              <a:rPr lang="en-US" sz="4000" dirty="0"/>
              <a:t>for</a:t>
            </a:r>
          </a:p>
          <a:p>
            <a:pPr algn="ctr"/>
            <a:r>
              <a:rPr lang="en-US" altLang="en-US" sz="4000" dirty="0"/>
              <a:t>Marriott</a:t>
            </a:r>
          </a:p>
          <a:p>
            <a:pPr algn="ctr"/>
            <a:r>
              <a:rPr lang="en-US" sz="3600" dirty="0"/>
              <a:t>  </a:t>
            </a:r>
            <a:endParaRPr lang="en-US" sz="31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292340" y="4594860"/>
            <a:ext cx="4057650" cy="1394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2E75B6"/>
              </a:solidFill>
            </a:endParaRPr>
          </a:p>
          <a:p>
            <a:endParaRPr lang="en-US" sz="1600" dirty="0">
              <a:solidFill>
                <a:srgbClr val="2E75B6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E75B6"/>
                </a:solidFill>
              </a:rPr>
              <a:t>By Dynamic Automation Team</a:t>
            </a:r>
            <a:endParaRPr lang="en-US" sz="12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3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7919562" y="1834479"/>
            <a:ext cx="3948872" cy="3830422"/>
          </a:xfrm>
          <a:prstGeom prst="roundRect">
            <a:avLst>
              <a:gd name="adj" fmla="val 3965"/>
            </a:avLst>
          </a:prstGeom>
          <a:solidFill>
            <a:srgbClr val="FCFFF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Approximately  71 incidents observed on monthly basis which are asking information / education regarding reports, applications information.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Cognitive solution will help in providing the required information.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310" y="5676546"/>
            <a:ext cx="11548124" cy="600726"/>
          </a:xfrm>
          <a:prstGeom prst="rect">
            <a:avLst/>
          </a:prstGeom>
          <a:solidFill>
            <a:srgbClr val="FC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This group of use cases will eliminate work worth about 56 tickets per month. There are repetitive requests seeking information regarding reports, applications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305" y="1267565"/>
            <a:ext cx="1860915" cy="30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7144" y="1193099"/>
            <a:ext cx="2755156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Conversation Points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385" y="4937024"/>
            <a:ext cx="2017835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D202B-BF37-448B-AB83-1FF1028F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50728"/>
              </p:ext>
            </p:extLst>
          </p:nvPr>
        </p:nvGraphicFramePr>
        <p:xfrm>
          <a:off x="476767" y="1656917"/>
          <a:ext cx="7299986" cy="1253490"/>
        </p:xfrm>
        <a:graphic>
          <a:graphicData uri="http://schemas.openxmlformats.org/drawingml/2006/table">
            <a:tbl>
              <a:tblPr/>
              <a:tblGrid>
                <a:gridCol w="2100970">
                  <a:extLst>
                    <a:ext uri="{9D8B030D-6E8A-4147-A177-3AD203B41FA5}">
                      <a16:colId xmlns:a16="http://schemas.microsoft.com/office/drawing/2014/main" val="166745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5391935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637841267"/>
                    </a:ext>
                  </a:extLst>
                </a:gridCol>
                <a:gridCol w="1170269">
                  <a:extLst>
                    <a:ext uri="{9D8B030D-6E8A-4147-A177-3AD203B41FA5}">
                      <a16:colId xmlns:a16="http://schemas.microsoft.com/office/drawing/2014/main" val="3808748102"/>
                    </a:ext>
                  </a:extLst>
                </a:gridCol>
                <a:gridCol w="941603">
                  <a:extLst>
                    <a:ext uri="{9D8B030D-6E8A-4147-A177-3AD203B41FA5}">
                      <a16:colId xmlns:a16="http://schemas.microsoft.com/office/drawing/2014/main" val="888854716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79003634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 group –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Monthly tickets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 Tickets </a:t>
                      </a:r>
                    </a:p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 Tickets #  (Monthly)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proposed </a:t>
                      </a:r>
                      <a:r>
                        <a:rPr lang="en-US" sz="1200" b="1" i="1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Automatas</a:t>
                      </a:r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Proposed solution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64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Cognitive training.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162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Cognitive Education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1345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0803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DA2FF4B-9DD4-4D39-A4B0-D2D6466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: User education, information requested by user etc.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07BD4F-A196-42B5-909D-95B267D0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56930"/>
              </p:ext>
            </p:extLst>
          </p:nvPr>
        </p:nvGraphicFramePr>
        <p:xfrm>
          <a:off x="476767" y="3429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507BD4F-A196-42B5-909D-95B267D0C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767" y="3429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1916" y="42273"/>
            <a:ext cx="9588795" cy="1060305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163170" y="2264363"/>
            <a:ext cx="10515600" cy="2179496"/>
          </a:xfr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400" dirty="0"/>
              <a:t>Total 62375 tickets from </a:t>
            </a:r>
            <a:r>
              <a:rPr lang="en-US" sz="1400" b="1" i="1" dirty="0"/>
              <a:t>PMS and CRM</a:t>
            </a:r>
            <a:r>
              <a:rPr lang="en-US" sz="1400" dirty="0"/>
              <a:t> areas were analyzed to explore automation opportunities. </a:t>
            </a:r>
          </a:p>
          <a:p>
            <a:r>
              <a:rPr lang="en-US" sz="1400" dirty="0"/>
              <a:t>We found </a:t>
            </a:r>
            <a:r>
              <a:rPr lang="en-US" sz="1400" dirty="0">
                <a:solidFill>
                  <a:srgbClr val="0000FF"/>
                </a:solidFill>
              </a:rPr>
              <a:t>automation opportunities </a:t>
            </a:r>
            <a:r>
              <a:rPr lang="en-US" sz="1400" dirty="0"/>
              <a:t>from various area. Possible solution utilizing IBM’s signature </a:t>
            </a:r>
            <a:r>
              <a:rPr lang="en-US" sz="1400" dirty="0">
                <a:solidFill>
                  <a:srgbClr val="0000FF"/>
                </a:solidFill>
              </a:rPr>
              <a:t>Cog + DA </a:t>
            </a:r>
            <a:r>
              <a:rPr lang="en-US" sz="1400" dirty="0"/>
              <a:t>solutions as well as </a:t>
            </a:r>
            <a:r>
              <a:rPr lang="en-US" sz="1400" dirty="0">
                <a:solidFill>
                  <a:srgbClr val="0000FF"/>
                </a:solidFill>
              </a:rPr>
              <a:t>pure RPA</a:t>
            </a:r>
            <a:r>
              <a:rPr lang="en-US" sz="1400" dirty="0"/>
              <a:t> solutions have been proposed as applicable</a:t>
            </a:r>
          </a:p>
          <a:p>
            <a:r>
              <a:rPr lang="en-US" sz="1400" dirty="0"/>
              <a:t>The assumption behind these findings is that the provided data is representative as well as comprehensive.</a:t>
            </a:r>
          </a:p>
          <a:p>
            <a:r>
              <a:rPr lang="en-US" sz="1400" dirty="0"/>
              <a:t>Based on this analysis, the account team will be expected to deep-dive and come out with detailed use cases and the automation roadmap.</a:t>
            </a:r>
          </a:p>
          <a:p>
            <a:r>
              <a:rPr lang="en-US" sz="1400" dirty="0"/>
              <a:t>Each of these automation solutions may have associated tooling and labor costs as well as timelines. This assessment is only an assessment of automation potential. A detailed solution needs to be developed to realize these opportunities.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61796"/>
              </p:ext>
            </p:extLst>
          </p:nvPr>
        </p:nvGraphicFramePr>
        <p:xfrm>
          <a:off x="1163170" y="4667793"/>
          <a:ext cx="10191973" cy="2119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606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Eras Demi ITC" panose="020B0805030504020804" pitchFamily="34" charset="0"/>
                        </a:rPr>
                        <a:t>16%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Tickets from L1 targeted using COG solution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Cognitive solution ( COG assist / Self heal)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9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21%</a:t>
                      </a:r>
                      <a:endParaRPr lang="en-US" sz="2000" i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Tickets from CRM &amp; PMS targeted using COG + RPA solution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cases to be developed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i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i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564E8F-2C05-426E-B865-AE1A4A62A304}"/>
              </a:ext>
            </a:extLst>
          </p:cNvPr>
          <p:cNvSpPr txBox="1"/>
          <p:nvPr/>
        </p:nvSpPr>
        <p:spPr>
          <a:xfrm>
            <a:off x="1163170" y="1024335"/>
            <a:ext cx="10515600" cy="9305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Total </a:t>
            </a:r>
            <a:r>
              <a:rPr lang="en-US" sz="1400" dirty="0">
                <a:solidFill>
                  <a:srgbClr val="0000FF"/>
                </a:solidFill>
              </a:rPr>
              <a:t>42803</a:t>
            </a:r>
            <a:r>
              <a:rPr lang="en-US" sz="1400" dirty="0"/>
              <a:t> tickets of </a:t>
            </a:r>
            <a:r>
              <a:rPr lang="en-US" sz="1400" b="1" i="1" dirty="0"/>
              <a:t>Marriott L1-support</a:t>
            </a:r>
            <a:r>
              <a:rPr lang="en-US" sz="1400" dirty="0"/>
              <a:t> were analyzed to explore automation opportunities.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We found repetitive “HOW-TO” questions on reports, reservations , posting etc.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Possible solution utilizing IBM’s signature </a:t>
            </a:r>
            <a:r>
              <a:rPr lang="en-US" sz="1400" dirty="0">
                <a:solidFill>
                  <a:srgbClr val="0000FF"/>
                </a:solidFill>
              </a:rPr>
              <a:t>COG solution as well as RPA solution </a:t>
            </a:r>
            <a:r>
              <a:rPr lang="en-US" sz="1400" dirty="0"/>
              <a:t>proposed as applicable.</a:t>
            </a:r>
          </a:p>
        </p:txBody>
      </p:sp>
    </p:spTree>
    <p:extLst>
      <p:ext uri="{BB962C8B-B14F-4D97-AF65-F5344CB8AC3E}">
        <p14:creationId xmlns:p14="http://schemas.microsoft.com/office/powerpoint/2010/main" val="103181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383B1-56DA-430C-BEA8-8B7EFB207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77" t="7910" r="-177" b="8480"/>
          <a:stretch/>
        </p:blipFill>
        <p:spPr>
          <a:xfrm>
            <a:off x="1432893" y="1383172"/>
            <a:ext cx="7195145" cy="5474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B858A-F3CD-4331-96F2-4A458B6E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Deep Dive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D768-8E20-4AA2-8FA2-B1B44C11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sz="4800" dirty="0"/>
              <a:t>L1 Incidents</a:t>
            </a:r>
          </a:p>
          <a:p>
            <a:pPr marL="457200" lvl="1" indent="0" algn="ctr">
              <a:buNone/>
            </a:pPr>
            <a:r>
              <a:rPr lang="en-US" sz="3600" dirty="0"/>
              <a:t>(01-Apr-18 to 30-Jun-18)</a:t>
            </a:r>
          </a:p>
          <a:p>
            <a:pPr marL="457200" lvl="1" indent="0" algn="ctr">
              <a:buNone/>
            </a:pPr>
            <a:r>
              <a:rPr lang="en-US" sz="3600" dirty="0"/>
              <a:t>3 months</a:t>
            </a:r>
          </a:p>
        </p:txBody>
      </p:sp>
    </p:spTree>
    <p:extLst>
      <p:ext uri="{BB962C8B-B14F-4D97-AF65-F5344CB8AC3E}">
        <p14:creationId xmlns:p14="http://schemas.microsoft.com/office/powerpoint/2010/main" val="392983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7919562" y="1834479"/>
            <a:ext cx="3948872" cy="3830422"/>
          </a:xfrm>
          <a:prstGeom prst="roundRect">
            <a:avLst>
              <a:gd name="adj" fmla="val 3965"/>
            </a:avLst>
          </a:prstGeom>
          <a:solidFill>
            <a:srgbClr val="FCFFF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The L1 tickets are mostly can be resolved by implementing the Cog solution.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Helpdesk overall percentage of L1 ticket will potentially go down over a period of time as the Cog curation will increase. 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The Cognitive solution will help in providing the required information and will invoke RPA for password reset , report generation and reservation issues.</a:t>
            </a:r>
          </a:p>
          <a:p>
            <a:pPr marL="171450" lvl="2">
              <a:spcBef>
                <a:spcPct val="50000"/>
              </a:spcBef>
            </a:pP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305" y="1267565"/>
            <a:ext cx="1860915" cy="30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7144" y="1193099"/>
            <a:ext cx="2755156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Conversation Points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D202B-BF37-448B-AB83-1FF1028F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73862"/>
              </p:ext>
            </p:extLst>
          </p:nvPr>
        </p:nvGraphicFramePr>
        <p:xfrm>
          <a:off x="476767" y="1656917"/>
          <a:ext cx="7299986" cy="3000375"/>
        </p:xfrm>
        <a:graphic>
          <a:graphicData uri="http://schemas.openxmlformats.org/drawingml/2006/table">
            <a:tbl>
              <a:tblPr/>
              <a:tblGrid>
                <a:gridCol w="2100970">
                  <a:extLst>
                    <a:ext uri="{9D8B030D-6E8A-4147-A177-3AD203B41FA5}">
                      <a16:colId xmlns:a16="http://schemas.microsoft.com/office/drawing/2014/main" val="166745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5391935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637841267"/>
                    </a:ext>
                  </a:extLst>
                </a:gridCol>
                <a:gridCol w="1170269">
                  <a:extLst>
                    <a:ext uri="{9D8B030D-6E8A-4147-A177-3AD203B41FA5}">
                      <a16:colId xmlns:a16="http://schemas.microsoft.com/office/drawing/2014/main" val="3808748102"/>
                    </a:ext>
                  </a:extLst>
                </a:gridCol>
                <a:gridCol w="941603">
                  <a:extLst>
                    <a:ext uri="{9D8B030D-6E8A-4147-A177-3AD203B41FA5}">
                      <a16:colId xmlns:a16="http://schemas.microsoft.com/office/drawing/2014/main" val="888854716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79003634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 group –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Monthly tickets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 Tickets </a:t>
                      </a:r>
                    </a:p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 Tickets #  (Monthly)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proposed </a:t>
                      </a:r>
                      <a:r>
                        <a:rPr lang="en-US" sz="1200" b="1" i="1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Automatas</a:t>
                      </a:r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Proposed solution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64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Level 1 requests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16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UC1_Password Reset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4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UC2_How to Post / Posting correction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795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UC3_Computer Support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70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UC4_Secure CRT Issues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617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UC5_Reservation Issues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812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UC6_Report Generation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278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UC7_How to cash batch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776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UC8_Banquet Check Balancing OOB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1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UC9_FSPMS VIPER server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874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2328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0803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DA2FF4B-9DD4-4D39-A4B0-D2D6466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support : Repetitive requests can be handled through cognitive solution. Majority are similar in nature.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D322F-1600-4EEC-A771-39863D0492F0}"/>
              </a:ext>
            </a:extLst>
          </p:cNvPr>
          <p:cNvSpPr/>
          <p:nvPr/>
        </p:nvSpPr>
        <p:spPr>
          <a:xfrm>
            <a:off x="320310" y="5676546"/>
            <a:ext cx="11548124" cy="600726"/>
          </a:xfrm>
          <a:prstGeom prst="rect">
            <a:avLst/>
          </a:prstGeom>
          <a:solidFill>
            <a:srgbClr val="FC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~ Monthly 3880 tickets will be handled through cognitive solution.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46F1B-E5D4-4C54-9F8C-5448DF672AF7}"/>
              </a:ext>
            </a:extLst>
          </p:cNvPr>
          <p:cNvSpPr/>
          <p:nvPr/>
        </p:nvSpPr>
        <p:spPr>
          <a:xfrm>
            <a:off x="342385" y="4937024"/>
            <a:ext cx="2017835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9848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3B123-FF3E-4C7C-9EE9-9EB0F88DD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77" t="7910" r="-177" b="8480"/>
          <a:stretch/>
        </p:blipFill>
        <p:spPr>
          <a:xfrm>
            <a:off x="1432893" y="1160315"/>
            <a:ext cx="7195145" cy="5474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B858A-F3CD-4331-96F2-4A458B6E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Deep Dive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D768-8E20-4AA2-8FA2-B1B44C11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sz="4800" dirty="0"/>
              <a:t>Level 1.5 PMS Support</a:t>
            </a:r>
          </a:p>
          <a:p>
            <a:pPr marL="457200" lvl="1" indent="0" algn="ctr">
              <a:buNone/>
            </a:pPr>
            <a:r>
              <a:rPr lang="en-US" sz="3600" dirty="0"/>
              <a:t>(01-Jun-16 to 30-Jun-18)</a:t>
            </a:r>
          </a:p>
          <a:p>
            <a:pPr marL="457200" lvl="1" indent="0" algn="ctr">
              <a:buNone/>
            </a:pPr>
            <a:r>
              <a:rPr lang="en-US" sz="3600" dirty="0"/>
              <a:t>Total 25 months</a:t>
            </a:r>
          </a:p>
        </p:txBody>
      </p:sp>
    </p:spTree>
    <p:extLst>
      <p:ext uri="{BB962C8B-B14F-4D97-AF65-F5344CB8AC3E}">
        <p14:creationId xmlns:p14="http://schemas.microsoft.com/office/powerpoint/2010/main" val="153814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7919562" y="1834479"/>
            <a:ext cx="3948872" cy="3830422"/>
          </a:xfrm>
          <a:prstGeom prst="roundRect">
            <a:avLst>
              <a:gd name="adj" fmla="val 3965"/>
            </a:avLst>
          </a:prstGeom>
          <a:solidFill>
            <a:srgbClr val="FCFFF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First use case will handle missing PMS file issues by reloading data, running scripts 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naxcdtmt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) . Approximately 3 use cases are required to automate this solution.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Second use case will handle repetitive missing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eFolio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issues.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More than 90% tickets are from 4-Minor/Localized category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Automation % is decided based ticket patterns and variation of tickets.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10" y="5676546"/>
            <a:ext cx="11548124" cy="600726"/>
          </a:xfrm>
          <a:prstGeom prst="rect">
            <a:avLst/>
          </a:prstGeom>
          <a:solidFill>
            <a:srgbClr val="FC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This group of use cases will eliminate work worth about 76 tickets per month. These are repetitive issues.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305" y="1380782"/>
            <a:ext cx="1860915" cy="30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7144" y="1193099"/>
            <a:ext cx="2755156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Conversation Points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385" y="4937024"/>
            <a:ext cx="2017835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D202B-BF37-448B-AB83-1FF1028F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06821"/>
              </p:ext>
            </p:extLst>
          </p:nvPr>
        </p:nvGraphicFramePr>
        <p:xfrm>
          <a:off x="476767" y="1857220"/>
          <a:ext cx="7299986" cy="1600200"/>
        </p:xfrm>
        <a:graphic>
          <a:graphicData uri="http://schemas.openxmlformats.org/drawingml/2006/table">
            <a:tbl>
              <a:tblPr/>
              <a:tblGrid>
                <a:gridCol w="2100970">
                  <a:extLst>
                    <a:ext uri="{9D8B030D-6E8A-4147-A177-3AD203B41FA5}">
                      <a16:colId xmlns:a16="http://schemas.microsoft.com/office/drawing/2014/main" val="166745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5391935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637841267"/>
                    </a:ext>
                  </a:extLst>
                </a:gridCol>
                <a:gridCol w="1170269">
                  <a:extLst>
                    <a:ext uri="{9D8B030D-6E8A-4147-A177-3AD203B41FA5}">
                      <a16:colId xmlns:a16="http://schemas.microsoft.com/office/drawing/2014/main" val="3808748102"/>
                    </a:ext>
                  </a:extLst>
                </a:gridCol>
                <a:gridCol w="941603">
                  <a:extLst>
                    <a:ext uri="{9D8B030D-6E8A-4147-A177-3AD203B41FA5}">
                      <a16:colId xmlns:a16="http://schemas.microsoft.com/office/drawing/2014/main" val="888854716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79003634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Monthly tickets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 Tickets </a:t>
                      </a:r>
                    </a:p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 Tickets #  (Monthly)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proposed Automatas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Proposed solution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64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PMS Full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1620"/>
                  </a:ext>
                </a:extLst>
              </a:tr>
              <a:tr h="31911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UC1_PMS_file_issues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–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13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UC2_missing_eFolio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088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4 - 5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0803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DA2FF4B-9DD4-4D39-A4B0-D2D6466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PMS Full service : file issues and missing </a:t>
            </a:r>
            <a:r>
              <a:rPr lang="en-US" dirty="0" err="1"/>
              <a:t>eFolio</a:t>
            </a:r>
            <a:r>
              <a:rPr lang="en-US" dirty="0"/>
              <a:t> issues are repetitive and similar in nature </a:t>
            </a:r>
          </a:p>
        </p:txBody>
      </p:sp>
    </p:spTree>
    <p:extLst>
      <p:ext uri="{BB962C8B-B14F-4D97-AF65-F5344CB8AC3E}">
        <p14:creationId xmlns:p14="http://schemas.microsoft.com/office/powerpoint/2010/main" val="33512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7919562" y="1834479"/>
            <a:ext cx="3948872" cy="3830422"/>
          </a:xfrm>
          <a:prstGeom prst="roundRect">
            <a:avLst>
              <a:gd name="adj" fmla="val 3965"/>
            </a:avLst>
          </a:prstGeom>
          <a:solidFill>
            <a:srgbClr val="FCFFF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First use case will handle Audit failure issues from the property.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Second use case will handle backup related issues.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Third use case will handle automated alerts and will invoke RPA automata if required.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Automation % is decided based ticket patterns and variation of tickets.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310" y="5676546"/>
            <a:ext cx="11548124" cy="600726"/>
          </a:xfrm>
          <a:prstGeom prst="rect">
            <a:avLst/>
          </a:prstGeom>
          <a:solidFill>
            <a:srgbClr val="FC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This group of use cases will eliminate work worth about 307 tickets per month. These are repetitive and highly important areas to automate.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305" y="1267565"/>
            <a:ext cx="1860915" cy="30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7144" y="1193099"/>
            <a:ext cx="2755156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Conversation Points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385" y="4937024"/>
            <a:ext cx="2017835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D202B-BF37-448B-AB83-1FF1028F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88463"/>
              </p:ext>
            </p:extLst>
          </p:nvPr>
        </p:nvGraphicFramePr>
        <p:xfrm>
          <a:off x="489508" y="1837119"/>
          <a:ext cx="7299986" cy="1581311"/>
        </p:xfrm>
        <a:graphic>
          <a:graphicData uri="http://schemas.openxmlformats.org/drawingml/2006/table">
            <a:tbl>
              <a:tblPr/>
              <a:tblGrid>
                <a:gridCol w="2100970">
                  <a:extLst>
                    <a:ext uri="{9D8B030D-6E8A-4147-A177-3AD203B41FA5}">
                      <a16:colId xmlns:a16="http://schemas.microsoft.com/office/drawing/2014/main" val="166745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5391935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637841267"/>
                    </a:ext>
                  </a:extLst>
                </a:gridCol>
                <a:gridCol w="1170269">
                  <a:extLst>
                    <a:ext uri="{9D8B030D-6E8A-4147-A177-3AD203B41FA5}">
                      <a16:colId xmlns:a16="http://schemas.microsoft.com/office/drawing/2014/main" val="3808748102"/>
                    </a:ext>
                  </a:extLst>
                </a:gridCol>
                <a:gridCol w="941603">
                  <a:extLst>
                    <a:ext uri="{9D8B030D-6E8A-4147-A177-3AD203B41FA5}">
                      <a16:colId xmlns:a16="http://schemas.microsoft.com/office/drawing/2014/main" val="888854716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79003634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Monthly tickets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 Tickets </a:t>
                      </a:r>
                    </a:p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 Tickets #  (Monthly)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proposed Automatas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Proposed solution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64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PMS FOSSE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1620"/>
                  </a:ext>
                </a:extLst>
              </a:tr>
              <a:tr h="327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UC1_Audit failure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13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UC2_Backup_failure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088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UC3_Alert_Monitoring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Cog+RPA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7087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0803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DA2FF4B-9DD4-4D39-A4B0-D2D6466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PMS FOSSE: Audit failure, backup failure and alert monitoring tickets repetitive in nature.</a:t>
            </a:r>
          </a:p>
        </p:txBody>
      </p:sp>
    </p:spTree>
    <p:extLst>
      <p:ext uri="{BB962C8B-B14F-4D97-AF65-F5344CB8AC3E}">
        <p14:creationId xmlns:p14="http://schemas.microsoft.com/office/powerpoint/2010/main" val="10867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BB240-D836-45A1-BE0C-42E99DF5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77" t="7910" r="-177" b="8480"/>
          <a:stretch/>
        </p:blipFill>
        <p:spPr>
          <a:xfrm>
            <a:off x="1432893" y="1383172"/>
            <a:ext cx="7195145" cy="5474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B858A-F3CD-4331-96F2-4A458B6E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Deep Dive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D768-8E20-4AA2-8FA2-B1B44C11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3"/>
            <a:ext cx="8453846" cy="41815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sz="4800" dirty="0"/>
              <a:t>CRM Support</a:t>
            </a:r>
          </a:p>
          <a:p>
            <a:pPr marL="457200" lvl="1" indent="0" algn="ctr">
              <a:buNone/>
            </a:pPr>
            <a:r>
              <a:rPr lang="en-US" sz="3600" dirty="0"/>
              <a:t>(01-Jun-16 to 31-Jul-18)</a:t>
            </a:r>
          </a:p>
          <a:p>
            <a:pPr marL="457200" lvl="1" indent="0" algn="ctr">
              <a:buNone/>
            </a:pPr>
            <a:r>
              <a:rPr lang="en-US" sz="3600" dirty="0"/>
              <a:t>Total 26 months</a:t>
            </a:r>
          </a:p>
        </p:txBody>
      </p:sp>
    </p:spTree>
    <p:extLst>
      <p:ext uri="{BB962C8B-B14F-4D97-AF65-F5344CB8AC3E}">
        <p14:creationId xmlns:p14="http://schemas.microsoft.com/office/powerpoint/2010/main" val="39490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7919562" y="1834479"/>
            <a:ext cx="3948872" cy="3830422"/>
          </a:xfrm>
          <a:prstGeom prst="roundRect">
            <a:avLst>
              <a:gd name="adj" fmla="val 3965"/>
            </a:avLst>
          </a:prstGeom>
          <a:solidFill>
            <a:srgbClr val="FCFFF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First use case will handle the tickets related jobs TWS010, SCQRZ001 and MYST302 and sent the notification. However remediation can also done provide error fixes can be standardized.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Second use case will handle the issue related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qdepth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high for host lnxprd0445, lnxprd0444 and reduce the queue to 0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File Error related automata will handle the issue related to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BAR- SR - SFA FILe Error, EVT File Error 21GA1.</a:t>
            </a: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At a very rough estimate, this area would take around 6 use cases to be developed and would automate around 56 tickets per month.</a:t>
            </a:r>
            <a:endParaRPr lang="pt-B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2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310" y="5676546"/>
            <a:ext cx="11548124" cy="600726"/>
          </a:xfrm>
          <a:prstGeom prst="rect">
            <a:avLst/>
          </a:prstGeom>
          <a:solidFill>
            <a:srgbClr val="FC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This group of use cases will eliminate work worth about 70 tickets per month. These are repetitive and highly important areas to automate.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305" y="1267565"/>
            <a:ext cx="1860915" cy="30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7144" y="1193099"/>
            <a:ext cx="2755156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Conversation Points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385" y="4937024"/>
            <a:ext cx="2017835" cy="49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D202B-BF37-448B-AB83-1FF1028F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79041"/>
              </p:ext>
            </p:extLst>
          </p:nvPr>
        </p:nvGraphicFramePr>
        <p:xfrm>
          <a:off x="476767" y="1656917"/>
          <a:ext cx="7299986" cy="1600200"/>
        </p:xfrm>
        <a:graphic>
          <a:graphicData uri="http://schemas.openxmlformats.org/drawingml/2006/table">
            <a:tbl>
              <a:tblPr/>
              <a:tblGrid>
                <a:gridCol w="2100970">
                  <a:extLst>
                    <a:ext uri="{9D8B030D-6E8A-4147-A177-3AD203B41FA5}">
                      <a16:colId xmlns:a16="http://schemas.microsoft.com/office/drawing/2014/main" val="166745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5391935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637841267"/>
                    </a:ext>
                  </a:extLst>
                </a:gridCol>
                <a:gridCol w="1170269">
                  <a:extLst>
                    <a:ext uri="{9D8B030D-6E8A-4147-A177-3AD203B41FA5}">
                      <a16:colId xmlns:a16="http://schemas.microsoft.com/office/drawing/2014/main" val="3808748102"/>
                    </a:ext>
                  </a:extLst>
                </a:gridCol>
                <a:gridCol w="941603">
                  <a:extLst>
                    <a:ext uri="{9D8B030D-6E8A-4147-A177-3AD203B41FA5}">
                      <a16:colId xmlns:a16="http://schemas.microsoft.com/office/drawing/2014/main" val="888854716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79003634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 group –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Monthly tickets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 Tickets </a:t>
                      </a:r>
                    </a:p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Automatable Tickets #  (Monthly)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proposed </a:t>
                      </a:r>
                      <a:r>
                        <a:rPr lang="en-US" sz="1200" b="1" i="1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Automatas</a:t>
                      </a:r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Proposed solution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64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5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Job Failure / Abend and Error Handling</a:t>
                      </a:r>
                      <a:endParaRPr lang="en-US" sz="15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16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UC1_TWS_Alert_Handling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088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Qdepth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70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File Error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6177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20803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DA2FF4B-9DD4-4D39-A4B0-D2D6466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Alert Monitoring : Job Failure / Abend / Job Rerun</a:t>
            </a:r>
            <a:endParaRPr lang="en-US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DE47C18-C76E-4EC9-8356-28B8A9C67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42070"/>
              </p:ext>
            </p:extLst>
          </p:nvPr>
        </p:nvGraphicFramePr>
        <p:xfrm>
          <a:off x="1452432" y="35797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E3478F-D450-4BC9-AF16-8A45E7FE0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432" y="35797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3F8EEF2-75F2-482B-B877-469127143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09838"/>
              </p:ext>
            </p:extLst>
          </p:nvPr>
        </p:nvGraphicFramePr>
        <p:xfrm>
          <a:off x="2360220" y="361206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D5B8DB9-6F29-460A-8AE9-BF5FF119DD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0220" y="361206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C34C41F-1967-40B3-9D21-2D87983AE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39724"/>
              </p:ext>
            </p:extLst>
          </p:nvPr>
        </p:nvGraphicFramePr>
        <p:xfrm>
          <a:off x="476767" y="360174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Macro-Enabled Worksheet" showAsIcon="1" r:id="rId7" imgW="914400" imgH="792360" progId="Excel.SheetMacroEnabled.12">
                  <p:embed/>
                </p:oleObj>
              </mc:Choice>
              <mc:Fallback>
                <p:oleObj name="Macro-Enabled Worksheet" showAsIcon="1" r:id="rId7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767" y="360174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27938</TotalTime>
  <Words>1140</Words>
  <Application>Microsoft Office PowerPoint</Application>
  <PresentationFormat>Widescreen</PresentationFormat>
  <Paragraphs>263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Eras Demi ITC</vt:lpstr>
      <vt:lpstr>Wingdings</vt:lpstr>
      <vt:lpstr>Office Theme</vt:lpstr>
      <vt:lpstr>Custom Design</vt:lpstr>
      <vt:lpstr>Macro-Enabled Worksheet</vt:lpstr>
      <vt:lpstr>PowerPoint Presentation</vt:lpstr>
      <vt:lpstr>Executive Summary</vt:lpstr>
      <vt:lpstr>Automation Deep Dive analysis</vt:lpstr>
      <vt:lpstr>Level 1 support : Repetitive requests can be handled through cognitive solution. Majority are similar in nature.</vt:lpstr>
      <vt:lpstr>Automation Deep Dive analysis</vt:lpstr>
      <vt:lpstr>PMS Full service : file issues and missing eFolio issues are repetitive and similar in nature </vt:lpstr>
      <vt:lpstr>PMS FOSSE: Audit failure, backup failure and alert monitoring tickets repetitive in nature.</vt:lpstr>
      <vt:lpstr>Automation Deep Dive analysis</vt:lpstr>
      <vt:lpstr>Alert Monitoring : Job Failure / Abend / Job Rerun</vt:lpstr>
      <vt:lpstr>Cognitive : User education, information requested by user etc.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SANDEEP REGE</cp:lastModifiedBy>
  <cp:revision>838</cp:revision>
  <dcterms:created xsi:type="dcterms:W3CDTF">2015-09-05T20:45:26Z</dcterms:created>
  <dcterms:modified xsi:type="dcterms:W3CDTF">2018-08-27T09:54:29Z</dcterms:modified>
</cp:coreProperties>
</file>