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49"/>
  </p:notesMasterIdLst>
  <p:sldIdLst>
    <p:sldId id="256" r:id="rId3"/>
    <p:sldId id="286" r:id="rId4"/>
    <p:sldId id="285" r:id="rId5"/>
    <p:sldId id="283" r:id="rId6"/>
    <p:sldId id="287" r:id="rId7"/>
    <p:sldId id="288" r:id="rId8"/>
    <p:sldId id="289" r:id="rId9"/>
    <p:sldId id="290" r:id="rId10"/>
    <p:sldId id="291" r:id="rId11"/>
    <p:sldId id="292" r:id="rId12"/>
    <p:sldId id="293" r:id="rId13"/>
    <p:sldId id="294" r:id="rId14"/>
    <p:sldId id="295" r:id="rId15"/>
    <p:sldId id="296" r:id="rId16"/>
    <p:sldId id="297" r:id="rId17"/>
    <p:sldId id="299" r:id="rId18"/>
    <p:sldId id="300" r:id="rId19"/>
    <p:sldId id="301" r:id="rId20"/>
    <p:sldId id="302" r:id="rId21"/>
    <p:sldId id="303" r:id="rId22"/>
    <p:sldId id="309" r:id="rId23"/>
    <p:sldId id="258" r:id="rId24"/>
    <p:sldId id="304" r:id="rId25"/>
    <p:sldId id="305" r:id="rId26"/>
    <p:sldId id="306" r:id="rId27"/>
    <p:sldId id="269" r:id="rId28"/>
    <p:sldId id="273" r:id="rId29"/>
    <p:sldId id="275" r:id="rId30"/>
    <p:sldId id="277" r:id="rId31"/>
    <p:sldId id="281" r:id="rId32"/>
    <p:sldId id="322" r:id="rId33"/>
    <p:sldId id="323" r:id="rId34"/>
    <p:sldId id="324" r:id="rId35"/>
    <p:sldId id="270" r:id="rId36"/>
    <p:sldId id="271" r:id="rId37"/>
    <p:sldId id="325" r:id="rId38"/>
    <p:sldId id="310" r:id="rId39"/>
    <p:sldId id="311" r:id="rId40"/>
    <p:sldId id="312" r:id="rId41"/>
    <p:sldId id="313" r:id="rId42"/>
    <p:sldId id="314" r:id="rId43"/>
    <p:sldId id="317" r:id="rId44"/>
    <p:sldId id="318" r:id="rId45"/>
    <p:sldId id="320" r:id="rId46"/>
    <p:sldId id="321" r:id="rId47"/>
    <p:sldId id="319"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4600"/>
  </p:normalViewPr>
  <p:slideViewPr>
    <p:cSldViewPr>
      <p:cViewPr varScale="1">
        <p:scale>
          <a:sx n="68" d="100"/>
          <a:sy n="68" d="100"/>
        </p:scale>
        <p:origin x="143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70FD04E-CFF8-41DE-B091-D53459D812B8}" type="slidenum">
              <a:rPr lang="en-US"/>
              <a:pPr/>
              <a:t>‹#›</a:t>
            </a:fld>
            <a:endParaRPr lang="en-US"/>
          </a:p>
        </p:txBody>
      </p:sp>
    </p:spTree>
    <p:extLst>
      <p:ext uri="{BB962C8B-B14F-4D97-AF65-F5344CB8AC3E}">
        <p14:creationId xmlns:p14="http://schemas.microsoft.com/office/powerpoint/2010/main" val="5351970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554"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a:t>Click to edit Master title style</a:t>
            </a:r>
          </a:p>
        </p:txBody>
      </p:sp>
      <p:sp>
        <p:nvSpPr>
          <p:cNvPr id="23555"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a:t>Click to edit Master subtitle style</a:t>
            </a:r>
          </a:p>
        </p:txBody>
      </p:sp>
      <p:sp>
        <p:nvSpPr>
          <p:cNvPr id="23556" name="Rectangle 4"/>
          <p:cNvSpPr>
            <a:spLocks noGrp="1" noChangeArrowheads="1"/>
          </p:cNvSpPr>
          <p:nvPr>
            <p:ph type="dt" sz="half" idx="2"/>
          </p:nvPr>
        </p:nvSpPr>
        <p:spPr/>
        <p:txBody>
          <a:bodyPr/>
          <a:lstStyle>
            <a:lvl1pPr>
              <a:defRPr/>
            </a:lvl1pPr>
          </a:lstStyle>
          <a:p>
            <a:endParaRPr lang="en-US"/>
          </a:p>
        </p:txBody>
      </p:sp>
      <p:sp>
        <p:nvSpPr>
          <p:cNvPr id="23557" name="Rectangle 5"/>
          <p:cNvSpPr>
            <a:spLocks noGrp="1" noChangeArrowheads="1"/>
          </p:cNvSpPr>
          <p:nvPr>
            <p:ph type="ftr" sz="quarter" idx="3"/>
          </p:nvPr>
        </p:nvSpPr>
        <p:spPr/>
        <p:txBody>
          <a:bodyPr/>
          <a:lstStyle>
            <a:lvl1pPr>
              <a:defRPr/>
            </a:lvl1pPr>
          </a:lstStyle>
          <a:p>
            <a:endParaRPr lang="en-US"/>
          </a:p>
        </p:txBody>
      </p:sp>
      <p:sp>
        <p:nvSpPr>
          <p:cNvPr id="23558" name="Rectangle 6"/>
          <p:cNvSpPr>
            <a:spLocks noGrp="1" noChangeArrowheads="1"/>
          </p:cNvSpPr>
          <p:nvPr>
            <p:ph type="sldNum" sz="quarter" idx="4"/>
          </p:nvPr>
        </p:nvSpPr>
        <p:spPr/>
        <p:txBody>
          <a:bodyPr/>
          <a:lstStyle>
            <a:lvl1pPr>
              <a:defRPr/>
            </a:lvl1pPr>
          </a:lstStyle>
          <a:p>
            <a:fld id="{C05AEB92-24A9-4849-A380-34D80962CAE2}"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1AC9C3-6FC6-470B-8EAC-6750C8C5E1E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7A4814-5EE6-420C-B174-0891CCF43E0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30723"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a:t>Click to edit Master title style</a:t>
            </a:r>
          </a:p>
        </p:txBody>
      </p:sp>
      <p:sp>
        <p:nvSpPr>
          <p:cNvPr id="30724"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a:t>Click to edit Master subtitle style</a:t>
            </a:r>
          </a:p>
        </p:txBody>
      </p:sp>
      <p:sp>
        <p:nvSpPr>
          <p:cNvPr id="30725" name="Rectangle 5"/>
          <p:cNvSpPr>
            <a:spLocks noGrp="1" noChangeArrowheads="1"/>
          </p:cNvSpPr>
          <p:nvPr>
            <p:ph type="dt" sz="half" idx="2"/>
          </p:nvPr>
        </p:nvSpPr>
        <p:spPr/>
        <p:txBody>
          <a:bodyPr/>
          <a:lstStyle>
            <a:lvl1pPr>
              <a:defRPr/>
            </a:lvl1pPr>
          </a:lstStyle>
          <a:p>
            <a:endParaRPr lang="en-US"/>
          </a:p>
        </p:txBody>
      </p:sp>
      <p:sp>
        <p:nvSpPr>
          <p:cNvPr id="30726" name="Rectangle 6"/>
          <p:cNvSpPr>
            <a:spLocks noGrp="1" noChangeArrowheads="1"/>
          </p:cNvSpPr>
          <p:nvPr>
            <p:ph type="ftr" sz="quarter" idx="3"/>
          </p:nvPr>
        </p:nvSpPr>
        <p:spPr/>
        <p:txBody>
          <a:bodyPr/>
          <a:lstStyle>
            <a:lvl1pPr>
              <a:defRPr/>
            </a:lvl1pPr>
          </a:lstStyle>
          <a:p>
            <a:endParaRPr lang="en-US"/>
          </a:p>
        </p:txBody>
      </p:sp>
      <p:sp>
        <p:nvSpPr>
          <p:cNvPr id="30727" name="Rectangle 7"/>
          <p:cNvSpPr>
            <a:spLocks noGrp="1" noChangeArrowheads="1"/>
          </p:cNvSpPr>
          <p:nvPr>
            <p:ph type="sldNum" sz="quarter" idx="4"/>
          </p:nvPr>
        </p:nvSpPr>
        <p:spPr/>
        <p:txBody>
          <a:bodyPr/>
          <a:lstStyle>
            <a:lvl1pPr>
              <a:defRPr/>
            </a:lvl1pPr>
          </a:lstStyle>
          <a:p>
            <a:fld id="{993D94F3-8015-414C-B2A9-90BD10C71F3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B4833D-7399-4B50-B6AE-2C7653DDC5C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B5D534-A56F-4A64-8A6D-8DE0DE2DC840}"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AFC69B-20F1-4CA8-9A22-A691CB2BBD3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0C2E774-58B8-4480-89F8-6CF6D1745F7F}"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0E105EC-85AC-4881-8C7E-D851649872C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F335231-8D39-49CF-8B48-D76D84EA0BB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C3DE620-E4EC-4881-9C01-471F2F66B0D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8E5C6D-D4FE-4C97-B722-8E477E0F2F52}"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1DB27F-F2E0-4B70-8F2F-E54DC945AC19}"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1A233B-8135-4F46-8414-1C374EC6EDEA}"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8FB2B5-05BC-408B-B2A4-44E843769D0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6F5E13-FA57-45B4-B0A6-23C9E41211E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E091DF-8EF9-4474-B154-6FB41E0A302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42F858-9862-48A2-9F25-9E98ED4D15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C067799-C371-4726-9A2B-7E5673F148A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D4AF3C6-2E35-417B-82A4-CC3CB209EE4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DAAF08D-7268-456E-A397-798BF227BC8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F644C98-810F-473C-AC06-19872B764E8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DAA90B3-43CA-4E18-B874-70EBF5E800B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29699"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700"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70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970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297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7BD99D4-3C6A-4B22-BE8E-0E274136B07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image" Target="../media/image21.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6.emf"/><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27.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5.png"/><Relationship Id="rId7" Type="http://schemas.openxmlformats.org/officeDocument/2006/relationships/image" Target="../media/image39.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34.emf"/></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8.emf"/><Relationship Id="rId7" Type="http://schemas.openxmlformats.org/officeDocument/2006/relationships/image" Target="../media/image47.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46.emf"/><Relationship Id="rId10" Type="http://schemas.openxmlformats.org/officeDocument/2006/relationships/image" Target="../media/image51.png"/><Relationship Id="rId4" Type="http://schemas.openxmlformats.org/officeDocument/2006/relationships/oleObject" Target="../embeddings/oleObject6.bin"/><Relationship Id="rId9" Type="http://schemas.openxmlformats.org/officeDocument/2006/relationships/image" Target="../media/image5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54.emf"/></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8.emf"/><Relationship Id="rId5" Type="http://schemas.openxmlformats.org/officeDocument/2006/relationships/oleObject" Target="../embeddings/oleObject10.bin"/><Relationship Id="rId4" Type="http://schemas.openxmlformats.org/officeDocument/2006/relationships/image" Target="../media/image57.wmf"/></Relationships>
</file>

<file path=ppt/slides/_rels/slide29.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1.emf"/><Relationship Id="rId5" Type="http://schemas.openxmlformats.org/officeDocument/2006/relationships/oleObject" Target="../embeddings/oleObject13.bin"/><Relationship Id="rId4" Type="http://schemas.openxmlformats.org/officeDocument/2006/relationships/image" Target="../media/image60.wmf"/></Relationships>
</file>

<file path=ppt/slides/_rels/slide3.xml.rels><?xml version="1.0" encoding="UTF-8" standalone="yes"?>
<Relationships xmlns="http://schemas.openxmlformats.org/package/2006/relationships"><Relationship Id="rId8" Type="http://schemas.openxmlformats.org/officeDocument/2006/relationships/hyperlink" Target="https://ka.wikipedia.org/wiki/%E1%83%90%E1%83%9B%E1%83%98%E1%83%9C%E1%83%9D%E1%83%9B%E1%83%9F%E1%83%90%E1%83%95%E1%83%94%E1%83%91%E1%83%98" TargetMode="External"/><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ka.wikipedia.org/wiki/%E1%83%A1%E1%83%98%E1%83%AA%E1%83%9D%E1%83%AA%E1%83%AE%E1%83%9A%E1%83%94" TargetMode="External"/><Relationship Id="rId11" Type="http://schemas.openxmlformats.org/officeDocument/2006/relationships/hyperlink" Target="https://ka.wikipedia.org/wiki/%E1%83%9C%E1%83%A3%E1%83%99%E1%83%9A%E1%83%94%E1%83%98%E1%83%9C%E1%83%98%E1%83%A1_%E1%83%9B%E1%83%9F%E1%83%90%E1%83%95%E1%83%94%E1%83%91%E1%83%98" TargetMode="External"/><Relationship Id="rId5" Type="http://schemas.openxmlformats.org/officeDocument/2006/relationships/hyperlink" Target="https://ka.wikipedia.org/w/index.php?title=%E1%83%91%E1%83%98%E1%83%9D%E1%83%9B%E1%83%9D%E1%83%9A%E1%83%94%E1%83%99%E1%83%A3%E1%83%9A%E1%83%90&amp;action=edit&amp;redlink=1" TargetMode="External"/><Relationship Id="rId10" Type="http://schemas.openxmlformats.org/officeDocument/2006/relationships/hyperlink" Target="https://ka.wikipedia.org/wiki/%E1%83%9C%E1%83%90%E1%83%AE%E1%83%A8%E1%83%98%E1%83%A0%E1%83%AC%E1%83%A7%E1%83%9A%E1%83%94%E1%83%91%E1%83%98" TargetMode="External"/><Relationship Id="rId4" Type="http://schemas.openxmlformats.org/officeDocument/2006/relationships/hyperlink" Target="https://ka.wikipedia.org/wiki/%E1%83%91%E1%83%98%E1%83%9D%E1%83%9E%E1%83%9D%E1%83%9A%E1%83%98%E1%83%9B%E1%83%94%E1%83%A0%E1%83%98" TargetMode="External"/><Relationship Id="rId9" Type="http://schemas.openxmlformats.org/officeDocument/2006/relationships/hyperlink" Target="https://ka.wikipedia.org/wiki/%E1%83%AA%E1%83%AE%E1%83%98%E1%83%9B%E1%83%94%E1%83%91%E1%83%98"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5.emf"/><Relationship Id="rId5" Type="http://schemas.openxmlformats.org/officeDocument/2006/relationships/oleObject" Target="../embeddings/oleObject15.bin"/><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wmf"/></Relationships>
</file>

<file path=ppt/slides/_rels/slide36.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11.vml"/><Relationship Id="rId4" Type="http://schemas.openxmlformats.org/officeDocument/2006/relationships/image" Target="../media/image7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78.wmf"/><Relationship Id="rId5" Type="http://schemas.openxmlformats.org/officeDocument/2006/relationships/oleObject" Target="../embeddings/oleObject19.bin"/><Relationship Id="rId4" Type="http://schemas.openxmlformats.org/officeDocument/2006/relationships/image" Target="../media/image77.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13.vml"/><Relationship Id="rId4" Type="http://schemas.openxmlformats.org/officeDocument/2006/relationships/image" Target="../media/image79.wmf"/></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18.xml"/><Relationship Id="rId1" Type="http://schemas.openxmlformats.org/officeDocument/2006/relationships/vmlDrawing" Target="../drawings/vmlDrawing14.vml"/><Relationship Id="rId5" Type="http://schemas.openxmlformats.org/officeDocument/2006/relationships/image" Target="../media/image80.wmf"/><Relationship Id="rId4" Type="http://schemas.openxmlformats.org/officeDocument/2006/relationships/oleObject" Target="../embeddings/oleObject21.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83.emf"/><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oleObject" Target="../embeddings/oleObject23.bin"/><Relationship Id="rId5" Type="http://schemas.openxmlformats.org/officeDocument/2006/relationships/image" Target="../media/image84.emf"/><Relationship Id="rId4" Type="http://schemas.openxmlformats.org/officeDocument/2006/relationships/image" Target="../media/image8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86.emf"/><Relationship Id="rId5" Type="http://schemas.openxmlformats.org/officeDocument/2006/relationships/oleObject" Target="../embeddings/oleObject25.bin"/><Relationship Id="rId4" Type="http://schemas.openxmlformats.org/officeDocument/2006/relationships/image" Target="../media/image8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hyperlink" Target="https://ka.wikipedia.org/wiki/%E1%83%92%E1%83%94%E1%83%A0%E1%83%9B%E1%83%90%E1%83%9C%E1%83%A3%E1%83%9A%E1%83%98_%E1%83%94%E1%83%9C%E1%83%90" TargetMode="External"/><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2195736" y="2852936"/>
            <a:ext cx="4800600" cy="605929"/>
          </a:xfrm>
        </p:spPr>
        <p:txBody>
          <a:bodyPr/>
          <a:lstStyle/>
          <a:p>
            <a:pPr algn="ctr"/>
            <a:r>
              <a:rPr lang="ka-GE" b="1" dirty="0">
                <a:latin typeface="AcadNusx" pitchFamily="2" charset="0"/>
              </a:rPr>
              <a:t>ორგანული ქიმიის არსი</a:t>
            </a:r>
            <a:br>
              <a:rPr lang="ka-GE" b="1" dirty="0">
                <a:latin typeface="AcadNusx" pitchFamily="2" charset="0"/>
              </a:rPr>
            </a:br>
            <a:r>
              <a:rPr lang="ka-GE" b="1" dirty="0">
                <a:latin typeface="AcadNusx" pitchFamily="2" charset="0"/>
              </a:rPr>
              <a:t>ალკანები</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712968" cy="981423"/>
          </a:xfrm>
          <a:prstGeom prst="rect">
            <a:avLst/>
          </a:prstGeom>
        </p:spPr>
        <p:txBody>
          <a:bodyPr wrap="square">
            <a:spAutoFit/>
          </a:bodyPr>
          <a:lstStyle/>
          <a:p>
            <a:pPr marR="0" lvl="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2. ნივთიერებათა თვისებები დამოკიდებულია არა მხოლოდ იმაზე, თუ რომელი ელემენტის ატომები და რა რაოდენობით შედის მათი მოლეკულების შედგენილობაში, არამედ მოლეკულაში ატომთა შეერთების მიმდევრობაზე</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195736" y="1413543"/>
            <a:ext cx="3240360" cy="950565"/>
          </a:xfrm>
          <a:prstGeom prst="rect">
            <a:avLst/>
          </a:prstGeom>
        </p:spPr>
      </p:pic>
      <p:sp>
        <p:nvSpPr>
          <p:cNvPr id="4" name="Rectangle 3"/>
          <p:cNvSpPr/>
          <p:nvPr/>
        </p:nvSpPr>
        <p:spPr>
          <a:xfrm>
            <a:off x="251520" y="2412369"/>
            <a:ext cx="8712968" cy="981423"/>
          </a:xfrm>
          <a:prstGeom prst="rect">
            <a:avLst/>
          </a:prstGeom>
        </p:spPr>
        <p:txBody>
          <a:bodyPr wrap="square">
            <a:spAutoFit/>
          </a:bodyPr>
          <a:lstStyle/>
          <a:p>
            <a:pPr marR="0" lvl="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3. ნაერთის თვისებებიდან გამომდინარე, შესაძლებელია მისი მოლეკულის აღნაგობის დადგენა და პირიქით, მოლეკულის აღნაგობიდან გამომდინარე - თვისებების წინასწარმეტყველება</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67901" y="4224102"/>
            <a:ext cx="8838728" cy="981423"/>
          </a:xfrm>
          <a:prstGeom prst="rect">
            <a:avLst/>
          </a:prstGeom>
        </p:spPr>
        <p:txBody>
          <a:bodyPr wrap="square">
            <a:spAutoFit/>
          </a:bodyPr>
          <a:lstStyle/>
          <a:p>
            <a:pPr marR="0" lvl="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4. მოლეკულაში შემავალი ატომების ან ატომთა ჯგუფების ქიმიური თვისებები მუდმივი არ არის და დამოკიდებულია სხვა ატომების ან ატომთა ჯგუფების გავლენაზე, განსაკუთრებით კი უშუალოდ დაკავშირებულ ატომთა გავლენაზე.</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671534565"/>
              </p:ext>
            </p:extLst>
          </p:nvPr>
        </p:nvGraphicFramePr>
        <p:xfrm>
          <a:off x="2483768" y="3442053"/>
          <a:ext cx="4783122" cy="795396"/>
        </p:xfrm>
        <a:graphic>
          <a:graphicData uri="http://schemas.openxmlformats.org/presentationml/2006/ole">
            <mc:AlternateContent xmlns:mc="http://schemas.openxmlformats.org/markup-compatibility/2006">
              <mc:Choice xmlns:v="urn:schemas-microsoft-com:vml" Requires="v">
                <p:oleObj spid="_x0000_s116764" name="CS ChemDraw Drawing" r:id="rId4" imgW="3532300" imgH="587856" progId="ChemDraw.Document.6.0">
                  <p:embed/>
                </p:oleObj>
              </mc:Choice>
              <mc:Fallback>
                <p:oleObj name="CS ChemDraw Drawing" r:id="rId4" imgW="3532300" imgH="587856" progId="ChemDraw.Document.6.0">
                  <p:embed/>
                  <p:pic>
                    <p:nvPicPr>
                      <p:cNvPr id="0" name=""/>
                      <p:cNvPicPr/>
                      <p:nvPr/>
                    </p:nvPicPr>
                    <p:blipFill>
                      <a:blip r:embed="rId5"/>
                      <a:stretch>
                        <a:fillRect/>
                      </a:stretch>
                    </p:blipFill>
                    <p:spPr>
                      <a:xfrm>
                        <a:off x="2483768" y="3442053"/>
                        <a:ext cx="4783122" cy="795396"/>
                      </a:xfrm>
                      <a:prstGeom prst="rect">
                        <a:avLst/>
                      </a:prstGeom>
                    </p:spPr>
                  </p:pic>
                </p:oleObj>
              </mc:Fallback>
            </mc:AlternateContent>
          </a:graphicData>
        </a:graphic>
      </p:graphicFrame>
      <p:pic>
        <p:nvPicPr>
          <p:cNvPr id="10" name="Picture 9"/>
          <p:cNvPicPr>
            <a:picLocks noChangeAspect="1"/>
          </p:cNvPicPr>
          <p:nvPr/>
        </p:nvPicPr>
        <p:blipFill>
          <a:blip r:embed="rId6"/>
          <a:stretch>
            <a:fillRect/>
          </a:stretch>
        </p:blipFill>
        <p:spPr>
          <a:xfrm>
            <a:off x="2360782" y="5205525"/>
            <a:ext cx="3961792" cy="1236750"/>
          </a:xfrm>
          <a:prstGeom prst="rect">
            <a:avLst/>
          </a:prstGeom>
        </p:spPr>
      </p:pic>
    </p:spTree>
    <p:extLst>
      <p:ext uri="{BB962C8B-B14F-4D97-AF65-F5344CB8AC3E}">
        <p14:creationId xmlns:p14="http://schemas.microsoft.com/office/powerpoint/2010/main" val="345422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35696" y="260648"/>
            <a:ext cx="4320480" cy="706090"/>
          </a:xfrm>
          <a:prstGeom prst="rect">
            <a:avLst/>
          </a:prstGeom>
        </p:spPr>
        <p:txBody>
          <a:bodyPr/>
          <a:lst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a:lstStyle>
          <a:p>
            <a:pPr algn="ctr"/>
            <a:r>
              <a:rPr lang="en-US" sz="1800" b="1" kern="0" dirty="0" err="1">
                <a:latin typeface="AcadNusx" pitchFamily="2" charset="0"/>
              </a:rPr>
              <a:t>naxSirbadatomis</a:t>
            </a:r>
            <a:r>
              <a:rPr lang="en-US" sz="1800" b="1" kern="0" dirty="0">
                <a:latin typeface="AcadNusx" pitchFamily="2" charset="0"/>
              </a:rPr>
              <a:t> </a:t>
            </a:r>
            <a:r>
              <a:rPr lang="en-US" sz="1800" b="1" kern="0" dirty="0">
                <a:latin typeface="Sylfaen" pitchFamily="18" charset="0"/>
              </a:rPr>
              <a:t>ა</a:t>
            </a:r>
            <a:r>
              <a:rPr lang="ka-GE" sz="1800" b="1" kern="0" dirty="0">
                <a:latin typeface="Sylfaen" pitchFamily="18" charset="0"/>
              </a:rPr>
              <a:t>ღნაგობა</a:t>
            </a:r>
            <a:endParaRPr lang="en-US" sz="1800" kern="0" dirty="0"/>
          </a:p>
        </p:txBody>
      </p:sp>
      <p:pic>
        <p:nvPicPr>
          <p:cNvPr id="3" name="Picture 2"/>
          <p:cNvPicPr>
            <a:picLocks noChangeAspect="1"/>
          </p:cNvPicPr>
          <p:nvPr/>
        </p:nvPicPr>
        <p:blipFill>
          <a:blip r:embed="rId3"/>
          <a:stretch>
            <a:fillRect/>
          </a:stretch>
        </p:blipFill>
        <p:spPr>
          <a:xfrm>
            <a:off x="611560" y="966738"/>
            <a:ext cx="931800" cy="1080120"/>
          </a:xfrm>
          <a:prstGeom prst="rect">
            <a:avLst/>
          </a:prstGeom>
        </p:spPr>
      </p:pic>
      <p:pic>
        <p:nvPicPr>
          <p:cNvPr id="4" name="Picture 3"/>
          <p:cNvPicPr>
            <a:picLocks noChangeAspect="1"/>
          </p:cNvPicPr>
          <p:nvPr/>
        </p:nvPicPr>
        <p:blipFill>
          <a:blip r:embed="rId4"/>
          <a:stretch>
            <a:fillRect/>
          </a:stretch>
        </p:blipFill>
        <p:spPr>
          <a:xfrm>
            <a:off x="70992" y="3748009"/>
            <a:ext cx="4392488" cy="699105"/>
          </a:xfrm>
          <a:prstGeom prst="rect">
            <a:avLst/>
          </a:prstGeom>
        </p:spPr>
      </p:pic>
      <p:graphicFrame>
        <p:nvGraphicFramePr>
          <p:cNvPr id="6" name="Object 2"/>
          <p:cNvGraphicFramePr>
            <a:graphicFrameLocks noChangeAspect="1"/>
          </p:cNvGraphicFramePr>
          <p:nvPr>
            <p:extLst>
              <p:ext uri="{D42A27DB-BD31-4B8C-83A1-F6EECF244321}">
                <p14:modId xmlns:p14="http://schemas.microsoft.com/office/powerpoint/2010/main" val="1410436515"/>
              </p:ext>
            </p:extLst>
          </p:nvPr>
        </p:nvGraphicFramePr>
        <p:xfrm>
          <a:off x="584533" y="4806158"/>
          <a:ext cx="1371239" cy="1081720"/>
        </p:xfrm>
        <a:graphic>
          <a:graphicData uri="http://schemas.openxmlformats.org/presentationml/2006/ole">
            <mc:AlternateContent xmlns:mc="http://schemas.openxmlformats.org/markup-compatibility/2006">
              <mc:Choice xmlns:v="urn:schemas-microsoft-com:vml" Requires="v">
                <p:oleObj spid="_x0000_s117814" r:id="rId5" imgW="1215650" imgH="960044" progId="ChemDraw.Document.6.0">
                  <p:embed/>
                </p:oleObj>
              </mc:Choice>
              <mc:Fallback>
                <p:oleObj r:id="rId5" imgW="1215650" imgH="960044"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533" y="4806158"/>
                        <a:ext cx="1371239" cy="1081720"/>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989656534"/>
              </p:ext>
            </p:extLst>
          </p:nvPr>
        </p:nvGraphicFramePr>
        <p:xfrm>
          <a:off x="5991781" y="4875842"/>
          <a:ext cx="1297118" cy="999862"/>
        </p:xfrm>
        <a:graphic>
          <a:graphicData uri="http://schemas.openxmlformats.org/presentationml/2006/ole">
            <mc:AlternateContent xmlns:mc="http://schemas.openxmlformats.org/markup-compatibility/2006">
              <mc:Choice xmlns:v="urn:schemas-microsoft-com:vml" Requires="v">
                <p:oleObj spid="_x0000_s117815" r:id="rId7" imgW="1244558" imgH="960044" progId="ChemDraw.Document.6.0">
                  <p:embed/>
                </p:oleObj>
              </mc:Choice>
              <mc:Fallback>
                <p:oleObj r:id="rId7" imgW="1244558" imgH="960044"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1781" y="4875842"/>
                        <a:ext cx="1297118" cy="999862"/>
                      </a:xfrm>
                      <a:prstGeom prst="rect">
                        <a:avLst/>
                      </a:prstGeom>
                      <a:noFill/>
                      <a:extLst/>
                    </p:spPr>
                  </p:pic>
                </p:oleObj>
              </mc:Fallback>
            </mc:AlternateContent>
          </a:graphicData>
        </a:graphic>
      </p:graphicFrame>
      <p:sp>
        <p:nvSpPr>
          <p:cNvPr id="8" name="Rectangle 7"/>
          <p:cNvSpPr/>
          <p:nvPr/>
        </p:nvSpPr>
        <p:spPr>
          <a:xfrm>
            <a:off x="4300080" y="3893757"/>
            <a:ext cx="4680520" cy="553357"/>
          </a:xfrm>
          <a:prstGeom prst="rect">
            <a:avLst/>
          </a:prstGeom>
        </p:spPr>
        <p:txBody>
          <a:bodyPr wrap="square">
            <a:spAutoFit/>
          </a:bodyPr>
          <a:lstStyle/>
          <a:p>
            <a:pPr marL="0" marR="0" indent="457200" algn="just">
              <a:lnSpc>
                <a:spcPct val="107000"/>
              </a:lnSpc>
              <a:spcBef>
                <a:spcPts val="0"/>
              </a:spcBef>
              <a:spcAft>
                <a:spcPts val="0"/>
              </a:spcAft>
            </a:pPr>
            <a:r>
              <a:rPr lang="ka-GE" sz="1400" dirty="0">
                <a:latin typeface="Calibri" panose="020F0502020204030204" pitchFamily="34" charset="0"/>
                <a:ea typeface="Calibri" panose="020F0502020204030204" pitchFamily="34" charset="0"/>
                <a:cs typeface="Times New Roman" panose="02020603050405020304" pitchFamily="18" charset="0"/>
              </a:rPr>
              <a:t>აგზნებულ მდგომარეობაში მყოფი ნახშირბად ატომის გარე ელექტრონული შრის ფორმულა:</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9"/>
          <a:stretch>
            <a:fillRect/>
          </a:stretch>
        </p:blipFill>
        <p:spPr>
          <a:xfrm>
            <a:off x="5142294" y="985620"/>
            <a:ext cx="1698974" cy="1698974"/>
          </a:xfrm>
          <a:prstGeom prst="rect">
            <a:avLst/>
          </a:prstGeom>
        </p:spPr>
      </p:pic>
    </p:spTree>
    <p:extLst>
      <p:ext uri="{BB962C8B-B14F-4D97-AF65-F5344CB8AC3E}">
        <p14:creationId xmlns:p14="http://schemas.microsoft.com/office/powerpoint/2010/main" val="234125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75" y="188640"/>
            <a:ext cx="8784976" cy="1154162"/>
          </a:xfrm>
          <a:prstGeom prst="rect">
            <a:avLst/>
          </a:prstGeom>
        </p:spPr>
        <p:txBody>
          <a:bodyPr wrap="square">
            <a:spAutoFit/>
          </a:bodyPr>
          <a:lstStyle/>
          <a:p>
            <a:pPr marR="0" indent="466090" algn="just">
              <a:lnSpc>
                <a:spcPct val="115000"/>
              </a:lnSpc>
              <a:spcBef>
                <a:spcPts val="0"/>
              </a:spcBef>
              <a:spcAft>
                <a:spcPts val="0"/>
              </a:spcAft>
            </a:pPr>
            <a:r>
              <a:rPr lang="ka-GE" sz="2400" dirty="0">
                <a:solidFill>
                  <a:srgbClr val="00B050"/>
                </a:solidFill>
                <a:latin typeface="Sylfaen" panose="010A0502050306030303" pitchFamily="18" charset="0"/>
                <a:ea typeface="Calibri" panose="020F0502020204030204" pitchFamily="34" charset="0"/>
                <a:cs typeface="Times New Roman" panose="02020603050405020304" pitchFamily="18" charset="0"/>
              </a:rPr>
              <a:t>ატომური ორბიტალების ჰიბრიდიზაცია </a:t>
            </a:r>
            <a:r>
              <a:rPr lang="ka-GE" dirty="0">
                <a:latin typeface="Sylfaen" panose="010A0502050306030303" pitchFamily="18" charset="0"/>
                <a:ea typeface="Calibri" panose="020F0502020204030204" pitchFamily="34" charset="0"/>
                <a:cs typeface="Times New Roman" panose="02020603050405020304" pitchFamily="18" charset="0"/>
              </a:rPr>
              <a:t>- ესაა მსგავსი ენერგიების მქონე ატომური ორბიტალების შერევით მიღებული ერთნაირი ფორმის და ენერგიის მქონე ჰიბრიდული ორბიტალების წარმოქმნის პროცესი.</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51520" y="1418509"/>
            <a:ext cx="8892480" cy="1446550"/>
          </a:xfrm>
          <a:prstGeom prst="rect">
            <a:avLst/>
          </a:prstGeom>
        </p:spPr>
        <p:txBody>
          <a:bodyPr wrap="square">
            <a:spAutoFit/>
          </a:bodyPr>
          <a:lstStyle/>
          <a:p>
            <a:pPr marL="285750" indent="-285750">
              <a:buFont typeface="Wingdings" panose="05000000000000000000" pitchFamily="2" charset="2"/>
              <a:buChar char="Ø"/>
            </a:pPr>
            <a:r>
              <a:rPr lang="ka-GE" dirty="0"/>
              <a:t>ჰიბრიდიზაციის პროცესში მონაწილეობას იღებენ მხოლოდ ერთმანეთისგან მცირედ განსხვავებული ენერგიის მქონე (ერთნაირი მთავარი კვანტური რიცხვის მქონე) ატომური ორბიტალები</a:t>
            </a:r>
            <a:r>
              <a:rPr lang="en-US" dirty="0"/>
              <a:t>;</a:t>
            </a:r>
          </a:p>
          <a:p>
            <a:r>
              <a:rPr lang="en-US" sz="1600" dirty="0"/>
              <a:t>       </a:t>
            </a:r>
            <a:r>
              <a:rPr lang="ka-GE" sz="1600" dirty="0"/>
              <a:t>მაგ</a:t>
            </a:r>
            <a:r>
              <a:rPr lang="en-US" sz="1600" dirty="0"/>
              <a:t>. </a:t>
            </a:r>
            <a:r>
              <a:rPr lang="ka-GE" sz="1600" dirty="0"/>
              <a:t>, 2s და 2p </a:t>
            </a:r>
            <a:r>
              <a:rPr lang="en-US" sz="1600" dirty="0"/>
              <a:t> </a:t>
            </a:r>
            <a:r>
              <a:rPr lang="ka-GE" sz="1600" dirty="0"/>
              <a:t>ელექტრონული ორბიტალები (n = 2).</a:t>
            </a:r>
            <a:endParaRPr lang="en-US" dirty="0"/>
          </a:p>
          <a:p>
            <a:pPr marL="285750" indent="-285750">
              <a:buFont typeface="Wingdings" panose="05000000000000000000" pitchFamily="2" charset="2"/>
              <a:buChar char="Ø"/>
            </a:pPr>
            <a:r>
              <a:rPr lang="ka-GE" dirty="0"/>
              <a:t>ჰიბრიდული ორბიტალების რიცხვი ტოლია საწყისი ორბიტალების რიცხვისა.</a:t>
            </a:r>
            <a:endParaRPr lang="en-US" dirty="0"/>
          </a:p>
        </p:txBody>
      </p:sp>
      <p:sp>
        <p:nvSpPr>
          <p:cNvPr id="7" name="Rectangle 6"/>
          <p:cNvSpPr/>
          <p:nvPr/>
        </p:nvSpPr>
        <p:spPr>
          <a:xfrm>
            <a:off x="251520" y="2865059"/>
            <a:ext cx="8714666" cy="713978"/>
          </a:xfrm>
          <a:prstGeom prst="rect">
            <a:avLst/>
          </a:prstGeom>
        </p:spPr>
        <p:txBody>
          <a:bodyPr wrap="square">
            <a:spAutoFit/>
          </a:bodyPr>
          <a:lstStyle/>
          <a:p>
            <a:pPr marL="285750" marR="0" indent="-285750" algn="just">
              <a:lnSpc>
                <a:spcPct val="115000"/>
              </a:lnSpc>
              <a:spcBef>
                <a:spcPts val="0"/>
              </a:spcBef>
              <a:spcAft>
                <a:spcPts val="0"/>
              </a:spcAft>
              <a:buFont typeface="Wingdings" panose="05000000000000000000" pitchFamily="2" charset="2"/>
              <a:buChar char="Ø"/>
            </a:pPr>
            <a:r>
              <a:rPr lang="ka-GE" dirty="0">
                <a:latin typeface="Sylfaen" panose="010A0502050306030303" pitchFamily="18" charset="0"/>
                <a:ea typeface="Calibri" panose="020F0502020204030204" pitchFamily="34" charset="0"/>
                <a:cs typeface="Times New Roman" panose="02020603050405020304" pitchFamily="18" charset="0"/>
              </a:rPr>
              <a:t>ჰიბრიდული ატომური ორბიტალი სიმეტრიულია და ძლიერადაა გაჭიმული ბირთვის ერთ მხარეს.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431035" y="4090674"/>
            <a:ext cx="4661245" cy="2488379"/>
          </a:xfrm>
          <a:prstGeom prst="rect">
            <a:avLst/>
          </a:prstGeom>
        </p:spPr>
      </p:pic>
      <p:sp>
        <p:nvSpPr>
          <p:cNvPr id="9" name="Rectangle 8"/>
          <p:cNvSpPr/>
          <p:nvPr/>
        </p:nvSpPr>
        <p:spPr>
          <a:xfrm>
            <a:off x="441750" y="3564121"/>
            <a:ext cx="8334206" cy="584775"/>
          </a:xfrm>
          <a:prstGeom prst="rect">
            <a:avLst/>
          </a:prstGeom>
        </p:spPr>
        <p:txBody>
          <a:bodyPr wrap="square">
            <a:spAutoFit/>
          </a:bodyPr>
          <a:lstStyle/>
          <a:p>
            <a:r>
              <a:rPr lang="ka-GE" sz="1600" dirty="0">
                <a:solidFill>
                  <a:srgbClr val="C00000"/>
                </a:solidFill>
                <a:latin typeface="Sylfaen" panose="010A0502050306030303" pitchFamily="18" charset="0"/>
                <a:ea typeface="Calibri" panose="020F0502020204030204" pitchFamily="34" charset="0"/>
                <a:cs typeface="Times New Roman" panose="02020603050405020304" pitchFamily="18" charset="0"/>
              </a:rPr>
              <a:t>ჰიბრიდული ორბიტა­ლები დამახასიათებელია  არა თავისუფალი, არამედ ბმული ატომებისათვის</a:t>
            </a:r>
            <a:r>
              <a:rPr lang="en-US" sz="1600" dirty="0">
                <a:solidFill>
                  <a:srgbClr val="C00000"/>
                </a:solidFill>
                <a:latin typeface="Sylfaen" panose="010A0502050306030303" pitchFamily="18" charset="0"/>
                <a:ea typeface="Calibri" panose="020F0502020204030204" pitchFamily="34" charset="0"/>
                <a:cs typeface="Times New Roman" panose="02020603050405020304" pitchFamily="18" charset="0"/>
              </a:rPr>
              <a:t>!</a:t>
            </a:r>
            <a:endParaRPr lang="en-US" sz="1600" dirty="0">
              <a:solidFill>
                <a:srgbClr val="C00000"/>
              </a:solidFill>
            </a:endParaRPr>
          </a:p>
        </p:txBody>
      </p:sp>
    </p:spTree>
    <p:extLst>
      <p:ext uri="{BB962C8B-B14F-4D97-AF65-F5344CB8AC3E}">
        <p14:creationId xmlns:p14="http://schemas.microsoft.com/office/powerpoint/2010/main" val="345569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658" y="1916832"/>
            <a:ext cx="8820472" cy="1754326"/>
          </a:xfrm>
          <a:prstGeom prst="rect">
            <a:avLst/>
          </a:prstGeom>
        </p:spPr>
        <p:txBody>
          <a:bodyPr wrap="square">
            <a:spAutoFit/>
          </a:bodyPr>
          <a:lstStyle/>
          <a:p>
            <a:r>
              <a:rPr lang="ka-GE" dirty="0"/>
              <a:t>1874 წელს  -  ვანტ-ჰოფმა  და ლე-ბელმა ჩამოაყალიბეს ნახშირბადატომის აღნაგობის ტეტრაედრული თეორია;</a:t>
            </a:r>
          </a:p>
          <a:p>
            <a:endParaRPr lang="ka-GE" dirty="0"/>
          </a:p>
          <a:p>
            <a:r>
              <a:rPr lang="ka-GE" dirty="0"/>
              <a:t>1931 წელს  -  ლინუს პოლინგმა მათემატიკურად დაამტკიცა, რომ ნახშირბადის ატომში </a:t>
            </a:r>
            <a:r>
              <a:rPr lang="ru-RU" dirty="0"/>
              <a:t>s- </a:t>
            </a:r>
            <a:r>
              <a:rPr lang="ka-GE" dirty="0"/>
              <a:t>ორბიტალი და  სამი p ორბიტალი განიცდიან ჰიბრიდიზაციას და წარმოიქმნება ოთხი ექვივალენტური ატომური ორბიტალი.</a:t>
            </a:r>
          </a:p>
        </p:txBody>
      </p:sp>
      <p:pic>
        <p:nvPicPr>
          <p:cNvPr id="5" name="Picture 4"/>
          <p:cNvPicPr>
            <a:picLocks noChangeAspect="1"/>
          </p:cNvPicPr>
          <p:nvPr/>
        </p:nvPicPr>
        <p:blipFill>
          <a:blip r:embed="rId2"/>
          <a:stretch>
            <a:fillRect/>
          </a:stretch>
        </p:blipFill>
        <p:spPr>
          <a:xfrm>
            <a:off x="1691680" y="4006082"/>
            <a:ext cx="4320480" cy="2015206"/>
          </a:xfrm>
          <a:prstGeom prst="rect">
            <a:avLst/>
          </a:prstGeom>
        </p:spPr>
      </p:pic>
      <p:sp>
        <p:nvSpPr>
          <p:cNvPr id="7" name="Rectangle 6"/>
          <p:cNvSpPr/>
          <p:nvPr/>
        </p:nvSpPr>
        <p:spPr>
          <a:xfrm>
            <a:off x="169116" y="130537"/>
            <a:ext cx="8734797" cy="1366528"/>
          </a:xfrm>
          <a:prstGeom prst="rect">
            <a:avLst/>
          </a:prstGeom>
        </p:spPr>
        <p:txBody>
          <a:bodyPr wrap="square">
            <a:spAutoFit/>
          </a:bodyPr>
          <a:lstStyle/>
          <a:p>
            <a:pPr marR="0" indent="466090" algn="just">
              <a:lnSpc>
                <a:spcPct val="115000"/>
              </a:lnSpc>
              <a:spcBef>
                <a:spcPts val="0"/>
              </a:spcBef>
              <a:spcAft>
                <a:spcPts val="0"/>
              </a:spcAft>
            </a:pPr>
            <a:r>
              <a:rPr lang="ka-GE" dirty="0">
                <a:latin typeface="Sylfaen" panose="010A0502050306030303" pitchFamily="18" charset="0"/>
                <a:ea typeface="Calibri" panose="020F0502020204030204" pitchFamily="34" charset="0"/>
                <a:cs typeface="Times New Roman" panose="02020603050405020304" pitchFamily="18" charset="0"/>
              </a:rPr>
              <a:t>ჰიბრიდიზაციაში მონაწილე </a:t>
            </a:r>
            <a:r>
              <a:rPr lang="en-US" dirty="0">
                <a:latin typeface="Sylfaen" panose="010A0502050306030303" pitchFamily="18" charset="0"/>
                <a:ea typeface="Calibri" panose="020F0502020204030204" pitchFamily="34" charset="0"/>
                <a:cs typeface="Times New Roman" panose="02020603050405020304" pitchFamily="18" charset="0"/>
              </a:rPr>
              <a:t>s- </a:t>
            </a:r>
            <a:r>
              <a:rPr lang="ka-GE" dirty="0">
                <a:latin typeface="Sylfaen" panose="010A0502050306030303" pitchFamily="18" charset="0"/>
                <a:ea typeface="Calibri" panose="020F0502020204030204" pitchFamily="34" charset="0"/>
                <a:cs typeface="Times New Roman" panose="02020603050405020304" pitchFamily="18" charset="0"/>
              </a:rPr>
              <a:t>და p-ატომური ორბიტალების რიცხვის მიხედვით შესაძლებელია ჰიბრიდიზაციის შემდეგი ტიპები:</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indent="466090" algn="just">
              <a:lnSpc>
                <a:spcPct val="115000"/>
              </a:lnSpc>
              <a:spcBef>
                <a:spcPts val="0"/>
              </a:spcBef>
              <a:spcAft>
                <a:spcPts val="0"/>
              </a:spcAft>
            </a:pPr>
            <a:r>
              <a:rPr lang="ka-GE" b="1" dirty="0">
                <a:latin typeface="Sylfaen" panose="010A0502050306030303" pitchFamily="18" charset="0"/>
                <a:ea typeface="Calibri" panose="020F0502020204030204" pitchFamily="34" charset="0"/>
                <a:cs typeface="Times New Roman" panose="02020603050405020304" pitchFamily="18" charset="0"/>
              </a:rPr>
              <a:t>ნახშირბადის</a:t>
            </a:r>
            <a:r>
              <a:rPr lang="ka-GE" dirty="0">
                <a:latin typeface="Sylfaen" panose="010A0502050306030303" pitchFamily="18" charset="0"/>
                <a:ea typeface="Calibri" panose="020F0502020204030204" pitchFamily="34" charset="0"/>
                <a:cs typeface="Times New Roman" panose="02020603050405020304" pitchFamily="18" charset="0"/>
              </a:rPr>
              <a:t> და </a:t>
            </a:r>
            <a:r>
              <a:rPr lang="ka-GE" b="1" dirty="0">
                <a:latin typeface="Sylfaen" panose="010A0502050306030303" pitchFamily="18" charset="0"/>
                <a:ea typeface="Calibri" panose="020F0502020204030204" pitchFamily="34" charset="0"/>
                <a:cs typeface="Times New Roman" panose="02020603050405020304" pitchFamily="18" charset="0"/>
              </a:rPr>
              <a:t>აზოტის</a:t>
            </a:r>
            <a:r>
              <a:rPr lang="ka-GE" dirty="0">
                <a:latin typeface="Sylfaen" panose="010A0502050306030303" pitchFamily="18" charset="0"/>
                <a:ea typeface="Calibri" panose="020F0502020204030204" pitchFamily="34" charset="0"/>
                <a:cs typeface="Times New Roman" panose="02020603050405020304" pitchFamily="18" charset="0"/>
              </a:rPr>
              <a:t> ატომებისათვის- </a:t>
            </a:r>
            <a:r>
              <a:rPr lang="ka-GE" b="1" dirty="0">
                <a:solidFill>
                  <a:srgbClr val="C00000"/>
                </a:solidFill>
                <a:latin typeface="Sylfaen" panose="010A0502050306030303" pitchFamily="18" charset="0"/>
                <a:ea typeface="Calibri" panose="020F0502020204030204" pitchFamily="34" charset="0"/>
                <a:cs typeface="Times New Roman" panose="02020603050405020304" pitchFamily="18" charset="0"/>
              </a:rPr>
              <a:t>sp</a:t>
            </a:r>
            <a:r>
              <a:rPr lang="ka-GE" b="1" baseline="30000" dirty="0">
                <a:solidFill>
                  <a:srgbClr val="C00000"/>
                </a:solidFill>
                <a:latin typeface="Sylfaen" panose="010A0502050306030303" pitchFamily="18" charset="0"/>
                <a:ea typeface="Calibri" panose="020F0502020204030204" pitchFamily="34" charset="0"/>
                <a:cs typeface="Times New Roman" panose="02020603050405020304" pitchFamily="18" charset="0"/>
              </a:rPr>
              <a:t>3</a:t>
            </a:r>
            <a:r>
              <a:rPr lang="ka-GE" b="1" dirty="0">
                <a:solidFill>
                  <a:srgbClr val="C00000"/>
                </a:solidFill>
                <a:latin typeface="Sylfaen" panose="010A0502050306030303" pitchFamily="18" charset="0"/>
                <a:ea typeface="Calibri" panose="020F0502020204030204" pitchFamily="34" charset="0"/>
                <a:cs typeface="Times New Roman" panose="02020603050405020304" pitchFamily="18" charset="0"/>
              </a:rPr>
              <a:t>, sp</a:t>
            </a:r>
            <a:r>
              <a:rPr lang="ka-GE" b="1" baseline="30000" dirty="0">
                <a:solidFill>
                  <a:srgbClr val="C00000"/>
                </a:solidFill>
                <a:latin typeface="Sylfaen" panose="010A0502050306030303" pitchFamily="18" charset="0"/>
                <a:ea typeface="Calibri" panose="020F0502020204030204" pitchFamily="34" charset="0"/>
                <a:cs typeface="Times New Roman" panose="02020603050405020304" pitchFamily="18" charset="0"/>
              </a:rPr>
              <a:t>2</a:t>
            </a:r>
            <a:r>
              <a:rPr lang="ka-GE" b="1" dirty="0">
                <a:solidFill>
                  <a:srgbClr val="C00000"/>
                </a:solidFill>
                <a:latin typeface="Sylfaen" panose="010A0502050306030303" pitchFamily="18" charset="0"/>
                <a:ea typeface="Calibri" panose="020F0502020204030204" pitchFamily="34" charset="0"/>
                <a:cs typeface="Times New Roman" panose="02020603050405020304" pitchFamily="18" charset="0"/>
              </a:rPr>
              <a:t>, sp</a:t>
            </a:r>
            <a:r>
              <a:rPr lang="ka-GE" dirty="0">
                <a:latin typeface="Sylfaen" panose="010A0502050306030303"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indent="466090" algn="just">
              <a:lnSpc>
                <a:spcPct val="115000"/>
              </a:lnSpc>
              <a:spcBef>
                <a:spcPts val="0"/>
              </a:spcBef>
              <a:spcAft>
                <a:spcPts val="0"/>
              </a:spcAft>
            </a:pPr>
            <a:r>
              <a:rPr lang="ka-GE" b="1" dirty="0">
                <a:latin typeface="Sylfaen" panose="010A0502050306030303" pitchFamily="18" charset="0"/>
                <a:ea typeface="Calibri" panose="020F0502020204030204" pitchFamily="34" charset="0"/>
                <a:cs typeface="Times New Roman" panose="02020603050405020304" pitchFamily="18" charset="0"/>
              </a:rPr>
              <a:t>ჟანგბადის</a:t>
            </a:r>
            <a:r>
              <a:rPr lang="ka-GE" dirty="0">
                <a:latin typeface="Sylfaen" panose="010A0502050306030303" pitchFamily="18" charset="0"/>
                <a:ea typeface="Calibri" panose="020F0502020204030204" pitchFamily="34" charset="0"/>
                <a:cs typeface="Times New Roman" panose="02020603050405020304" pitchFamily="18" charset="0"/>
              </a:rPr>
              <a:t> ატომისათვის </a:t>
            </a:r>
            <a:r>
              <a:rPr lang="ka-GE" b="1" dirty="0">
                <a:solidFill>
                  <a:srgbClr val="C00000"/>
                </a:solidFill>
                <a:latin typeface="Sylfaen" panose="010A0502050306030303" pitchFamily="18" charset="0"/>
                <a:ea typeface="Calibri" panose="020F0502020204030204" pitchFamily="34" charset="0"/>
                <a:cs typeface="Times New Roman" panose="02020603050405020304" pitchFamily="18" charset="0"/>
              </a:rPr>
              <a:t>- sp</a:t>
            </a:r>
            <a:r>
              <a:rPr lang="ka-GE" b="1" baseline="30000" dirty="0">
                <a:solidFill>
                  <a:srgbClr val="C00000"/>
                </a:solidFill>
                <a:latin typeface="Sylfaen" panose="010A0502050306030303" pitchFamily="18" charset="0"/>
                <a:ea typeface="Calibri" panose="020F0502020204030204" pitchFamily="34" charset="0"/>
                <a:cs typeface="Times New Roman" panose="02020603050405020304" pitchFamily="18" charset="0"/>
              </a:rPr>
              <a:t>3</a:t>
            </a:r>
            <a:r>
              <a:rPr lang="ka-GE" b="1" dirty="0">
                <a:solidFill>
                  <a:srgbClr val="C00000"/>
                </a:solidFill>
                <a:latin typeface="Sylfaen" panose="010A0502050306030303" pitchFamily="18" charset="0"/>
                <a:ea typeface="Calibri" panose="020F0502020204030204" pitchFamily="34" charset="0"/>
                <a:cs typeface="Times New Roman" panose="02020603050405020304" pitchFamily="18" charset="0"/>
              </a:rPr>
              <a:t>, sp</a:t>
            </a:r>
            <a:r>
              <a:rPr lang="ka-GE" b="1" baseline="30000" dirty="0">
                <a:solidFill>
                  <a:srgbClr val="C00000"/>
                </a:solidFill>
                <a:latin typeface="Sylfaen" panose="010A0502050306030303" pitchFamily="18" charset="0"/>
                <a:ea typeface="Calibri" panose="020F0502020204030204" pitchFamily="34" charset="0"/>
                <a:cs typeface="Times New Roman" panose="02020603050405020304" pitchFamily="18" charset="0"/>
              </a:rPr>
              <a:t>2</a:t>
            </a:r>
            <a:r>
              <a:rPr lang="ka-GE" dirty="0">
                <a:latin typeface="Sylfaen" panose="010A0502050306030303"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944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586" y="188640"/>
            <a:ext cx="8784976" cy="615553"/>
          </a:xfrm>
          <a:prstGeom prst="rect">
            <a:avLst/>
          </a:prstGeom>
        </p:spPr>
        <p:txBody>
          <a:bodyPr wrap="square">
            <a:spAutoFit/>
          </a:bodyPr>
          <a:lstStyle/>
          <a:p>
            <a:pPr algn="ctr"/>
            <a:r>
              <a:rPr lang="ka-GE" b="1" dirty="0">
                <a:solidFill>
                  <a:srgbClr val="002060"/>
                </a:solidFill>
                <a:latin typeface="Sylfaen" panose="010A0502050306030303" pitchFamily="18" charset="0"/>
              </a:rPr>
              <a:t>ნახშირბადატომის ჰიბრიდიზაციის ტიპები</a:t>
            </a:r>
            <a:endParaRPr lang="ka-GE" b="1" dirty="0">
              <a:latin typeface="Sylfaen" panose="010A0502050306030303" pitchFamily="18" charset="0"/>
            </a:endParaRPr>
          </a:p>
          <a:p>
            <a:pPr algn="ctr"/>
            <a:r>
              <a:rPr lang="ka-GE" sz="1600" i="1" dirty="0">
                <a:latin typeface="Sylfaen" panose="010A0502050306030303" pitchFamily="18" charset="0"/>
              </a:rPr>
              <a:t>მწვანე ფერით ნაჩვენების არაჰიბრიდული ორბიტალები</a:t>
            </a:r>
            <a:endParaRPr lang="en-US" sz="1600" i="1" dirty="0">
              <a:latin typeface="Sylfaen" panose="010A0502050306030303" pitchFamily="18" charset="0"/>
            </a:endParaRPr>
          </a:p>
        </p:txBody>
      </p:sp>
      <p:pic>
        <p:nvPicPr>
          <p:cNvPr id="5" name="Picture 4"/>
          <p:cNvPicPr>
            <a:picLocks noChangeAspect="1"/>
          </p:cNvPicPr>
          <p:nvPr/>
        </p:nvPicPr>
        <p:blipFill>
          <a:blip r:embed="rId2"/>
          <a:stretch>
            <a:fillRect/>
          </a:stretch>
        </p:blipFill>
        <p:spPr>
          <a:xfrm>
            <a:off x="404261" y="1052736"/>
            <a:ext cx="8589147" cy="259228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61058340"/>
              </p:ext>
            </p:extLst>
          </p:nvPr>
        </p:nvGraphicFramePr>
        <p:xfrm>
          <a:off x="1907704" y="3645024"/>
          <a:ext cx="5328592" cy="3146072"/>
        </p:xfrm>
        <a:graphic>
          <a:graphicData uri="http://schemas.openxmlformats.org/drawingml/2006/table">
            <a:tbl>
              <a:tblPr firstRow="1" firstCol="1" bandRow="1">
                <a:tableStyleId>{5C22544A-7EE6-4342-B048-85BDC9FD1C3A}</a:tableStyleId>
              </a:tblPr>
              <a:tblGrid>
                <a:gridCol w="1348198">
                  <a:extLst>
                    <a:ext uri="{9D8B030D-6E8A-4147-A177-3AD203B41FA5}">
                      <a16:colId xmlns:a16="http://schemas.microsoft.com/office/drawing/2014/main" val="20000"/>
                    </a:ext>
                  </a:extLst>
                </a:gridCol>
                <a:gridCol w="2774319">
                  <a:extLst>
                    <a:ext uri="{9D8B030D-6E8A-4147-A177-3AD203B41FA5}">
                      <a16:colId xmlns:a16="http://schemas.microsoft.com/office/drawing/2014/main" val="20001"/>
                    </a:ext>
                  </a:extLst>
                </a:gridCol>
                <a:gridCol w="1206075">
                  <a:extLst>
                    <a:ext uri="{9D8B030D-6E8A-4147-A177-3AD203B41FA5}">
                      <a16:colId xmlns:a16="http://schemas.microsoft.com/office/drawing/2014/main" val="20002"/>
                    </a:ext>
                  </a:extLst>
                </a:gridCol>
              </a:tblGrid>
              <a:tr h="573306">
                <a:tc>
                  <a:txBody>
                    <a:bodyPr/>
                    <a:lstStyle/>
                    <a:p>
                      <a:pPr marL="0" marR="0" algn="ctr">
                        <a:lnSpc>
                          <a:spcPct val="107000"/>
                        </a:lnSpc>
                        <a:spcBef>
                          <a:spcPts val="0"/>
                        </a:spcBef>
                        <a:spcAft>
                          <a:spcPts val="0"/>
                        </a:spcAft>
                      </a:pPr>
                      <a:r>
                        <a:rPr lang="ka-GE" sz="1400" dirty="0">
                          <a:effectLst/>
                        </a:rPr>
                        <a:t>ჰიბრიდიზაციის ტიპი</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marL="0" marR="0" algn="ctr">
                        <a:lnSpc>
                          <a:spcPct val="107000"/>
                        </a:lnSpc>
                        <a:spcBef>
                          <a:spcPts val="0"/>
                        </a:spcBef>
                        <a:spcAft>
                          <a:spcPts val="0"/>
                        </a:spcAft>
                      </a:pPr>
                      <a:r>
                        <a:rPr lang="ka-GE" sz="1400" dirty="0">
                          <a:effectLst/>
                        </a:rPr>
                        <a:t>ნაწილაკის გეომეტრიული ფორმა</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marL="0" marR="0" algn="ctr">
                        <a:lnSpc>
                          <a:spcPct val="107000"/>
                        </a:lnSpc>
                        <a:spcBef>
                          <a:spcPts val="0"/>
                        </a:spcBef>
                        <a:spcAft>
                          <a:spcPts val="0"/>
                        </a:spcAft>
                      </a:pPr>
                      <a:r>
                        <a:rPr lang="ka-GE" sz="1400" dirty="0">
                          <a:effectLst/>
                        </a:rPr>
                        <a:t>სავალენტო კუთხე</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extLst>
                  <a:ext uri="{0D108BD9-81ED-4DB2-BD59-A6C34878D82A}">
                    <a16:rowId xmlns:a16="http://schemas.microsoft.com/office/drawing/2014/main" val="10000"/>
                  </a:ext>
                </a:extLst>
              </a:tr>
              <a:tr h="896987">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err="1">
                          <a:effectLst/>
                        </a:rPr>
                        <a:t>sp</a:t>
                      </a:r>
                      <a:endParaRPr lang="en-US" sz="1600" dirty="0">
                        <a:effectLst/>
                      </a:endParaRPr>
                    </a:p>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ka-GE" sz="1600" dirty="0">
                          <a:effectLst/>
                        </a:rPr>
                        <a:t>წრფივი</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ka-GE" sz="1600" dirty="0">
                          <a:effectLst/>
                        </a:rPr>
                        <a:t>180</a:t>
                      </a:r>
                      <a:r>
                        <a:rPr lang="ka-GE" sz="1600" baseline="300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72740">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a:effectLst/>
                        </a:rPr>
                        <a:t>sp</a:t>
                      </a:r>
                      <a:r>
                        <a:rPr lang="en-US" sz="1600" baseline="30000" dirty="0">
                          <a:effectLst/>
                        </a:rPr>
                        <a:t>2</a:t>
                      </a:r>
                      <a:endParaRPr lang="en-US" sz="1600" dirty="0">
                        <a:effectLst/>
                      </a:endParaRPr>
                    </a:p>
                    <a:p>
                      <a:pPr marL="0" marR="0" algn="ctr">
                        <a:lnSpc>
                          <a:spcPct val="107000"/>
                        </a:lnSpc>
                        <a:spcBef>
                          <a:spcPts val="0"/>
                        </a:spcBef>
                        <a:spcAft>
                          <a:spcPts val="0"/>
                        </a:spcAft>
                      </a:pPr>
                      <a:r>
                        <a:rPr lang="en-US" sz="1600" baseline="300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ka-GE" sz="1600" dirty="0">
                          <a:effectLst/>
                        </a:rPr>
                        <a:t>სამკუთხა (ტრიგონალური)</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ka-GE" sz="1600" dirty="0">
                          <a:effectLst/>
                        </a:rPr>
                        <a:t>120</a:t>
                      </a:r>
                      <a:r>
                        <a:rPr lang="ka-GE" sz="1600" baseline="300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72740">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a:effectLst/>
                        </a:rPr>
                        <a:t>sp</a:t>
                      </a:r>
                      <a:r>
                        <a:rPr lang="en-US" sz="1600" baseline="30000" dirty="0">
                          <a:effectLst/>
                        </a:rPr>
                        <a:t>3</a:t>
                      </a:r>
                      <a:endParaRPr lang="en-US" sz="1600" dirty="0">
                        <a:effectLst/>
                      </a:endParaRPr>
                    </a:p>
                    <a:p>
                      <a:pPr marL="0" marR="0" algn="ctr">
                        <a:lnSpc>
                          <a:spcPct val="107000"/>
                        </a:lnSpc>
                        <a:spcBef>
                          <a:spcPts val="0"/>
                        </a:spcBef>
                        <a:spcAft>
                          <a:spcPts val="0"/>
                        </a:spcAft>
                      </a:pPr>
                      <a:r>
                        <a:rPr lang="en-US" sz="1600" baseline="300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ka-GE" sz="1600" dirty="0">
                          <a:effectLst/>
                        </a:rPr>
                        <a:t>ტეტრაედრული</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ka-GE" sz="1600" dirty="0">
                          <a:effectLst/>
                        </a:rPr>
                        <a:t>109.28’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3215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2656"/>
            <a:ext cx="8892480" cy="671915"/>
          </a:xfrm>
          <a:prstGeom prst="rect">
            <a:avLst/>
          </a:prstGeom>
        </p:spPr>
        <p:txBody>
          <a:bodyPr wrap="square">
            <a:spAutoFit/>
          </a:bodyPr>
          <a:lstStyle/>
          <a:p>
            <a:pPr marL="0" marR="0" indent="45720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ორგანული ნაერთებისათვის ძირითადად დამახასიათებელია </a:t>
            </a:r>
            <a:r>
              <a:rPr lang="ka-GE" b="1" dirty="0">
                <a:latin typeface="Calibri" panose="020F0502020204030204" pitchFamily="34" charset="0"/>
                <a:ea typeface="Calibri" panose="020F0502020204030204" pitchFamily="34" charset="0"/>
                <a:cs typeface="Times New Roman" panose="02020603050405020304" pitchFamily="18" charset="0"/>
              </a:rPr>
              <a:t>კოვალენტური</a:t>
            </a:r>
            <a:r>
              <a:rPr lang="ka-GE" dirty="0">
                <a:latin typeface="Calibri" panose="020F0502020204030204" pitchFamily="34" charset="0"/>
                <a:ea typeface="Calibri" panose="020F0502020204030204" pitchFamily="34" charset="0"/>
                <a:cs typeface="Times New Roman" panose="02020603050405020304" pitchFamily="18" charset="0"/>
              </a:rPr>
              <a:t> ბმა</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3752" y="1004571"/>
            <a:ext cx="8784976" cy="646331"/>
          </a:xfrm>
          <a:prstGeom prst="rect">
            <a:avLst/>
          </a:prstGeom>
        </p:spPr>
        <p:txBody>
          <a:bodyPr wrap="square">
            <a:spAutoFit/>
          </a:bodyPr>
          <a:lstStyle/>
          <a:p>
            <a:r>
              <a:rPr lang="ka-GE" dirty="0">
                <a:latin typeface="Calibri" panose="020F0502020204030204" pitchFamily="34" charset="0"/>
                <a:ea typeface="Calibri" panose="020F0502020204030204" pitchFamily="34" charset="0"/>
                <a:cs typeface="Calibri" panose="020F0502020204030204" pitchFamily="34" charset="0"/>
              </a:rPr>
              <a:t> </a:t>
            </a:r>
            <a:r>
              <a:rPr lang="ka-GE" b="1" dirty="0">
                <a:solidFill>
                  <a:srgbClr val="C00000"/>
                </a:solidFill>
                <a:latin typeface="Calibri" panose="020F0502020204030204" pitchFamily="34" charset="0"/>
                <a:ea typeface="Calibri" panose="020F0502020204030204" pitchFamily="34" charset="0"/>
                <a:cs typeface="Calibri" panose="020F0502020204030204" pitchFamily="34" charset="0"/>
              </a:rPr>
              <a:t>σ</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 - </a:t>
            </a:r>
            <a:r>
              <a:rPr lang="ka-GE"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ka-GE" dirty="0">
                <a:latin typeface="Calibri" panose="020F0502020204030204" pitchFamily="34" charset="0"/>
                <a:ea typeface="Calibri" panose="020F0502020204030204" pitchFamily="34" charset="0"/>
                <a:cs typeface="Calibri" panose="020F0502020204030204" pitchFamily="34" charset="0"/>
              </a:rPr>
              <a:t>ბმა წარმოიქმნება ელექტრონული ღრუბლების გადაფარვით ბირთვების ცენტრების შემაერთებელი წარმოსახვითი წრფის გასწვრივ.</a:t>
            </a:r>
            <a:endParaRPr lang="en-US" dirty="0"/>
          </a:p>
        </p:txBody>
      </p:sp>
      <p:pic>
        <p:nvPicPr>
          <p:cNvPr id="6" name="Picture 5"/>
          <p:cNvPicPr>
            <a:picLocks noChangeAspect="1"/>
          </p:cNvPicPr>
          <p:nvPr/>
        </p:nvPicPr>
        <p:blipFill>
          <a:blip r:embed="rId2"/>
          <a:stretch>
            <a:fillRect/>
          </a:stretch>
        </p:blipFill>
        <p:spPr>
          <a:xfrm>
            <a:off x="971600" y="1676487"/>
            <a:ext cx="2376264" cy="2026558"/>
          </a:xfrm>
          <a:prstGeom prst="rect">
            <a:avLst/>
          </a:prstGeom>
        </p:spPr>
      </p:pic>
      <p:sp>
        <p:nvSpPr>
          <p:cNvPr id="8" name="Rectangle 7"/>
          <p:cNvSpPr/>
          <p:nvPr/>
        </p:nvSpPr>
        <p:spPr>
          <a:xfrm>
            <a:off x="0" y="3742438"/>
            <a:ext cx="9108773" cy="981423"/>
          </a:xfrm>
          <a:prstGeom prst="rect">
            <a:avLst/>
          </a:prstGeom>
        </p:spPr>
        <p:txBody>
          <a:bodyPr wrap="square">
            <a:spAutoFit/>
          </a:bodyPr>
          <a:lstStyle/>
          <a:p>
            <a:pPr marL="0" marR="0" indent="457200" algn="just">
              <a:lnSpc>
                <a:spcPct val="107000"/>
              </a:lnSpc>
              <a:spcBef>
                <a:spcPts val="0"/>
              </a:spcBef>
              <a:spcAft>
                <a:spcPts val="0"/>
              </a:spcAft>
            </a:pPr>
            <a:r>
              <a:rPr lang="ka-GE" b="1" dirty="0">
                <a:solidFill>
                  <a:srgbClr val="C00000"/>
                </a:solidFill>
                <a:latin typeface="Calibri" panose="020F0502020204030204" pitchFamily="34" charset="0"/>
                <a:ea typeface="Calibri" panose="020F0502020204030204" pitchFamily="34" charset="0"/>
                <a:cs typeface="Calibri" panose="020F0502020204030204" pitchFamily="34" charset="0"/>
              </a:rPr>
              <a:t>π</a:t>
            </a:r>
            <a:r>
              <a:rPr lang="ka-GE"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a:t>
            </a:r>
            <a:r>
              <a:rPr lang="ka-GE" dirty="0">
                <a:latin typeface="Calibri" panose="020F0502020204030204" pitchFamily="34" charset="0"/>
                <a:ea typeface="Calibri" panose="020F0502020204030204" pitchFamily="34" charset="0"/>
                <a:cs typeface="Calibri" panose="020F0502020204030204" pitchFamily="34" charset="0"/>
              </a:rPr>
              <a:t>ბმა წარმოიქმნება არაჰიბრიდული ელექტრონული ღრუბლების გვერდითი გადაფარვით ბირთვების ცენტრების შემაერთებელი წარმოსახვითი წრფის მართობულად.</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835696" y="4522001"/>
            <a:ext cx="1296144" cy="2281856"/>
          </a:xfrm>
          <a:prstGeom prst="rect">
            <a:avLst/>
          </a:prstGeom>
        </p:spPr>
      </p:pic>
    </p:spTree>
    <p:extLst>
      <p:ext uri="{BB962C8B-B14F-4D97-AF65-F5344CB8AC3E}">
        <p14:creationId xmlns:p14="http://schemas.microsoft.com/office/powerpoint/2010/main" val="1152241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496944" cy="388696"/>
          </a:xfrm>
          <a:prstGeom prst="rect">
            <a:avLst/>
          </a:prstGeom>
        </p:spPr>
        <p:txBody>
          <a:bodyPr wrap="square">
            <a:spAutoFit/>
          </a:bodyPr>
          <a:lstStyle/>
          <a:p>
            <a:pPr marL="0" marR="0" indent="45720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ორგანულ ნაერთებში ბმები წარმოადგენს </a:t>
            </a:r>
            <a:r>
              <a:rPr lang="ka-GE" dirty="0">
                <a:latin typeface="Calibri" panose="020F0502020204030204" pitchFamily="34" charset="0"/>
                <a:ea typeface="Calibri" panose="020F0502020204030204" pitchFamily="34" charset="0"/>
                <a:cs typeface="Calibri" panose="020F0502020204030204" pitchFamily="34" charset="0"/>
              </a:rPr>
              <a:t>σ</a:t>
            </a:r>
            <a:r>
              <a:rPr lang="ka-GE" dirty="0">
                <a:latin typeface="Calibri" panose="020F0502020204030204" pitchFamily="34" charset="0"/>
                <a:ea typeface="Calibri" panose="020F0502020204030204" pitchFamily="34" charset="0"/>
                <a:cs typeface="Times New Roman" panose="02020603050405020304" pitchFamily="18" charset="0"/>
              </a:rPr>
              <a:t> და </a:t>
            </a:r>
            <a:r>
              <a:rPr lang="ka-GE" dirty="0">
                <a:latin typeface="Calibri" panose="020F0502020204030204" pitchFamily="34" charset="0"/>
                <a:ea typeface="Calibri" panose="020F0502020204030204" pitchFamily="34" charset="0"/>
                <a:cs typeface="Calibri" panose="020F0502020204030204" pitchFamily="34" charset="0"/>
              </a:rPr>
              <a:t>π</a:t>
            </a:r>
            <a:r>
              <a:rPr lang="ka-GE" dirty="0">
                <a:latin typeface="Calibri" panose="020F0502020204030204" pitchFamily="34" charset="0"/>
                <a:ea typeface="Calibri" panose="020F0502020204030204" pitchFamily="34" charset="0"/>
                <a:cs typeface="Times New Roman" panose="02020603050405020304" pitchFamily="18" charset="0"/>
              </a:rPr>
              <a:t>  ბმების კომბინაციას: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266503" y="1235208"/>
            <a:ext cx="1512168" cy="1286472"/>
          </a:xfrm>
          <a:prstGeom prst="rect">
            <a:avLst/>
          </a:prstGeom>
        </p:spPr>
      </p:pic>
      <p:pic>
        <p:nvPicPr>
          <p:cNvPr id="4" name="Picture 3"/>
          <p:cNvPicPr>
            <a:picLocks noChangeAspect="1"/>
          </p:cNvPicPr>
          <p:nvPr/>
        </p:nvPicPr>
        <p:blipFill>
          <a:blip r:embed="rId4"/>
          <a:stretch>
            <a:fillRect/>
          </a:stretch>
        </p:blipFill>
        <p:spPr>
          <a:xfrm>
            <a:off x="225875" y="3066344"/>
            <a:ext cx="1600468" cy="1640355"/>
          </a:xfrm>
          <a:prstGeom prst="rect">
            <a:avLst/>
          </a:prstGeom>
        </p:spPr>
      </p:pic>
      <p:sp>
        <p:nvSpPr>
          <p:cNvPr id="5" name="Rectangle 4"/>
          <p:cNvSpPr/>
          <p:nvPr/>
        </p:nvSpPr>
        <p:spPr>
          <a:xfrm>
            <a:off x="-369901" y="2462288"/>
            <a:ext cx="4392488" cy="388696"/>
          </a:xfrm>
          <a:prstGeom prst="rect">
            <a:avLst/>
          </a:prstGeom>
        </p:spPr>
        <p:txBody>
          <a:bodyPr wrap="square">
            <a:spAutoFit/>
          </a:bodyPr>
          <a:lstStyle/>
          <a:p>
            <a:pPr marL="0" marR="0" indent="457200" algn="just">
              <a:lnSpc>
                <a:spcPct val="107000"/>
              </a:lnSpc>
              <a:spcBef>
                <a:spcPts val="0"/>
              </a:spcBef>
              <a:spcAft>
                <a:spcPts val="0"/>
              </a:spcAft>
            </a:pP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ორმაგი</a:t>
            </a:r>
            <a:r>
              <a:rPr 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ბმა </a:t>
            </a:r>
            <a:r>
              <a:rPr lang="ka-GE" dirty="0">
                <a:latin typeface="Calibri" panose="020F0502020204030204" pitchFamily="34" charset="0"/>
                <a:ea typeface="Calibri" panose="020F0502020204030204" pitchFamily="34" charset="0"/>
                <a:cs typeface="Times New Roman" panose="02020603050405020304" pitchFamily="18" charset="0"/>
              </a:rPr>
              <a:t>- ერთი </a:t>
            </a:r>
            <a:r>
              <a:rPr lang="ka-GE" dirty="0">
                <a:latin typeface="Calibri" panose="020F0502020204030204" pitchFamily="34" charset="0"/>
                <a:ea typeface="Calibri" panose="020F0502020204030204" pitchFamily="34" charset="0"/>
                <a:cs typeface="Calibri" panose="020F0502020204030204" pitchFamily="34" charset="0"/>
              </a:rPr>
              <a:t>σ</a:t>
            </a:r>
            <a:r>
              <a:rPr lang="ka-GE" dirty="0">
                <a:latin typeface="Calibri" panose="020F0502020204030204" pitchFamily="34" charset="0"/>
                <a:ea typeface="Calibri" panose="020F0502020204030204" pitchFamily="34" charset="0"/>
                <a:cs typeface="Times New Roman" panose="02020603050405020304" pitchFamily="18" charset="0"/>
              </a:rPr>
              <a:t> და ერთი </a:t>
            </a:r>
            <a:r>
              <a:rPr lang="ka-GE" dirty="0">
                <a:latin typeface="Calibri" panose="020F0502020204030204" pitchFamily="34" charset="0"/>
                <a:ea typeface="Calibri" panose="020F0502020204030204" pitchFamily="34" charset="0"/>
                <a:cs typeface="Calibri" panose="020F0502020204030204" pitchFamily="34" charset="0"/>
              </a:rPr>
              <a:t>π ბმა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878780" y="2648704"/>
            <a:ext cx="4275529" cy="388696"/>
          </a:xfrm>
          <a:prstGeom prst="rect">
            <a:avLst/>
          </a:prstGeom>
        </p:spPr>
        <p:txBody>
          <a:bodyPr wrap="none">
            <a:spAutoFit/>
          </a:bodyPr>
          <a:lstStyle/>
          <a:p>
            <a:pPr marL="0" marR="0" indent="457200" algn="just">
              <a:lnSpc>
                <a:spcPct val="107000"/>
              </a:lnSpc>
              <a:spcBef>
                <a:spcPts val="0"/>
              </a:spcBef>
              <a:spcAft>
                <a:spcPts val="0"/>
              </a:spcAft>
            </a:pP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სამმაგი</a:t>
            </a:r>
            <a:r>
              <a:rPr lang="ka-GE"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 </a:t>
            </a: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ბმა</a:t>
            </a:r>
            <a:r>
              <a:rPr lang="ka-GE" dirty="0">
                <a:latin typeface="Calibri" panose="020F0502020204030204" pitchFamily="34" charset="0"/>
                <a:ea typeface="Calibri" panose="020F0502020204030204" pitchFamily="34" charset="0"/>
                <a:cs typeface="Times New Roman" panose="02020603050405020304" pitchFamily="18" charset="0"/>
              </a:rPr>
              <a:t> - ერთი </a:t>
            </a:r>
            <a:r>
              <a:rPr lang="ka-GE" dirty="0">
                <a:latin typeface="Calibri" panose="020F0502020204030204" pitchFamily="34" charset="0"/>
                <a:ea typeface="Calibri" panose="020F0502020204030204" pitchFamily="34" charset="0"/>
                <a:cs typeface="Calibri" panose="020F0502020204030204" pitchFamily="34" charset="0"/>
              </a:rPr>
              <a:t>σ</a:t>
            </a:r>
            <a:r>
              <a:rPr lang="ka-GE" dirty="0">
                <a:latin typeface="Calibri" panose="020F0502020204030204" pitchFamily="34" charset="0"/>
                <a:ea typeface="Calibri" panose="020F0502020204030204" pitchFamily="34" charset="0"/>
                <a:cs typeface="Times New Roman" panose="02020603050405020304" pitchFamily="18" charset="0"/>
              </a:rPr>
              <a:t> და ორი </a:t>
            </a:r>
            <a:r>
              <a:rPr lang="ka-GE" dirty="0">
                <a:latin typeface="Calibri" panose="020F0502020204030204" pitchFamily="34" charset="0"/>
                <a:ea typeface="Calibri" panose="020F0502020204030204" pitchFamily="34" charset="0"/>
                <a:cs typeface="Calibri" panose="020F0502020204030204" pitchFamily="34" charset="0"/>
              </a:rPr>
              <a:t>π ბმა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6655295" y="3037400"/>
            <a:ext cx="1949153" cy="1661702"/>
          </a:xfrm>
          <a:prstGeom prst="rect">
            <a:avLst/>
          </a:prstGeom>
        </p:spPr>
      </p:pic>
      <p:sp>
        <p:nvSpPr>
          <p:cNvPr id="8" name="Rectangle 7"/>
          <p:cNvSpPr/>
          <p:nvPr/>
        </p:nvSpPr>
        <p:spPr>
          <a:xfrm>
            <a:off x="2206445" y="846512"/>
            <a:ext cx="3377848" cy="388696"/>
          </a:xfrm>
          <a:prstGeom prst="rect">
            <a:avLst/>
          </a:prstGeom>
        </p:spPr>
        <p:txBody>
          <a:bodyPr wrap="none">
            <a:spAutoFit/>
          </a:bodyPr>
          <a:lstStyle/>
          <a:p>
            <a:pPr marL="0" marR="0" indent="457200" algn="just">
              <a:lnSpc>
                <a:spcPct val="107000"/>
              </a:lnSpc>
              <a:spcBef>
                <a:spcPts val="0"/>
              </a:spcBef>
              <a:spcAft>
                <a:spcPts val="0"/>
              </a:spcAft>
            </a:pP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ერთმაგი</a:t>
            </a:r>
            <a:r>
              <a:rPr lang="en-US" dirty="0">
                <a:latin typeface="Calibri" panose="020F0502020204030204" pitchFamily="34" charset="0"/>
                <a:ea typeface="Calibri" panose="020F0502020204030204" pitchFamily="34" charset="0"/>
                <a:cs typeface="Times New Roman" panose="02020603050405020304" pitchFamily="18" charset="0"/>
              </a:rPr>
              <a:t> </a:t>
            </a: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ბმა</a:t>
            </a:r>
            <a:r>
              <a:rPr lang="ka-GE" dirty="0">
                <a:latin typeface="Calibri" panose="020F0502020204030204" pitchFamily="34" charset="0"/>
                <a:ea typeface="Calibri" panose="020F0502020204030204" pitchFamily="34" charset="0"/>
                <a:cs typeface="Times New Roman" panose="02020603050405020304" pitchFamily="18" charset="0"/>
              </a:rPr>
              <a:t> -  ერთი </a:t>
            </a:r>
            <a:r>
              <a:rPr lang="ka-GE" dirty="0">
                <a:latin typeface="Calibri" panose="020F0502020204030204" pitchFamily="34" charset="0"/>
                <a:ea typeface="Calibri" panose="020F0502020204030204" pitchFamily="34" charset="0"/>
                <a:cs typeface="Calibri" panose="020F0502020204030204" pitchFamily="34" charset="0"/>
              </a:rPr>
              <a:t>σ</a:t>
            </a:r>
            <a:r>
              <a:rPr lang="ka-GE" dirty="0">
                <a:latin typeface="Calibri" panose="020F0502020204030204" pitchFamily="34" charset="0"/>
                <a:ea typeface="Calibri" panose="020F0502020204030204" pitchFamily="34" charset="0"/>
                <a:cs typeface="Times New Roman" panose="02020603050405020304" pitchFamily="18" charset="0"/>
              </a:rPr>
              <a:t> ბმა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6"/>
          <a:stretch>
            <a:fillRect/>
          </a:stretch>
        </p:blipFill>
        <p:spPr>
          <a:xfrm>
            <a:off x="4878780" y="1626625"/>
            <a:ext cx="1229599" cy="290207"/>
          </a:xfrm>
          <a:prstGeom prst="rect">
            <a:avLst/>
          </a:prstGeom>
        </p:spPr>
      </p:pic>
      <p:pic>
        <p:nvPicPr>
          <p:cNvPr id="10" name="Picture 9"/>
          <p:cNvPicPr>
            <a:picLocks noChangeAspect="1"/>
          </p:cNvPicPr>
          <p:nvPr/>
        </p:nvPicPr>
        <p:blipFill>
          <a:blip r:embed="rId7"/>
          <a:stretch>
            <a:fillRect/>
          </a:stretch>
        </p:blipFill>
        <p:spPr>
          <a:xfrm>
            <a:off x="460789" y="4818492"/>
            <a:ext cx="1130640" cy="266851"/>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1802666001"/>
              </p:ext>
            </p:extLst>
          </p:nvPr>
        </p:nvGraphicFramePr>
        <p:xfrm>
          <a:off x="7308304" y="4818492"/>
          <a:ext cx="982132" cy="216024"/>
        </p:xfrm>
        <a:graphic>
          <a:graphicData uri="http://schemas.openxmlformats.org/presentationml/2006/ole">
            <mc:AlternateContent xmlns:mc="http://schemas.openxmlformats.org/markup-compatibility/2006">
              <mc:Choice xmlns:v="urn:schemas-microsoft-com:vml" Requires="v">
                <p:oleObj spid="_x0000_s118806" name="CS ChemDraw Drawing" r:id="rId8" imgW="699349" imgH="153845" progId="ChemDraw.Document.6.0">
                  <p:embed/>
                </p:oleObj>
              </mc:Choice>
              <mc:Fallback>
                <p:oleObj name="CS ChemDraw Drawing" r:id="rId8" imgW="699349" imgH="153845" progId="ChemDraw.Document.6.0">
                  <p:embed/>
                  <p:pic>
                    <p:nvPicPr>
                      <p:cNvPr id="0" name=""/>
                      <p:cNvPicPr/>
                      <p:nvPr/>
                    </p:nvPicPr>
                    <p:blipFill>
                      <a:blip r:embed="rId9"/>
                      <a:stretch>
                        <a:fillRect/>
                      </a:stretch>
                    </p:blipFill>
                    <p:spPr>
                      <a:xfrm>
                        <a:off x="7308304" y="4818492"/>
                        <a:ext cx="982132" cy="216024"/>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74228066"/>
              </p:ext>
            </p:extLst>
          </p:nvPr>
        </p:nvGraphicFramePr>
        <p:xfrm>
          <a:off x="2465939" y="3726452"/>
          <a:ext cx="3549759" cy="3119350"/>
        </p:xfrm>
        <a:graphic>
          <a:graphicData uri="http://schemas.openxmlformats.org/drawingml/2006/table">
            <a:tbl>
              <a:tblPr firstRow="1" firstCol="1" bandRow="1">
                <a:tableStyleId>{5C22544A-7EE6-4342-B048-85BDC9FD1C3A}</a:tableStyleId>
              </a:tblPr>
              <a:tblGrid>
                <a:gridCol w="963762">
                  <a:extLst>
                    <a:ext uri="{9D8B030D-6E8A-4147-A177-3AD203B41FA5}">
                      <a16:colId xmlns:a16="http://schemas.microsoft.com/office/drawing/2014/main" val="20000"/>
                    </a:ext>
                  </a:extLst>
                </a:gridCol>
                <a:gridCol w="1682421">
                  <a:extLst>
                    <a:ext uri="{9D8B030D-6E8A-4147-A177-3AD203B41FA5}">
                      <a16:colId xmlns:a16="http://schemas.microsoft.com/office/drawing/2014/main" val="20001"/>
                    </a:ext>
                  </a:extLst>
                </a:gridCol>
                <a:gridCol w="903576">
                  <a:extLst>
                    <a:ext uri="{9D8B030D-6E8A-4147-A177-3AD203B41FA5}">
                      <a16:colId xmlns:a16="http://schemas.microsoft.com/office/drawing/2014/main" val="20002"/>
                    </a:ext>
                  </a:extLst>
                </a:gridCol>
              </a:tblGrid>
              <a:tr h="956259">
                <a:tc>
                  <a:txBody>
                    <a:bodyPr/>
                    <a:lstStyle/>
                    <a:p>
                      <a:pPr marL="0" marR="0" algn="ctr">
                        <a:lnSpc>
                          <a:spcPct val="107000"/>
                        </a:lnSpc>
                        <a:spcBef>
                          <a:spcPts val="0"/>
                        </a:spcBef>
                        <a:spcAft>
                          <a:spcPts val="0"/>
                        </a:spcAft>
                      </a:pPr>
                      <a:endParaRPr lang="en-US" sz="1400" dirty="0">
                        <a:effectLst/>
                      </a:endParaRPr>
                    </a:p>
                    <a:p>
                      <a:pPr marL="0" marR="0" algn="ctr">
                        <a:lnSpc>
                          <a:spcPct val="107000"/>
                        </a:lnSpc>
                        <a:spcBef>
                          <a:spcPts val="0"/>
                        </a:spcBef>
                        <a:spcAft>
                          <a:spcPts val="0"/>
                        </a:spcAft>
                      </a:pPr>
                      <a:endParaRPr lang="en-US" sz="1400" dirty="0">
                        <a:effectLst/>
                      </a:endParaRPr>
                    </a:p>
                    <a:p>
                      <a:pPr marL="0" marR="0" algn="ctr">
                        <a:lnSpc>
                          <a:spcPct val="107000"/>
                        </a:lnSpc>
                        <a:spcBef>
                          <a:spcPts val="0"/>
                        </a:spcBef>
                        <a:spcAft>
                          <a:spcPts val="0"/>
                        </a:spcAft>
                      </a:pPr>
                      <a:r>
                        <a:rPr lang="ka-GE" sz="1400" dirty="0">
                          <a:effectLst/>
                        </a:rPr>
                        <a:t>ბმა</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400" dirty="0">
                        <a:effectLst/>
                      </a:endParaRPr>
                    </a:p>
                    <a:p>
                      <a:pPr marL="0" marR="0" algn="ctr">
                        <a:lnSpc>
                          <a:spcPct val="107000"/>
                        </a:lnSpc>
                        <a:spcBef>
                          <a:spcPts val="0"/>
                        </a:spcBef>
                        <a:spcAft>
                          <a:spcPts val="0"/>
                        </a:spcAft>
                      </a:pPr>
                      <a:r>
                        <a:rPr lang="ka-GE" sz="1400" dirty="0">
                          <a:effectLst/>
                        </a:rPr>
                        <a:t>ნახშირბადატომის</a:t>
                      </a:r>
                      <a:endParaRPr lang="en-US" sz="1400" dirty="0">
                        <a:effectLst/>
                      </a:endParaRPr>
                    </a:p>
                    <a:p>
                      <a:pPr marL="0" marR="0" algn="ctr">
                        <a:lnSpc>
                          <a:spcPct val="107000"/>
                        </a:lnSpc>
                        <a:spcBef>
                          <a:spcPts val="0"/>
                        </a:spcBef>
                        <a:spcAft>
                          <a:spcPts val="0"/>
                        </a:spcAft>
                      </a:pPr>
                      <a:r>
                        <a:rPr lang="ka-GE" sz="1400" dirty="0">
                          <a:effectLst/>
                        </a:rPr>
                        <a:t>ჰიბრიდიზაცია</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400" dirty="0">
                        <a:effectLst/>
                      </a:endParaRPr>
                    </a:p>
                    <a:p>
                      <a:pPr marL="0" marR="0" algn="ctr">
                        <a:lnSpc>
                          <a:spcPct val="107000"/>
                        </a:lnSpc>
                        <a:spcBef>
                          <a:spcPts val="0"/>
                        </a:spcBef>
                        <a:spcAft>
                          <a:spcPts val="0"/>
                        </a:spcAft>
                      </a:pPr>
                      <a:r>
                        <a:rPr lang="ka-GE" sz="1400" dirty="0">
                          <a:effectLst/>
                        </a:rPr>
                        <a:t>ბმის სიგრძე</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78130">
                <a:tc>
                  <a:txBody>
                    <a:bodyPr/>
                    <a:lstStyle/>
                    <a:p>
                      <a:pPr marL="0" marR="0" algn="ctr">
                        <a:lnSpc>
                          <a:spcPct val="107000"/>
                        </a:lnSpc>
                        <a:spcBef>
                          <a:spcPts val="0"/>
                        </a:spcBef>
                        <a:spcAft>
                          <a:spcPts val="0"/>
                        </a:spcAft>
                      </a:pPr>
                      <a:r>
                        <a:rPr lang="en-US" sz="1400" dirty="0">
                          <a:effectLst/>
                        </a:rPr>
                        <a:t>C-C</a:t>
                      </a:r>
                    </a:p>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sp</a:t>
                      </a:r>
                      <a:r>
                        <a:rPr lang="en-US" sz="1400" baseline="300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0.154 </a:t>
                      </a:r>
                      <a:r>
                        <a:rPr lang="ka-GE" sz="1400" dirty="0">
                          <a:effectLst/>
                        </a:rPr>
                        <a:t>ნმ</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78130">
                <a:tc>
                  <a:txBody>
                    <a:bodyPr/>
                    <a:lstStyle/>
                    <a:p>
                      <a:pPr marL="0" marR="0" algn="ctr">
                        <a:lnSpc>
                          <a:spcPct val="107000"/>
                        </a:lnSpc>
                        <a:spcBef>
                          <a:spcPts val="0"/>
                        </a:spcBef>
                        <a:spcAft>
                          <a:spcPts val="0"/>
                        </a:spcAft>
                      </a:pPr>
                      <a:r>
                        <a:rPr lang="en-US" sz="1400">
                          <a:effectLst/>
                        </a:rPr>
                        <a:t>C=C</a:t>
                      </a:r>
                    </a:p>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sp</a:t>
                      </a:r>
                      <a:r>
                        <a:rPr lang="en-US" sz="1400" baseline="300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ka-GE" sz="1400">
                          <a:effectLst/>
                        </a:rPr>
                        <a:t>0.134 ნმ</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78130">
                <a:tc>
                  <a:txBody>
                    <a:bodyPr/>
                    <a:lstStyle/>
                    <a:p>
                      <a:pPr marL="0" marR="0" algn="ctr">
                        <a:lnSpc>
                          <a:spcPct val="107000"/>
                        </a:lnSpc>
                        <a:spcBef>
                          <a:spcPts val="0"/>
                        </a:spcBef>
                        <a:spcAft>
                          <a:spcPts val="0"/>
                        </a:spcAft>
                      </a:pPr>
                      <a:r>
                        <a:rPr lang="en-US" sz="1400">
                          <a:effectLst/>
                        </a:rPr>
                        <a:t>C≡C</a:t>
                      </a:r>
                    </a:p>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err="1">
                          <a:effectLst/>
                        </a:rPr>
                        <a:t>sp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ka-GE" sz="1400" dirty="0">
                          <a:effectLst/>
                        </a:rPr>
                        <a:t>0.120 ნმ</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78130">
                <a:tc>
                  <a:txBody>
                    <a:bodyPr/>
                    <a:lstStyle/>
                    <a:p>
                      <a:pPr marL="0" marR="0" algn="ctr">
                        <a:lnSpc>
                          <a:spcPct val="107000"/>
                        </a:lnSpc>
                        <a:spcBef>
                          <a:spcPts val="0"/>
                        </a:spcBef>
                        <a:spcAft>
                          <a:spcPts val="0"/>
                        </a:spcAft>
                      </a:pPr>
                      <a:r>
                        <a:rPr lang="en-US" sz="1400">
                          <a:effectLst/>
                        </a:rPr>
                        <a:t>C-H</a:t>
                      </a:r>
                    </a:p>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a:effectLst/>
                        </a:rPr>
                        <a:t>sp</a:t>
                      </a:r>
                      <a:r>
                        <a:rPr lang="en-US" sz="1400" baseline="300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ka-GE" sz="1400" dirty="0">
                          <a:effectLst/>
                        </a:rPr>
                        <a:t>0.110 ნმ</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9065">
                <a:tc>
                  <a:txBody>
                    <a:bodyPr/>
                    <a:lstStyle/>
                    <a:p>
                      <a:pPr marL="0" marR="0" algn="ctr">
                        <a:lnSpc>
                          <a:spcPct val="107000"/>
                        </a:lnSpc>
                        <a:spcBef>
                          <a:spcPts val="0"/>
                        </a:spcBef>
                        <a:spcAft>
                          <a:spcPts val="0"/>
                        </a:spcAft>
                      </a:pPr>
                      <a:r>
                        <a:rPr lang="en-US" sz="1600">
                          <a:effectLst/>
                        </a:rPr>
                        <a:t>C-H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a:effectLst/>
                        </a:rPr>
                        <a:t>sp</a:t>
                      </a:r>
                      <a:r>
                        <a:rPr lang="en-US" sz="1600" baseline="300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ka-GE" sz="1600" dirty="0">
                          <a:effectLst/>
                        </a:rPr>
                        <a:t>0.107 ნმ</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6658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7665" y="2546546"/>
            <a:ext cx="5256584" cy="577943"/>
          </a:xfrm>
          <a:prstGeom prst="rect">
            <a:avLst/>
          </a:prstGeom>
        </p:spPr>
      </p:pic>
      <p:sp>
        <p:nvSpPr>
          <p:cNvPr id="3" name="Rectangle 2"/>
          <p:cNvSpPr/>
          <p:nvPr/>
        </p:nvSpPr>
        <p:spPr>
          <a:xfrm>
            <a:off x="160541" y="188640"/>
            <a:ext cx="8964488" cy="981423"/>
          </a:xfrm>
          <a:prstGeom prst="rect">
            <a:avLst/>
          </a:prstGeom>
        </p:spPr>
        <p:txBody>
          <a:bodyPr wrap="square">
            <a:spAutoFit/>
          </a:bodyPr>
          <a:lstStyle/>
          <a:p>
            <a:pPr marL="0" marR="0" indent="45720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ერთი ატომის (დონორის) ორელექტრონიანი ორბიტალისა და მეორე ატომის (აქცეპტორის) თავისუფალი ორბიტალის ხარჯზე კოვალენტური ბმის წარმოქმნის მექანიზმს დონორულ-აქცეპტორული მექანიზმი ეწოდება.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0" y="1268760"/>
            <a:ext cx="9125029" cy="1277786"/>
          </a:xfrm>
          <a:prstGeom prst="rect">
            <a:avLst/>
          </a:prstGeom>
        </p:spPr>
        <p:txBody>
          <a:bodyPr wrap="square">
            <a:spAutoFit/>
          </a:bodyPr>
          <a:lstStyle/>
          <a:p>
            <a:pPr marL="0" marR="0" indent="45720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ატომს, რომელიც ქიმიურ ბმაში თავისი ელექტრონული წყვილით მონაწილეობს, </a:t>
            </a:r>
            <a:r>
              <a:rPr lang="ka-GE" b="1" dirty="0">
                <a:solidFill>
                  <a:srgbClr val="843C0C"/>
                </a:solidFill>
                <a:latin typeface="Calibri" panose="020F0502020204030204" pitchFamily="34" charset="0"/>
                <a:ea typeface="Calibri" panose="020F0502020204030204" pitchFamily="34" charset="0"/>
                <a:cs typeface="Times New Roman" panose="02020603050405020304" pitchFamily="18" charset="0"/>
              </a:rPr>
              <a:t>დონორი</a:t>
            </a:r>
            <a:r>
              <a:rPr lang="ka-GE" dirty="0">
                <a:solidFill>
                  <a:srgbClr val="843C0C"/>
                </a:solidFill>
                <a:latin typeface="Calibri" panose="020F0502020204030204" pitchFamily="34" charset="0"/>
                <a:ea typeface="Calibri" panose="020F0502020204030204" pitchFamily="34" charset="0"/>
                <a:cs typeface="Times New Roman" panose="02020603050405020304" pitchFamily="18" charset="0"/>
              </a:rPr>
              <a:t> </a:t>
            </a:r>
            <a:r>
              <a:rPr lang="ka-GE" dirty="0">
                <a:latin typeface="Calibri" panose="020F0502020204030204" pitchFamily="34" charset="0"/>
                <a:ea typeface="Calibri" panose="020F0502020204030204" pitchFamily="34" charset="0"/>
                <a:cs typeface="Times New Roman" panose="02020603050405020304" pitchFamily="18" charset="0"/>
              </a:rPr>
              <a:t>ეწოდება. წყვილი ელექტრონების (</a:t>
            </a:r>
            <a:r>
              <a:rPr lang="en-US" i="1" dirty="0">
                <a:latin typeface="Calibri" panose="020F0502020204030204" pitchFamily="34" charset="0"/>
                <a:ea typeface="Calibri" panose="020F0502020204030204" pitchFamily="34" charset="0"/>
                <a:cs typeface="Times New Roman" panose="02020603050405020304" pitchFamily="18" charset="0"/>
              </a:rPr>
              <a:t>non-bonding</a:t>
            </a:r>
            <a:r>
              <a:rPr lang="ka-GE" dirty="0">
                <a:latin typeface="Calibri" panose="020F0502020204030204" pitchFamily="34" charset="0"/>
                <a:ea typeface="Calibri" panose="020F0502020204030204" pitchFamily="34" charset="0"/>
                <a:cs typeface="Times New Roman" panose="02020603050405020304" pitchFamily="18" charset="0"/>
              </a:rPr>
              <a:t> - არამაკავშირებელი, არაექვივალენტური ელექტრონები) შემცველი ატომებია: </a:t>
            </a:r>
            <a:r>
              <a:rPr lang="ka-GE"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აზოტი, ჟანგბადი, გოგირდი, ჰალოგენები.</a:t>
            </a:r>
            <a:endParaRPr lang="en-US"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23528" y="3268358"/>
            <a:ext cx="9036496" cy="375552"/>
          </a:xfrm>
          <a:prstGeom prst="rect">
            <a:avLst/>
          </a:prstGeom>
        </p:spPr>
        <p:txBody>
          <a:bodyPr wrap="square">
            <a:spAutoFit/>
          </a:bodyPr>
          <a:lstStyle/>
          <a:p>
            <a:pPr marL="0" marR="0" indent="45720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ბმაში მონაწილე თავისუფალი ორბიტალის მქონე ატომს -  </a:t>
            </a:r>
            <a:r>
              <a:rPr lang="ka-GE" b="1" dirty="0">
                <a:solidFill>
                  <a:srgbClr val="843C0C"/>
                </a:solidFill>
                <a:latin typeface="Calibri" panose="020F0502020204030204" pitchFamily="34" charset="0"/>
                <a:ea typeface="Calibri" panose="020F0502020204030204" pitchFamily="34" charset="0"/>
                <a:cs typeface="Times New Roman" panose="02020603050405020304" pitchFamily="18" charset="0"/>
              </a:rPr>
              <a:t>აქცეპტორი.</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380232" y="6429816"/>
            <a:ext cx="1152128" cy="388696"/>
          </a:xfrm>
          <a:prstGeom prst="rect">
            <a:avLst/>
          </a:prstGeom>
        </p:spPr>
        <p:txBody>
          <a:bodyPr wrap="square">
            <a:spAutoFit/>
          </a:bodyPr>
          <a:lstStyle/>
          <a:p>
            <a:pPr marL="0" marR="0" indent="457200" algn="ctr">
              <a:lnSpc>
                <a:spcPct val="107000"/>
              </a:lnSpc>
              <a:spcBef>
                <a:spcPts val="0"/>
              </a:spcBef>
              <a:spcAft>
                <a:spcPts val="0"/>
              </a:spcAft>
            </a:pPr>
            <a:r>
              <a:rPr lang="ka-GE"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ჰემი</a:t>
            </a:r>
            <a:endParaRPr lang="en-US"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083" y="3625596"/>
            <a:ext cx="3373498" cy="2804220"/>
          </a:xfrm>
          <a:prstGeom prst="rect">
            <a:avLst/>
          </a:prstGeom>
        </p:spPr>
      </p:pic>
    </p:spTree>
    <p:extLst>
      <p:ext uri="{BB962C8B-B14F-4D97-AF65-F5344CB8AC3E}">
        <p14:creationId xmlns:p14="http://schemas.microsoft.com/office/powerpoint/2010/main" val="3911609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981423"/>
          </a:xfrm>
          <a:prstGeom prst="rect">
            <a:avLst/>
          </a:prstGeom>
        </p:spPr>
        <p:txBody>
          <a:bodyPr wrap="square">
            <a:spAutoFit/>
          </a:bodyPr>
          <a:lstStyle/>
          <a:p>
            <a:pPr marL="0" marR="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წყალბადური ბმა რომ წარმოიქმნას, მოლეკულა უნდა შეიცავდეს ძლიერ ელექტროუარყოფით ელემენტის ატომთან კოვალენტური ბმით დაკავშირებულ წყალბადის ატომს.</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44947" y="1170063"/>
            <a:ext cx="8784976" cy="671915"/>
          </a:xfrm>
          <a:prstGeom prst="rect">
            <a:avLst/>
          </a:prstGeom>
        </p:spPr>
        <p:txBody>
          <a:bodyPr wrap="square">
            <a:spAutoFit/>
          </a:bodyPr>
          <a:lstStyle/>
          <a:p>
            <a:pPr marL="0" marR="0" indent="457200" algn="just">
              <a:lnSpc>
                <a:spcPct val="107000"/>
              </a:lnSpc>
              <a:spcBef>
                <a:spcPts val="0"/>
              </a:spcBef>
              <a:spcAft>
                <a:spcPts val="0"/>
              </a:spcAft>
            </a:pPr>
            <a:r>
              <a:rPr lang="ka-GE" dirty="0">
                <a:latin typeface="Calibri" panose="020F0502020204030204" pitchFamily="34" charset="0"/>
                <a:ea typeface="Calibri" panose="020F0502020204030204" pitchFamily="34" charset="0"/>
                <a:cs typeface="Times New Roman" panose="02020603050405020304" pitchFamily="18" charset="0"/>
              </a:rPr>
              <a:t>წყალბადური ბმის წარმოქმნაში მონაწილეობენ</a:t>
            </a:r>
            <a:r>
              <a:rPr lang="ka-GE"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F, O, N</a:t>
            </a:r>
            <a:r>
              <a:rPr lang="ka-GE" dirty="0">
                <a:solidFill>
                  <a:srgbClr val="843C0C"/>
                </a:solidFill>
                <a:latin typeface="Calibri" panose="020F0502020204030204" pitchFamily="34" charset="0"/>
                <a:ea typeface="Calibri" panose="020F0502020204030204" pitchFamily="34" charset="0"/>
                <a:cs typeface="Times New Roman" panose="02020603050405020304" pitchFamily="18" charset="0"/>
              </a:rPr>
              <a:t>, </a:t>
            </a:r>
          </a:p>
          <a:p>
            <a:pPr marL="0" marR="0" indent="45720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ი</a:t>
            </a:r>
            <a:r>
              <a:rPr lang="ka-GE" dirty="0">
                <a:latin typeface="Calibri" panose="020F0502020204030204" pitchFamily="34" charset="0"/>
                <a:ea typeface="Calibri" panose="020F0502020204030204" pitchFamily="34" charset="0"/>
                <a:cs typeface="Times New Roman" panose="02020603050405020304" pitchFamily="18" charset="0"/>
              </a:rPr>
              <a:t>შვიათად</a:t>
            </a:r>
            <a:r>
              <a:rPr lang="ka-GE" dirty="0">
                <a:solidFill>
                  <a:srgbClr val="843C0C"/>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chemeClr val="accent6">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Cl, S</a:t>
            </a:r>
            <a:endParaRPr lang="en-US" dirty="0">
              <a:solidFill>
                <a:schemeClr val="accent6">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3428999"/>
            <a:ext cx="3096344" cy="2127421"/>
          </a:xfrm>
          <a:prstGeom prst="rect">
            <a:avLst/>
          </a:prstGeom>
        </p:spPr>
      </p:pic>
      <p:sp>
        <p:nvSpPr>
          <p:cNvPr id="7" name="Rectangle 6"/>
          <p:cNvSpPr/>
          <p:nvPr/>
        </p:nvSpPr>
        <p:spPr>
          <a:xfrm>
            <a:off x="420624" y="2519599"/>
            <a:ext cx="2592287" cy="646331"/>
          </a:xfrm>
          <a:prstGeom prst="rect">
            <a:avLst/>
          </a:prstGeom>
        </p:spPr>
        <p:txBody>
          <a:bodyPr wrap="square">
            <a:spAutoFit/>
          </a:bodyPr>
          <a:lstStyle/>
          <a:p>
            <a:pPr algn="ctr"/>
            <a:r>
              <a:rPr lang="ka-GE" b="1" dirty="0">
                <a:solidFill>
                  <a:srgbClr val="843C0C"/>
                </a:solidFill>
                <a:latin typeface="Calibri" panose="020F0502020204030204" pitchFamily="34" charset="0"/>
                <a:ea typeface="Calibri" panose="020F0502020204030204" pitchFamily="34" charset="0"/>
                <a:cs typeface="Times New Roman" panose="02020603050405020304" pitchFamily="18" charset="0"/>
              </a:rPr>
              <a:t>მოლეკულათაშორისი წყალბადური ბმა</a:t>
            </a:r>
            <a:endParaRPr lang="en-US" dirty="0"/>
          </a:p>
        </p:txBody>
      </p:sp>
      <p:sp>
        <p:nvSpPr>
          <p:cNvPr id="8" name="Rectangle 7"/>
          <p:cNvSpPr/>
          <p:nvPr/>
        </p:nvSpPr>
        <p:spPr>
          <a:xfrm>
            <a:off x="5436096" y="2480871"/>
            <a:ext cx="2716487" cy="685059"/>
          </a:xfrm>
          <a:prstGeom prst="rect">
            <a:avLst/>
          </a:prstGeom>
        </p:spPr>
        <p:txBody>
          <a:bodyPr wrap="square">
            <a:spAutoFit/>
          </a:bodyPr>
          <a:lstStyle/>
          <a:p>
            <a:pPr marL="0" marR="0" indent="457200" algn="ctr">
              <a:lnSpc>
                <a:spcPct val="107000"/>
              </a:lnSpc>
              <a:spcBef>
                <a:spcPts val="0"/>
              </a:spcBef>
              <a:spcAft>
                <a:spcPts val="0"/>
              </a:spcAft>
            </a:pPr>
            <a:r>
              <a:rPr lang="ka-GE" b="1" dirty="0">
                <a:solidFill>
                  <a:srgbClr val="843C0C"/>
                </a:solidFill>
                <a:latin typeface="Calibri" panose="020F0502020204030204" pitchFamily="34" charset="0"/>
                <a:ea typeface="Calibri" panose="020F0502020204030204" pitchFamily="34" charset="0"/>
                <a:cs typeface="Times New Roman" panose="02020603050405020304" pitchFamily="18" charset="0"/>
              </a:rPr>
              <a:t>შიგამოლეკულური   წყალბადური ბმა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624" y="3717032"/>
            <a:ext cx="3288298" cy="1296144"/>
          </a:xfrm>
          <a:prstGeom prst="rect">
            <a:avLst/>
          </a:prstGeom>
        </p:spPr>
      </p:pic>
      <p:pic>
        <p:nvPicPr>
          <p:cNvPr id="4" name="Picture 3"/>
          <p:cNvPicPr>
            <a:picLocks noChangeAspect="1"/>
          </p:cNvPicPr>
          <p:nvPr/>
        </p:nvPicPr>
        <p:blipFill>
          <a:blip r:embed="rId4"/>
          <a:stretch>
            <a:fillRect/>
          </a:stretch>
        </p:blipFill>
        <p:spPr>
          <a:xfrm>
            <a:off x="388006" y="5229200"/>
            <a:ext cx="2839803" cy="1385628"/>
          </a:xfrm>
          <a:prstGeom prst="rect">
            <a:avLst/>
          </a:prstGeom>
        </p:spPr>
      </p:pic>
    </p:spTree>
    <p:extLst>
      <p:ext uri="{BB962C8B-B14F-4D97-AF65-F5344CB8AC3E}">
        <p14:creationId xmlns:p14="http://schemas.microsoft.com/office/powerpoint/2010/main" val="343398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816" y="332656"/>
            <a:ext cx="3009157" cy="388696"/>
          </a:xfrm>
          <a:prstGeom prst="rect">
            <a:avLst/>
          </a:prstGeom>
        </p:spPr>
        <p:txBody>
          <a:bodyPr wrap="none">
            <a:spAutoFit/>
          </a:bodyPr>
          <a:lstStyle/>
          <a:p>
            <a:pPr marL="0" marR="0" algn="ctr">
              <a:lnSpc>
                <a:spcPct val="107000"/>
              </a:lnSpc>
              <a:spcBef>
                <a:spcPts val="0"/>
              </a:spcBef>
              <a:spcAft>
                <a:spcPts val="800"/>
              </a:spcAft>
            </a:pPr>
            <a:r>
              <a:rPr lang="ka-GE" b="1">
                <a:latin typeface="Sylfaen" panose="010A0502050306030303" pitchFamily="18" charset="0"/>
                <a:ea typeface="Calibri" panose="020F0502020204030204" pitchFamily="34" charset="0"/>
                <a:cs typeface="Times New Roman" panose="02020603050405020304" pitchFamily="18" charset="0"/>
              </a:rPr>
              <a:t>ატომთა ურთიერთგავლენა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95958" y="1180457"/>
            <a:ext cx="7848872" cy="1200329"/>
          </a:xfrm>
          <a:prstGeom prst="rect">
            <a:avLst/>
          </a:prstGeom>
        </p:spPr>
        <p:txBody>
          <a:bodyPr wrap="square">
            <a:spAutoFit/>
          </a:bodyPr>
          <a:lstStyle/>
          <a:p>
            <a:pPr algn="just"/>
            <a:r>
              <a:rPr lang="ka-GE" b="1" dirty="0">
                <a:latin typeface="Sylfaen" panose="010A0502050306030303" pitchFamily="18" charset="0"/>
                <a:ea typeface="Calibri" panose="020F0502020204030204" pitchFamily="34" charset="0"/>
                <a:cs typeface="Times New Roman" panose="02020603050405020304" pitchFamily="18" charset="0"/>
              </a:rPr>
              <a:t>ჩამნაცვლებელი</a:t>
            </a:r>
            <a:r>
              <a:rPr lang="ka-GE" dirty="0">
                <a:latin typeface="Sylfaen" panose="010A0502050306030303" pitchFamily="18" charset="0"/>
                <a:ea typeface="Calibri" panose="020F0502020204030204" pitchFamily="34" charset="0"/>
                <a:cs typeface="Times New Roman" panose="02020603050405020304" pitchFamily="18" charset="0"/>
              </a:rPr>
              <a:t> წარმოადგენს ნებისმიერ ატომს (წყალბადის გარდა) ან ატომთ ჯგუფს, რომელიც უშუ­ა­ლოდ არ მონაწილეობს რეაქციაში, მაგრამ გავლენას ახდენს მოლეკულის რეაქციის უნარზე.</a:t>
            </a:r>
            <a:endParaRPr lang="en-US" dirty="0">
              <a:latin typeface="Sylfaen" panose="010A0502050306030303" pitchFamily="18" charset="0"/>
              <a:ea typeface="Calibri" panose="020F0502020204030204" pitchFamily="34" charset="0"/>
              <a:cs typeface="Times New Roman" panose="02020603050405020304" pitchFamily="18" charset="0"/>
            </a:endParaRPr>
          </a:p>
          <a:p>
            <a:pPr algn="ctr"/>
            <a:r>
              <a:rPr lang="ka-GE" dirty="0">
                <a:latin typeface="Sylfaen" panose="010A0502050306030303" pitchFamily="18" charset="0"/>
                <a:ea typeface="Calibri" panose="020F0502020204030204" pitchFamily="34" charset="0"/>
                <a:cs typeface="Times New Roman" panose="02020603050405020304" pitchFamily="18" charset="0"/>
              </a:rPr>
              <a:t> </a:t>
            </a:r>
            <a:endParaRPr lang="en-US" dirty="0"/>
          </a:p>
        </p:txBody>
      </p:sp>
      <p:sp>
        <p:nvSpPr>
          <p:cNvPr id="4" name="Rectangle 3"/>
          <p:cNvSpPr/>
          <p:nvPr/>
        </p:nvSpPr>
        <p:spPr>
          <a:xfrm>
            <a:off x="233772" y="2948751"/>
            <a:ext cx="8568952" cy="1200329"/>
          </a:xfrm>
          <a:prstGeom prst="rect">
            <a:avLst/>
          </a:prstGeom>
        </p:spPr>
        <p:txBody>
          <a:bodyPr wrap="square">
            <a:spAutoFit/>
          </a:bodyPr>
          <a:lstStyle/>
          <a:p>
            <a:pPr algn="just"/>
            <a:r>
              <a:rPr lang="ka-GE" b="1" dirty="0">
                <a:latin typeface="Sylfaen" panose="010A0502050306030303" pitchFamily="18" charset="0"/>
                <a:ea typeface="Calibri" panose="020F0502020204030204" pitchFamily="34" charset="0"/>
                <a:cs typeface="Times New Roman" panose="02020603050405020304" pitchFamily="18" charset="0"/>
              </a:rPr>
              <a:t>ელექტროდონორული ჩამნაცვლებლებია</a:t>
            </a:r>
            <a:r>
              <a:rPr lang="ka-GE" dirty="0">
                <a:latin typeface="Sylfaen" panose="010A0502050306030303" pitchFamily="18" charset="0"/>
                <a:ea typeface="Calibri" panose="020F0502020204030204" pitchFamily="34" charset="0"/>
                <a:cs typeface="Times New Roman" panose="02020603050405020304" pitchFamily="18" charset="0"/>
              </a:rPr>
              <a:t> ატომები ან ატომთა ჯგუფები, რომლებიც ზრდიან ელექ­ტრო­­ნულ სიმკვრივეს მოლეკულის დანარჩენ ნაწილში</a:t>
            </a:r>
            <a:r>
              <a:rPr lang="en-US" dirty="0">
                <a:latin typeface="Sylfaen" panose="010A0502050306030303" pitchFamily="18" charset="0"/>
                <a:ea typeface="Calibri" panose="020F0502020204030204" pitchFamily="34" charset="0"/>
                <a:cs typeface="Times New Roman" panose="02020603050405020304" pitchFamily="18" charset="0"/>
              </a:rPr>
              <a:t>.</a:t>
            </a:r>
          </a:p>
          <a:p>
            <a:pPr algn="just"/>
            <a:r>
              <a:rPr lang="ka-GE" dirty="0">
                <a:latin typeface="Sylfaen" panose="010A0502050306030303" pitchFamily="18" charset="0"/>
                <a:ea typeface="Calibri" panose="020F0502020204030204" pitchFamily="34" charset="0"/>
                <a:cs typeface="Times New Roman" panose="02020603050405020304" pitchFamily="18" charset="0"/>
              </a:rPr>
              <a:t>მაგ. </a:t>
            </a:r>
            <a:r>
              <a:rPr lang="en-US" dirty="0"/>
              <a:t>-CH</a:t>
            </a:r>
            <a:r>
              <a:rPr lang="en-US" baseline="-25000" dirty="0"/>
              <a:t>3</a:t>
            </a:r>
            <a:r>
              <a:rPr lang="en-US" dirty="0"/>
              <a:t>, -C</a:t>
            </a:r>
            <a:r>
              <a:rPr lang="en-US" baseline="-25000" dirty="0"/>
              <a:t>2</a:t>
            </a:r>
            <a:r>
              <a:rPr lang="en-US" dirty="0"/>
              <a:t>H</a:t>
            </a:r>
            <a:r>
              <a:rPr lang="en-US" baseline="-25000" dirty="0"/>
              <a:t>5</a:t>
            </a:r>
            <a:r>
              <a:rPr lang="en-US" dirty="0"/>
              <a:t> </a:t>
            </a:r>
          </a:p>
          <a:p>
            <a:pPr algn="just"/>
            <a:endParaRPr lang="en-US" dirty="0"/>
          </a:p>
        </p:txBody>
      </p:sp>
      <p:sp>
        <p:nvSpPr>
          <p:cNvPr id="5" name="Rectangle 4"/>
          <p:cNvSpPr/>
          <p:nvPr/>
        </p:nvSpPr>
        <p:spPr>
          <a:xfrm>
            <a:off x="0" y="4149080"/>
            <a:ext cx="9036496" cy="646331"/>
          </a:xfrm>
          <a:prstGeom prst="rect">
            <a:avLst/>
          </a:prstGeom>
        </p:spPr>
        <p:txBody>
          <a:bodyPr wrap="square">
            <a:spAutoFit/>
          </a:bodyPr>
          <a:lstStyle/>
          <a:p>
            <a:pPr algn="just"/>
            <a:r>
              <a:rPr lang="ka-GE" b="1" dirty="0">
                <a:latin typeface="Sylfaen" panose="010A0502050306030303" pitchFamily="18" charset="0"/>
                <a:ea typeface="Calibri" panose="020F0502020204030204" pitchFamily="34" charset="0"/>
                <a:cs typeface="Times New Roman" panose="02020603050405020304" pitchFamily="18" charset="0"/>
              </a:rPr>
              <a:t>ელექტროაქცეპტორული ჩამნაცვლებლებია</a:t>
            </a:r>
            <a:r>
              <a:rPr lang="ka-GE" dirty="0">
                <a:latin typeface="Sylfaen" panose="010A0502050306030303" pitchFamily="18" charset="0"/>
                <a:ea typeface="Calibri" panose="020F0502020204030204" pitchFamily="34" charset="0"/>
                <a:cs typeface="Times New Roman" panose="02020603050405020304" pitchFamily="18" charset="0"/>
              </a:rPr>
              <a:t> ატომი ან ატომთა ჯგუფები, რომლების ამცირებენ ელექ­ტრო­ნულ სიმკვრივეს მოლეკულის დანარჩენ ნაწილში.</a:t>
            </a:r>
            <a:endParaRPr lang="en-US" dirty="0"/>
          </a:p>
        </p:txBody>
      </p:sp>
      <p:sp>
        <p:nvSpPr>
          <p:cNvPr id="6" name="Rectangle 5"/>
          <p:cNvSpPr/>
          <p:nvPr/>
        </p:nvSpPr>
        <p:spPr>
          <a:xfrm>
            <a:off x="486473" y="5229200"/>
            <a:ext cx="8712968" cy="369332"/>
          </a:xfrm>
          <a:prstGeom prst="rect">
            <a:avLst/>
          </a:prstGeom>
        </p:spPr>
        <p:txBody>
          <a:bodyPr wrap="square">
            <a:spAutoFit/>
          </a:bodyPr>
          <a:lstStyle/>
          <a:p>
            <a:r>
              <a:rPr lang="ka-GE" dirty="0">
                <a:latin typeface="Sylfaen" panose="010A0502050306030303" pitchFamily="18" charset="0"/>
                <a:ea typeface="Calibri" panose="020F0502020204030204" pitchFamily="34" charset="0"/>
                <a:cs typeface="Times New Roman" panose="02020603050405020304" pitchFamily="18" charset="0"/>
              </a:rPr>
              <a:t>მაგ. F-; Cl-; Br-; -OH; -ОR; -COOH; -CHO;  -NO</a:t>
            </a:r>
            <a:r>
              <a:rPr lang="ka-GE" baseline="-25000" dirty="0">
                <a:latin typeface="Sylfaen" panose="010A0502050306030303" pitchFamily="18" charset="0"/>
                <a:ea typeface="Calibri" panose="020F0502020204030204" pitchFamily="34" charset="0"/>
                <a:cs typeface="Times New Roman" panose="02020603050405020304" pitchFamily="18" charset="0"/>
              </a:rPr>
              <a:t>2</a:t>
            </a:r>
            <a:r>
              <a:rPr lang="ka-GE" dirty="0">
                <a:latin typeface="Sylfaen" panose="010A0502050306030303" pitchFamily="18" charset="0"/>
                <a:ea typeface="Calibri" panose="020F0502020204030204" pitchFamily="34" charset="0"/>
                <a:cs typeface="Times New Roman" panose="02020603050405020304" pitchFamily="18" charset="0"/>
              </a:rPr>
              <a:t>; -NH</a:t>
            </a:r>
            <a:r>
              <a:rPr lang="ka-GE" baseline="-25000" dirty="0">
                <a:latin typeface="Sylfaen" panose="010A0502050306030303" pitchFamily="18" charset="0"/>
                <a:ea typeface="Calibri" panose="020F0502020204030204" pitchFamily="34" charset="0"/>
                <a:cs typeface="Times New Roman" panose="02020603050405020304" pitchFamily="18" charset="0"/>
              </a:rPr>
              <a:t>2</a:t>
            </a:r>
            <a:endParaRPr lang="en-US" dirty="0"/>
          </a:p>
        </p:txBody>
      </p:sp>
    </p:spTree>
    <p:extLst>
      <p:ext uri="{BB962C8B-B14F-4D97-AF65-F5344CB8AC3E}">
        <p14:creationId xmlns:p14="http://schemas.microsoft.com/office/powerpoint/2010/main" val="98563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032" y="577857"/>
            <a:ext cx="8712968" cy="1477328"/>
          </a:xfrm>
          <a:prstGeom prst="rect">
            <a:avLst/>
          </a:prstGeom>
        </p:spPr>
        <p:txBody>
          <a:bodyPr wrap="square">
            <a:spAutoFit/>
          </a:bodyPr>
          <a:lstStyle/>
          <a:p>
            <a:r>
              <a:rPr lang="ka-GE" dirty="0">
                <a:latin typeface="Calibri" panose="020F0502020204030204" pitchFamily="34" charset="0"/>
                <a:ea typeface="Calibri" panose="020F0502020204030204" pitchFamily="34" charset="0"/>
                <a:cs typeface="Times New Roman" panose="02020603050405020304" pitchFamily="18" charset="0"/>
              </a:rPr>
              <a:t>ორგანული ქიმია მჭიდრო კავშირშია ბიოლოგიასთან. დედამიწაზე ყველა ცოცხალი ორგანიზმი ორგანული ნაერთებისგან შედგება. ყველა სასიცოცხლო მოვლენას - დაბადებას, ზრდას და გარემო პირობებში არსებობას განაპირობებს სხვადასხვა ორგანული ნაერთის გარდაქმნა ცოცხალი ორგანიზმის შიგნით, რომელსაც ნივთიერებათა ცვლას უწოდებენ.</a:t>
            </a:r>
            <a:endParaRPr lang="en-US" dirty="0"/>
          </a:p>
        </p:txBody>
      </p:sp>
      <p:pic>
        <p:nvPicPr>
          <p:cNvPr id="3" name="Picture 2"/>
          <p:cNvPicPr>
            <a:picLocks noChangeAspect="1"/>
          </p:cNvPicPr>
          <p:nvPr/>
        </p:nvPicPr>
        <p:blipFill>
          <a:blip r:embed="rId2"/>
          <a:stretch>
            <a:fillRect/>
          </a:stretch>
        </p:blipFill>
        <p:spPr>
          <a:xfrm>
            <a:off x="2339752" y="92153"/>
            <a:ext cx="4316342" cy="499915"/>
          </a:xfrm>
          <a:prstGeom prst="rect">
            <a:avLst/>
          </a:prstGeom>
        </p:spPr>
      </p:pic>
      <p:pic>
        <p:nvPicPr>
          <p:cNvPr id="4" name="Picture 3"/>
          <p:cNvPicPr>
            <a:picLocks noChangeAspect="1"/>
          </p:cNvPicPr>
          <p:nvPr/>
        </p:nvPicPr>
        <p:blipFill>
          <a:blip r:embed="rId3"/>
          <a:stretch>
            <a:fillRect/>
          </a:stretch>
        </p:blipFill>
        <p:spPr>
          <a:xfrm>
            <a:off x="431032" y="1981741"/>
            <a:ext cx="7901101" cy="493819"/>
          </a:xfrm>
          <a:prstGeom prst="rect">
            <a:avLst/>
          </a:prstGeom>
        </p:spPr>
      </p:pic>
      <p:pic>
        <p:nvPicPr>
          <p:cNvPr id="5" name="Picture 4"/>
          <p:cNvPicPr>
            <a:picLocks noChangeAspect="1"/>
          </p:cNvPicPr>
          <p:nvPr/>
        </p:nvPicPr>
        <p:blipFill>
          <a:blip r:embed="rId4"/>
          <a:stretch>
            <a:fillRect/>
          </a:stretch>
        </p:blipFill>
        <p:spPr>
          <a:xfrm>
            <a:off x="3236103" y="2417155"/>
            <a:ext cx="1584176" cy="1287457"/>
          </a:xfrm>
          <a:prstGeom prst="rect">
            <a:avLst/>
          </a:prstGeom>
        </p:spPr>
      </p:pic>
      <p:pic>
        <p:nvPicPr>
          <p:cNvPr id="6" name="Picture 5"/>
          <p:cNvPicPr>
            <a:picLocks noChangeAspect="1"/>
          </p:cNvPicPr>
          <p:nvPr/>
        </p:nvPicPr>
        <p:blipFill>
          <a:blip r:embed="rId5"/>
          <a:stretch>
            <a:fillRect/>
          </a:stretch>
        </p:blipFill>
        <p:spPr>
          <a:xfrm>
            <a:off x="313017" y="3704612"/>
            <a:ext cx="8137129" cy="1329043"/>
          </a:xfrm>
          <a:prstGeom prst="rect">
            <a:avLst/>
          </a:prstGeom>
        </p:spPr>
      </p:pic>
      <p:pic>
        <p:nvPicPr>
          <p:cNvPr id="7" name="Picture 6"/>
          <p:cNvPicPr>
            <a:picLocks noChangeAspect="1"/>
          </p:cNvPicPr>
          <p:nvPr/>
        </p:nvPicPr>
        <p:blipFill>
          <a:blip r:embed="rId6"/>
          <a:stretch>
            <a:fillRect/>
          </a:stretch>
        </p:blipFill>
        <p:spPr>
          <a:xfrm>
            <a:off x="683568" y="4999106"/>
            <a:ext cx="2090747" cy="1815260"/>
          </a:xfrm>
          <a:prstGeom prst="rect">
            <a:avLst/>
          </a:prstGeom>
        </p:spPr>
      </p:pic>
    </p:spTree>
    <p:extLst>
      <p:ext uri="{BB962C8B-B14F-4D97-AF65-F5344CB8AC3E}">
        <p14:creationId xmlns:p14="http://schemas.microsoft.com/office/powerpoint/2010/main" val="1158559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856984" cy="676211"/>
          </a:xfrm>
          <a:prstGeom prst="rect">
            <a:avLst/>
          </a:prstGeom>
        </p:spPr>
        <p:txBody>
          <a:bodyPr wrap="square">
            <a:spAutoFit/>
          </a:bodyPr>
          <a:lstStyle/>
          <a:p>
            <a:pPr marL="0" marR="0" indent="342900" algn="just">
              <a:lnSpc>
                <a:spcPct val="107000"/>
              </a:lnSpc>
              <a:spcBef>
                <a:spcPts val="0"/>
              </a:spcBef>
              <a:spcAft>
                <a:spcPts val="0"/>
              </a:spcAft>
            </a:pPr>
            <a:r>
              <a:rPr lang="ka-GE" dirty="0">
                <a:latin typeface="Sylfaen" panose="010A0502050306030303" pitchFamily="18" charset="0"/>
                <a:ea typeface="Calibri" panose="020F0502020204030204" pitchFamily="34" charset="0"/>
                <a:cs typeface="Times New Roman" panose="02020603050405020304" pitchFamily="18" charset="0"/>
              </a:rPr>
              <a:t>ელექტრონული ეფექტი არის - ჩამნაცვლებლის გავლენით ელექტრონული სიმკვრივის გადანაცვლება მოლეკულაში, იონში ან რადიკალში. </a:t>
            </a:r>
          </a:p>
        </p:txBody>
      </p:sp>
      <p:sp>
        <p:nvSpPr>
          <p:cNvPr id="4" name="Rectangle 3"/>
          <p:cNvSpPr/>
          <p:nvPr/>
        </p:nvSpPr>
        <p:spPr>
          <a:xfrm>
            <a:off x="75404" y="1264984"/>
            <a:ext cx="9036496" cy="1200329"/>
          </a:xfrm>
          <a:prstGeom prst="rect">
            <a:avLst/>
          </a:prstGeom>
        </p:spPr>
        <p:txBody>
          <a:bodyPr wrap="square">
            <a:spAutoFit/>
          </a:bodyPr>
          <a:lstStyle/>
          <a:p>
            <a:pPr algn="just"/>
            <a:r>
              <a:rPr lang="ka-GE" b="1" dirty="0">
                <a:solidFill>
                  <a:srgbClr val="0070C0"/>
                </a:solidFill>
                <a:latin typeface="Sylfaen" panose="010A0502050306030303" pitchFamily="18" charset="0"/>
                <a:ea typeface="Calibri" panose="020F0502020204030204" pitchFamily="34" charset="0"/>
                <a:cs typeface="Times New Roman" panose="02020603050405020304" pitchFamily="18" charset="0"/>
              </a:rPr>
              <a:t>ინდუქციური ეფექტი</a:t>
            </a:r>
            <a:r>
              <a:rPr lang="ka-GE" b="1" dirty="0">
                <a:latin typeface="Sylfaen" panose="010A0502050306030303" pitchFamily="18" charset="0"/>
                <a:ea typeface="Calibri" panose="020F0502020204030204" pitchFamily="34" charset="0"/>
                <a:cs typeface="Times New Roman" panose="02020603050405020304" pitchFamily="18" charset="0"/>
              </a:rPr>
              <a:t> </a:t>
            </a:r>
            <a:r>
              <a:rPr lang="ka-GE" dirty="0">
                <a:latin typeface="Sylfaen" panose="010A0502050306030303" pitchFamily="18" charset="0"/>
                <a:ea typeface="Calibri" panose="020F0502020204030204" pitchFamily="34" charset="0"/>
                <a:cs typeface="Times New Roman" panose="02020603050405020304" pitchFamily="18" charset="0"/>
              </a:rPr>
              <a:t>არის ჩამნაცვლებლის ელექტრონული გავლენით ელექტრონული სიმკვრივის გადაწევა უფრო ელექტროუარყოფითი ატომისკენ σ-ბმის გასწვრივ. არჩევენ </a:t>
            </a:r>
            <a:r>
              <a:rPr lang="ka-GE" b="1" dirty="0">
                <a:latin typeface="Sylfaen" panose="010A0502050306030303" pitchFamily="18" charset="0"/>
                <a:ea typeface="Calibri" panose="020F0502020204030204" pitchFamily="34" charset="0"/>
                <a:cs typeface="Times New Roman" panose="02020603050405020304" pitchFamily="18" charset="0"/>
              </a:rPr>
              <a:t>დადებით ინდუქციურ ეფექტს (</a:t>
            </a:r>
            <a:r>
              <a:rPr lang="en-US" b="1" dirty="0">
                <a:latin typeface="Sylfaen" panose="010A0502050306030303" pitchFamily="18" charset="0"/>
                <a:ea typeface="Calibri" panose="020F0502020204030204" pitchFamily="34" charset="0"/>
                <a:cs typeface="Times New Roman" panose="02020603050405020304" pitchFamily="18" charset="0"/>
              </a:rPr>
              <a:t>+I</a:t>
            </a:r>
            <a:r>
              <a:rPr lang="ka-GE" dirty="0">
                <a:latin typeface="Sylfaen" panose="010A0502050306030303" pitchFamily="18" charset="0"/>
                <a:ea typeface="Calibri" panose="020F0502020204030204" pitchFamily="34" charset="0"/>
                <a:cs typeface="Times New Roman" panose="02020603050405020304" pitchFamily="18" charset="0"/>
              </a:rPr>
              <a:t>)   და </a:t>
            </a:r>
            <a:r>
              <a:rPr lang="ka-GE" b="1" dirty="0">
                <a:latin typeface="Sylfaen" panose="010A0502050306030303" pitchFamily="18" charset="0"/>
                <a:ea typeface="Calibri" panose="020F0502020204030204" pitchFamily="34" charset="0"/>
                <a:cs typeface="Times New Roman" panose="02020603050405020304" pitchFamily="18" charset="0"/>
              </a:rPr>
              <a:t>უარყოფით ინდუქციურ ეფექტს</a:t>
            </a:r>
            <a:r>
              <a:rPr lang="en-US" b="1" dirty="0">
                <a:latin typeface="Sylfaen" panose="010A0502050306030303" pitchFamily="18" charset="0"/>
                <a:ea typeface="Calibri" panose="020F0502020204030204" pitchFamily="34" charset="0"/>
                <a:cs typeface="Times New Roman" panose="02020603050405020304" pitchFamily="18" charset="0"/>
              </a:rPr>
              <a:t> (-I).</a:t>
            </a:r>
            <a:endParaRPr lang="en-US" b="1" dirty="0"/>
          </a:p>
        </p:txBody>
      </p:sp>
      <p:graphicFrame>
        <p:nvGraphicFramePr>
          <p:cNvPr id="5" name="Object 4"/>
          <p:cNvGraphicFramePr>
            <a:graphicFrameLocks noChangeAspect="1"/>
          </p:cNvGraphicFramePr>
          <p:nvPr>
            <p:extLst>
              <p:ext uri="{D42A27DB-BD31-4B8C-83A1-F6EECF244321}">
                <p14:modId xmlns:p14="http://schemas.microsoft.com/office/powerpoint/2010/main" val="4100381394"/>
              </p:ext>
            </p:extLst>
          </p:nvPr>
        </p:nvGraphicFramePr>
        <p:xfrm>
          <a:off x="1331640" y="2323921"/>
          <a:ext cx="5435668" cy="1440160"/>
        </p:xfrm>
        <a:graphic>
          <a:graphicData uri="http://schemas.openxmlformats.org/presentationml/2006/ole">
            <mc:AlternateContent xmlns:mc="http://schemas.openxmlformats.org/markup-compatibility/2006">
              <mc:Choice xmlns:v="urn:schemas-microsoft-com:vml" Requires="v">
                <p:oleObj spid="_x0000_s119830" name="CS ChemDraw Drawing" r:id="rId3" imgW="3690779" imgH="978125" progId="ChemDraw.Document.6.0">
                  <p:embed/>
                </p:oleObj>
              </mc:Choice>
              <mc:Fallback>
                <p:oleObj name="CS ChemDraw Drawing" r:id="rId3" imgW="3690779" imgH="978125" progId="ChemDraw.Document.6.0">
                  <p:embed/>
                  <p:pic>
                    <p:nvPicPr>
                      <p:cNvPr id="0" name=""/>
                      <p:cNvPicPr/>
                      <p:nvPr/>
                    </p:nvPicPr>
                    <p:blipFill>
                      <a:blip r:embed="rId4"/>
                      <a:stretch>
                        <a:fillRect/>
                      </a:stretch>
                    </p:blipFill>
                    <p:spPr>
                      <a:xfrm>
                        <a:off x="1331640" y="2323921"/>
                        <a:ext cx="5435668" cy="1440160"/>
                      </a:xfrm>
                      <a:prstGeom prst="rect">
                        <a:avLst/>
                      </a:prstGeom>
                    </p:spPr>
                  </p:pic>
                </p:oleObj>
              </mc:Fallback>
            </mc:AlternateContent>
          </a:graphicData>
        </a:graphic>
      </p:graphicFrame>
      <p:sp>
        <p:nvSpPr>
          <p:cNvPr id="6" name="Rectangle 5"/>
          <p:cNvSpPr/>
          <p:nvPr/>
        </p:nvSpPr>
        <p:spPr>
          <a:xfrm>
            <a:off x="525200" y="3967228"/>
            <a:ext cx="8136904" cy="307777"/>
          </a:xfrm>
          <a:prstGeom prst="rect">
            <a:avLst/>
          </a:prstGeom>
        </p:spPr>
        <p:txBody>
          <a:bodyPr wrap="square">
            <a:spAutoFit/>
          </a:bodyPr>
          <a:lstStyle/>
          <a:p>
            <a:r>
              <a:rPr lang="en-US" sz="1400" dirty="0">
                <a:solidFill>
                  <a:srgbClr val="C00000"/>
                </a:solidFill>
                <a:latin typeface="Sylfaen" panose="010A0502050306030303" pitchFamily="18" charset="0"/>
                <a:ea typeface="Calibri" panose="020F0502020204030204" pitchFamily="34" charset="0"/>
                <a:cs typeface="Times New Roman" panose="02020603050405020304" pitchFamily="18" charset="0"/>
              </a:rPr>
              <a:t>!!! σ</a:t>
            </a:r>
            <a:r>
              <a:rPr lang="ka-GE" sz="1400" dirty="0">
                <a:solidFill>
                  <a:srgbClr val="C00000"/>
                </a:solidFill>
                <a:latin typeface="Sylfaen" panose="010A0502050306030303" pitchFamily="18" charset="0"/>
                <a:ea typeface="Calibri" panose="020F0502020204030204" pitchFamily="34" charset="0"/>
                <a:cs typeface="Times New Roman" panose="02020603050405020304" pitchFamily="18" charset="0"/>
              </a:rPr>
              <a:t>-ბმის გასწვრივ გადაადგილებისას ინდუქციური ეფექტი 3-4 C-C შემდეგ ქრება</a:t>
            </a:r>
            <a:r>
              <a:rPr lang="en-US" sz="1400" dirty="0">
                <a:solidFill>
                  <a:srgbClr val="C00000"/>
                </a:solidFill>
                <a:latin typeface="Sylfaen" panose="010A0502050306030303" pitchFamily="18" charset="0"/>
                <a:ea typeface="Calibri" panose="020F0502020204030204" pitchFamily="34" charset="0"/>
                <a:cs typeface="Times New Roman" panose="02020603050405020304" pitchFamily="18" charset="0"/>
              </a:rPr>
              <a:t> !!!</a:t>
            </a:r>
            <a:endParaRPr lang="en-US" sz="1400" dirty="0">
              <a:solidFill>
                <a:srgbClr val="C00000"/>
              </a:solidFill>
            </a:endParaRPr>
          </a:p>
        </p:txBody>
      </p:sp>
      <p:sp>
        <p:nvSpPr>
          <p:cNvPr id="7" name="Rectangle 6"/>
          <p:cNvSpPr/>
          <p:nvPr/>
        </p:nvSpPr>
        <p:spPr>
          <a:xfrm>
            <a:off x="254916" y="4942830"/>
            <a:ext cx="8856984" cy="646331"/>
          </a:xfrm>
          <a:prstGeom prst="rect">
            <a:avLst/>
          </a:prstGeom>
        </p:spPr>
        <p:txBody>
          <a:bodyPr wrap="square">
            <a:spAutoFit/>
          </a:bodyPr>
          <a:lstStyle/>
          <a:p>
            <a:r>
              <a:rPr lang="ka-GE" b="1" dirty="0">
                <a:solidFill>
                  <a:srgbClr val="0070C0"/>
                </a:solidFill>
                <a:latin typeface="Sylfaen" panose="010A0502050306030303" pitchFamily="18" charset="0"/>
                <a:ea typeface="Calibri" panose="020F0502020204030204" pitchFamily="34" charset="0"/>
                <a:cs typeface="Times New Roman" panose="02020603050405020304" pitchFamily="18" charset="0"/>
              </a:rPr>
              <a:t>მეზომერული ანუ შეუღლების ეფექტი </a:t>
            </a:r>
            <a:r>
              <a:rPr lang="ka-GE" dirty="0">
                <a:latin typeface="Sylfaen" panose="010A0502050306030303" pitchFamily="18" charset="0"/>
                <a:ea typeface="Calibri" panose="020F0502020204030204" pitchFamily="34" charset="0"/>
                <a:cs typeface="Times New Roman" panose="02020603050405020304" pitchFamily="18" charset="0"/>
              </a:rPr>
              <a:t>არის ჩამნაცვლებლის ელექტრონული გავლენის გადანაცვლება შეუღლებულ (π-ბმებიანი) სისტემაში. </a:t>
            </a:r>
            <a:endParaRPr lang="en-US" dirty="0"/>
          </a:p>
        </p:txBody>
      </p:sp>
      <p:sp>
        <p:nvSpPr>
          <p:cNvPr id="8" name="Rectangle 7"/>
          <p:cNvSpPr/>
          <p:nvPr/>
        </p:nvSpPr>
        <p:spPr>
          <a:xfrm>
            <a:off x="144036" y="5937439"/>
            <a:ext cx="8745068" cy="861774"/>
          </a:xfrm>
          <a:prstGeom prst="rect">
            <a:avLst/>
          </a:prstGeom>
        </p:spPr>
        <p:txBody>
          <a:bodyPr wrap="square">
            <a:spAutoFit/>
          </a:bodyPr>
          <a:lstStyle/>
          <a:p>
            <a:r>
              <a:rPr lang="ka-GE" sz="1400" dirty="0">
                <a:solidFill>
                  <a:srgbClr val="C00000"/>
                </a:solidFill>
                <a:latin typeface="Sylfaen" panose="010A0502050306030303" pitchFamily="18" charset="0"/>
                <a:ea typeface="Calibri" panose="020F0502020204030204" pitchFamily="34" charset="0"/>
                <a:cs typeface="Times New Roman" panose="02020603050405020304" pitchFamily="18" charset="0"/>
              </a:rPr>
              <a:t>ინდუქციური ეფექტისაგან განსხვავებით, მეზომერული ეფექტის გადაცემა ხდება გაცილებით დიდ მანძილზე</a:t>
            </a:r>
            <a:r>
              <a:rPr lang="ka-GE" dirty="0">
                <a:solidFill>
                  <a:srgbClr val="C00000"/>
                </a:solidFill>
                <a:latin typeface="Sylfaen" panose="010A0502050306030303" pitchFamily="18" charset="0"/>
                <a:ea typeface="Calibri" panose="020F0502020204030204" pitchFamily="34" charset="0"/>
                <a:cs typeface="Times New Roman" panose="02020603050405020304" pitchFamily="18" charset="0"/>
              </a:rPr>
              <a:t>. </a:t>
            </a:r>
            <a:r>
              <a:rPr lang="ka-GE" sz="1400" dirty="0">
                <a:solidFill>
                  <a:srgbClr val="C00000"/>
                </a:solidFill>
              </a:rPr>
              <a:t>მეზომერული ეფექტი სისტემაში „ არ ქრება“.</a:t>
            </a:r>
            <a:endParaRPr lang="en-US" sz="1400" dirty="0">
              <a:solidFill>
                <a:srgbClr val="C00000"/>
              </a:solidFill>
            </a:endParaRPr>
          </a:p>
          <a:p>
            <a:endParaRPr lang="en-US" dirty="0"/>
          </a:p>
        </p:txBody>
      </p:sp>
    </p:spTree>
    <p:extLst>
      <p:ext uri="{BB962C8B-B14F-4D97-AF65-F5344CB8AC3E}">
        <p14:creationId xmlns:p14="http://schemas.microsoft.com/office/powerpoint/2010/main" val="4010204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1698" y="1037175"/>
            <a:ext cx="4824536" cy="912434"/>
          </a:xfrm>
          <a:prstGeom prst="rect">
            <a:avLst/>
          </a:prstGeom>
        </p:spPr>
      </p:pic>
      <p:sp>
        <p:nvSpPr>
          <p:cNvPr id="3" name="Rectangle 2"/>
          <p:cNvSpPr/>
          <p:nvPr/>
        </p:nvSpPr>
        <p:spPr>
          <a:xfrm>
            <a:off x="179512" y="68524"/>
            <a:ext cx="8640960" cy="388696"/>
          </a:xfrm>
          <a:prstGeom prst="rect">
            <a:avLst/>
          </a:prstGeom>
        </p:spPr>
        <p:txBody>
          <a:bodyPr wrap="square">
            <a:spAutoFit/>
          </a:bodyPr>
          <a:lstStyle/>
          <a:p>
            <a:pPr marL="0" marR="0" indent="457200" algn="just">
              <a:lnSpc>
                <a:spcPct val="107000"/>
              </a:lnSpc>
              <a:spcBef>
                <a:spcPts val="0"/>
              </a:spcBef>
              <a:spcAft>
                <a:spcPts val="0"/>
              </a:spcAft>
            </a:pPr>
            <a:r>
              <a:rPr lang="ka-GE" b="1" dirty="0">
                <a:latin typeface="Sylfaen" panose="010A0502050306030303" pitchFamily="18" charset="0"/>
                <a:ea typeface="Calibri" panose="020F0502020204030204" pitchFamily="34" charset="0"/>
                <a:cs typeface="Times New Roman" panose="02020603050405020304" pitchFamily="18" charset="0"/>
              </a:rPr>
              <a:t>რეაქციის საბოლოო პროდუქტის მიხედვით ორგანულ რეაქციებს ყოფენ</a:t>
            </a:r>
            <a:r>
              <a:rPr lang="ka-GE" dirty="0">
                <a:latin typeface="Sylfaen" panose="010A0502050306030303"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96288" y="515204"/>
            <a:ext cx="8208912" cy="388696"/>
          </a:xfrm>
          <a:prstGeom prst="rect">
            <a:avLst/>
          </a:prstGeom>
        </p:spPr>
        <p:txBody>
          <a:bodyPr wrap="square">
            <a:spAutoFit/>
          </a:bodyPr>
          <a:lstStyle/>
          <a:p>
            <a:pPr marL="342900" marR="0" lvl="0" indent="-342900" algn="just">
              <a:lnSpc>
                <a:spcPct val="107000"/>
              </a:lnSpc>
              <a:spcBef>
                <a:spcPts val="0"/>
              </a:spcBef>
              <a:spcAft>
                <a:spcPts val="0"/>
              </a:spcAft>
              <a:buFont typeface="+mj-lt"/>
              <a:buAutoNum type="arabicPeriod"/>
            </a:pPr>
            <a:r>
              <a:rPr lang="ka-GE" dirty="0">
                <a:latin typeface="Sylfaen" panose="010A0502050306030303" pitchFamily="18" charset="0"/>
                <a:ea typeface="Calibri" panose="020F0502020204030204" pitchFamily="34" charset="0"/>
                <a:cs typeface="Times New Roman" panose="02020603050405020304" pitchFamily="18" charset="0"/>
              </a:rPr>
              <a:t>მიერთების რეაქციები, აღნიშნება </a:t>
            </a:r>
            <a:r>
              <a:rPr lang="en-US" b="1" dirty="0">
                <a:latin typeface="Sylfaen" panose="010A0502050306030303" pitchFamily="18" charset="0"/>
                <a:ea typeface="Calibri" panose="020F0502020204030204" pitchFamily="34" charset="0"/>
                <a:cs typeface="Times New Roman" panose="02020603050405020304" pitchFamily="18" charset="0"/>
              </a:rPr>
              <a:t>A </a:t>
            </a:r>
            <a:r>
              <a:rPr lang="ka-GE" dirty="0">
                <a:latin typeface="Sylfaen" panose="010A0502050306030303" pitchFamily="18" charset="0"/>
                <a:ea typeface="Calibri" panose="020F0502020204030204" pitchFamily="34" charset="0"/>
                <a:cs typeface="Times New Roman" panose="02020603050405020304" pitchFamily="18" charset="0"/>
              </a:rPr>
              <a:t>ასოთი</a:t>
            </a:r>
            <a:r>
              <a:rPr lang="ka-GE" b="1" dirty="0">
                <a:latin typeface="Sylfaen" panose="010A0502050306030303" pitchFamily="18" charset="0"/>
                <a:ea typeface="Calibri" panose="020F0502020204030204" pitchFamily="34" charset="0"/>
                <a:cs typeface="Times New Roman" panose="02020603050405020304" pitchFamily="18" charset="0"/>
              </a:rPr>
              <a:t> </a:t>
            </a:r>
            <a:r>
              <a:rPr lang="ka-GE" sz="1600" i="1" dirty="0">
                <a:latin typeface="Sylfaen" panose="010A0502050306030303" pitchFamily="18" charset="0"/>
                <a:ea typeface="Calibri" panose="020F0502020204030204" pitchFamily="34" charset="0"/>
                <a:cs typeface="Times New Roman" panose="02020603050405020304" pitchFamily="18" charset="0"/>
              </a:rPr>
              <a:t>(</a:t>
            </a:r>
            <a:r>
              <a:rPr lang="en-US" sz="1600" i="1" dirty="0">
                <a:latin typeface="Sylfaen" panose="010A0502050306030303" pitchFamily="18" charset="0"/>
                <a:ea typeface="Calibri" panose="020F0502020204030204" pitchFamily="34" charset="0"/>
                <a:cs typeface="Times New Roman" panose="02020603050405020304" pitchFamily="18" charset="0"/>
              </a:rPr>
              <a:t>Addition - </a:t>
            </a:r>
            <a:r>
              <a:rPr lang="ka-GE" sz="1600" i="1" dirty="0">
                <a:latin typeface="Sylfaen" panose="010A0502050306030303" pitchFamily="18" charset="0"/>
                <a:ea typeface="Calibri" panose="020F0502020204030204" pitchFamily="34" charset="0"/>
                <a:cs typeface="Times New Roman" panose="02020603050405020304" pitchFamily="18" charset="0"/>
              </a:rPr>
              <a:t>მიერთება</a:t>
            </a:r>
            <a:r>
              <a:rPr lang="ka-GE" dirty="0">
                <a:latin typeface="Sylfaen" panose="010A0502050306030303"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98021" y="2852936"/>
            <a:ext cx="7992888" cy="388696"/>
          </a:xfrm>
          <a:prstGeom prst="rect">
            <a:avLst/>
          </a:prstGeom>
        </p:spPr>
        <p:txBody>
          <a:bodyPr wrap="square">
            <a:spAutoFit/>
          </a:bodyPr>
          <a:lstStyle/>
          <a:p>
            <a:pPr marR="0" lvl="0" algn="just">
              <a:lnSpc>
                <a:spcPct val="107000"/>
              </a:lnSpc>
              <a:spcBef>
                <a:spcPts val="0"/>
              </a:spcBef>
              <a:spcAft>
                <a:spcPts val="0"/>
              </a:spcAft>
            </a:pPr>
            <a:r>
              <a:rPr lang="ka-GE" dirty="0">
                <a:latin typeface="Sylfaen" panose="010A0502050306030303" pitchFamily="18" charset="0"/>
                <a:ea typeface="Calibri" panose="020F0502020204030204" pitchFamily="34" charset="0"/>
                <a:cs typeface="Times New Roman" panose="02020603050405020304" pitchFamily="18" charset="0"/>
              </a:rPr>
              <a:t>2. ჩანაცვლების რეაქციები, აღინიშნება </a:t>
            </a:r>
            <a:r>
              <a:rPr lang="en-US" b="1" dirty="0">
                <a:latin typeface="Sylfaen" panose="010A0502050306030303" pitchFamily="18" charset="0"/>
                <a:ea typeface="Calibri" panose="020F0502020204030204" pitchFamily="34" charset="0"/>
                <a:cs typeface="Times New Roman" panose="02020603050405020304" pitchFamily="18" charset="0"/>
              </a:rPr>
              <a:t>S</a:t>
            </a:r>
            <a:r>
              <a:rPr lang="ka-GE" dirty="0">
                <a:latin typeface="Sylfaen" panose="010A0502050306030303" pitchFamily="18" charset="0"/>
                <a:ea typeface="Calibri" panose="020F0502020204030204" pitchFamily="34" charset="0"/>
                <a:cs typeface="Times New Roman" panose="02020603050405020304" pitchFamily="18" charset="0"/>
              </a:rPr>
              <a:t> ასოთი</a:t>
            </a:r>
            <a:r>
              <a:rPr lang="en-US" dirty="0">
                <a:latin typeface="Sylfaen" panose="010A0502050306030303" pitchFamily="18" charset="0"/>
                <a:ea typeface="Calibri" panose="020F0502020204030204" pitchFamily="34" charset="0"/>
                <a:cs typeface="Times New Roman" panose="02020603050405020304" pitchFamily="18" charset="0"/>
              </a:rPr>
              <a:t> </a:t>
            </a:r>
            <a:r>
              <a:rPr lang="ka-GE" dirty="0">
                <a:latin typeface="Sylfaen" panose="010A0502050306030303" pitchFamily="18" charset="0"/>
                <a:ea typeface="Calibri" panose="020F0502020204030204" pitchFamily="34" charset="0"/>
                <a:cs typeface="Times New Roman" panose="02020603050405020304" pitchFamily="18" charset="0"/>
              </a:rPr>
              <a:t>(</a:t>
            </a:r>
            <a:r>
              <a:rPr lang="en-US" sz="1600" i="1" dirty="0">
                <a:latin typeface="Sylfaen" panose="010A0502050306030303" pitchFamily="18" charset="0"/>
                <a:ea typeface="Calibri" panose="020F0502020204030204" pitchFamily="34" charset="0"/>
                <a:cs typeface="Times New Roman" panose="02020603050405020304" pitchFamily="18" charset="0"/>
              </a:rPr>
              <a:t>Substitution -</a:t>
            </a:r>
            <a:r>
              <a:rPr lang="ka-GE" sz="1600" i="1" dirty="0">
                <a:latin typeface="Sylfaen" panose="010A0502050306030303" pitchFamily="18" charset="0"/>
                <a:ea typeface="Calibri" panose="020F0502020204030204" pitchFamily="34" charset="0"/>
                <a:cs typeface="Times New Roman" panose="02020603050405020304" pitchFamily="18" charset="0"/>
              </a:rPr>
              <a:t>ჩანაცვლება</a:t>
            </a:r>
            <a:r>
              <a:rPr lang="ka-GE" dirty="0">
                <a:latin typeface="Sylfaen" panose="010A0502050306030303"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nvGraphicFramePr>
        <p:xfrm>
          <a:off x="868134" y="3361169"/>
          <a:ext cx="6522425" cy="398606"/>
        </p:xfrm>
        <a:graphic>
          <a:graphicData uri="http://schemas.openxmlformats.org/presentationml/2006/ole">
            <mc:AlternateContent xmlns:mc="http://schemas.openxmlformats.org/markup-compatibility/2006">
              <mc:Choice xmlns:v="urn:schemas-microsoft-com:vml" Requires="v">
                <p:oleObj spid="_x0000_s122916" name="CS ChemDraw Drawing" r:id="rId4" imgW="4077710" imgH="249622" progId="ChemDraw.Document.6.0">
                  <p:embed/>
                </p:oleObj>
              </mc:Choice>
              <mc:Fallback>
                <p:oleObj name="CS ChemDraw Drawing" r:id="rId4" imgW="4077710" imgH="249622" progId="ChemDraw.Document.6.0">
                  <p:embed/>
                  <p:pic>
                    <p:nvPicPr>
                      <p:cNvPr id="0" name=""/>
                      <p:cNvPicPr/>
                      <p:nvPr/>
                    </p:nvPicPr>
                    <p:blipFill>
                      <a:blip r:embed="rId5"/>
                      <a:stretch>
                        <a:fillRect/>
                      </a:stretch>
                    </p:blipFill>
                    <p:spPr>
                      <a:xfrm>
                        <a:off x="868134" y="3361169"/>
                        <a:ext cx="6522425" cy="398606"/>
                      </a:xfrm>
                      <a:prstGeom prst="rect">
                        <a:avLst/>
                      </a:prstGeom>
                    </p:spPr>
                  </p:pic>
                </p:oleObj>
              </mc:Fallback>
            </mc:AlternateContent>
          </a:graphicData>
        </a:graphic>
      </p:graphicFrame>
      <p:sp>
        <p:nvSpPr>
          <p:cNvPr id="7" name="Rectangle 6"/>
          <p:cNvSpPr/>
          <p:nvPr/>
        </p:nvSpPr>
        <p:spPr>
          <a:xfrm>
            <a:off x="196288" y="4653136"/>
            <a:ext cx="8624184" cy="935384"/>
          </a:xfrm>
          <a:prstGeom prst="rect">
            <a:avLst/>
          </a:prstGeom>
        </p:spPr>
        <p:txBody>
          <a:bodyPr wrap="square">
            <a:spAutoFit/>
          </a:bodyPr>
          <a:lstStyle/>
          <a:p>
            <a:pPr marR="0" lvl="0" algn="just">
              <a:lnSpc>
                <a:spcPct val="107000"/>
              </a:lnSpc>
              <a:spcBef>
                <a:spcPts val="0"/>
              </a:spcBef>
              <a:spcAft>
                <a:spcPts val="0"/>
              </a:spcAft>
            </a:pPr>
            <a:r>
              <a:rPr lang="ka-GE" dirty="0">
                <a:latin typeface="Sylfaen" panose="010A0502050306030303" pitchFamily="18" charset="0"/>
                <a:ea typeface="Calibri" panose="020F0502020204030204" pitchFamily="34" charset="0"/>
                <a:cs typeface="Times New Roman" panose="02020603050405020304" pitchFamily="18" charset="0"/>
              </a:rPr>
              <a:t>3. მოხლეჩვის ანუ ელიმინირების რეაქციები, აღინიშნება</a:t>
            </a:r>
            <a:r>
              <a:rPr lang="en-US" dirty="0">
                <a:latin typeface="Sylfaen" panose="010A0502050306030303" pitchFamily="18" charset="0"/>
                <a:ea typeface="Calibri" panose="020F0502020204030204" pitchFamily="34" charset="0"/>
                <a:cs typeface="Times New Roman" panose="02020603050405020304" pitchFamily="18" charset="0"/>
              </a:rPr>
              <a:t> </a:t>
            </a:r>
            <a:r>
              <a:rPr lang="en-US" b="1" dirty="0">
                <a:latin typeface="Sylfaen" panose="010A0502050306030303" pitchFamily="18" charset="0"/>
                <a:ea typeface="Calibri" panose="020F0502020204030204" pitchFamily="34" charset="0"/>
                <a:cs typeface="Times New Roman" panose="02020603050405020304" pitchFamily="18" charset="0"/>
              </a:rPr>
              <a:t>E</a:t>
            </a:r>
            <a:r>
              <a:rPr lang="en-US" dirty="0">
                <a:latin typeface="Sylfaen" panose="010A0502050306030303" pitchFamily="18" charset="0"/>
                <a:ea typeface="Calibri" panose="020F0502020204030204" pitchFamily="34" charset="0"/>
                <a:cs typeface="Times New Roman" panose="02020603050405020304" pitchFamily="18" charset="0"/>
              </a:rPr>
              <a:t> </a:t>
            </a:r>
            <a:r>
              <a:rPr lang="ka-GE" dirty="0">
                <a:latin typeface="Sylfaen" panose="010A0502050306030303" pitchFamily="18" charset="0"/>
                <a:ea typeface="Calibri" panose="020F0502020204030204" pitchFamily="34" charset="0"/>
                <a:cs typeface="Times New Roman" panose="02020603050405020304" pitchFamily="18" charset="0"/>
              </a:rPr>
              <a:t>ასოთი</a:t>
            </a:r>
            <a:r>
              <a:rPr lang="en-US" dirty="0">
                <a:latin typeface="Sylfaen" panose="010A0502050306030303" pitchFamily="18" charset="0"/>
                <a:ea typeface="Calibri" panose="020F0502020204030204" pitchFamily="34" charset="0"/>
                <a:cs typeface="Times New Roman" panose="02020603050405020304" pitchFamily="18" charset="0"/>
              </a:rPr>
              <a:t> (</a:t>
            </a:r>
            <a:r>
              <a:rPr lang="en-US" sz="1600" i="1" dirty="0">
                <a:latin typeface="Sylfaen" panose="010A0502050306030303" pitchFamily="18" charset="0"/>
                <a:ea typeface="Calibri" panose="020F0502020204030204" pitchFamily="34" charset="0"/>
                <a:cs typeface="Times New Roman" panose="02020603050405020304" pitchFamily="18" charset="0"/>
              </a:rPr>
              <a:t>Elimination</a:t>
            </a:r>
            <a:r>
              <a:rPr lang="ka-GE" sz="1600" i="1" dirty="0">
                <a:latin typeface="Sylfaen" panose="010A0502050306030303" pitchFamily="18" charset="0"/>
                <a:ea typeface="Calibri" panose="020F0502020204030204" pitchFamily="34" charset="0"/>
                <a:cs typeface="Times New Roman" panose="02020603050405020304" pitchFamily="18" charset="0"/>
              </a:rPr>
              <a:t>-მოხლეჩვა</a:t>
            </a:r>
            <a:r>
              <a:rPr lang="en-US" sz="1600" i="1" dirty="0">
                <a:latin typeface="Sylfaen" panose="010A0502050306030303" pitchFamily="18" charset="0"/>
                <a:ea typeface="Calibri" panose="020F0502020204030204" pitchFamily="34" charset="0"/>
                <a:cs typeface="Times New Roman" panose="02020603050405020304" pitchFamily="18" charset="0"/>
              </a:rPr>
              <a:t>)</a:t>
            </a:r>
            <a:endParaRPr lang="en-US" sz="1600" i="1" dirty="0">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Object 7"/>
          <p:cNvGraphicFramePr>
            <a:graphicFrameLocks noChangeAspect="1"/>
          </p:cNvGraphicFramePr>
          <p:nvPr/>
        </p:nvGraphicFramePr>
        <p:xfrm>
          <a:off x="1629722" y="5117510"/>
          <a:ext cx="4401209" cy="819903"/>
        </p:xfrm>
        <a:graphic>
          <a:graphicData uri="http://schemas.openxmlformats.org/presentationml/2006/ole">
            <mc:AlternateContent xmlns:mc="http://schemas.openxmlformats.org/markup-compatibility/2006">
              <mc:Choice xmlns:v="urn:schemas-microsoft-com:vml" Requires="v">
                <p:oleObj spid="_x0000_s122917" name="CS ChemDraw Drawing" r:id="rId6" imgW="3937386" imgH="734160" progId="ChemDraw.Document.6.0">
                  <p:embed/>
                </p:oleObj>
              </mc:Choice>
              <mc:Fallback>
                <p:oleObj name="CS ChemDraw Drawing" r:id="rId6" imgW="3937386" imgH="734160" progId="ChemDraw.Document.6.0">
                  <p:embed/>
                  <p:pic>
                    <p:nvPicPr>
                      <p:cNvPr id="0" name=""/>
                      <p:cNvPicPr/>
                      <p:nvPr/>
                    </p:nvPicPr>
                    <p:blipFill>
                      <a:blip r:embed="rId7"/>
                      <a:stretch>
                        <a:fillRect/>
                      </a:stretch>
                    </p:blipFill>
                    <p:spPr>
                      <a:xfrm>
                        <a:off x="1629722" y="5117510"/>
                        <a:ext cx="4401209" cy="819903"/>
                      </a:xfrm>
                      <a:prstGeom prst="rect">
                        <a:avLst/>
                      </a:prstGeom>
                    </p:spPr>
                  </p:pic>
                </p:oleObj>
              </mc:Fallback>
            </mc:AlternateContent>
          </a:graphicData>
        </a:graphic>
      </p:graphicFrame>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1760" y="5953401"/>
            <a:ext cx="2238375" cy="762000"/>
          </a:xfrm>
          <a:prstGeom prst="rect">
            <a:avLst/>
          </a:prstGeom>
        </p:spPr>
      </p:pic>
      <p:pic>
        <p:nvPicPr>
          <p:cNvPr id="11" name="Picture 10"/>
          <p:cNvPicPr>
            <a:picLocks noChangeAspect="1"/>
          </p:cNvPicPr>
          <p:nvPr/>
        </p:nvPicPr>
        <p:blipFill>
          <a:blip r:embed="rId9"/>
          <a:stretch>
            <a:fillRect/>
          </a:stretch>
        </p:blipFill>
        <p:spPr>
          <a:xfrm>
            <a:off x="1769849" y="1952503"/>
            <a:ext cx="3068234" cy="830394"/>
          </a:xfrm>
          <a:prstGeom prst="rect">
            <a:avLst/>
          </a:prstGeom>
        </p:spPr>
      </p:pic>
      <p:pic>
        <p:nvPicPr>
          <p:cNvPr id="12" name="Picture 11"/>
          <p:cNvPicPr>
            <a:picLocks noChangeAspect="1"/>
          </p:cNvPicPr>
          <p:nvPr/>
        </p:nvPicPr>
        <p:blipFill>
          <a:blip r:embed="rId10"/>
          <a:stretch>
            <a:fillRect/>
          </a:stretch>
        </p:blipFill>
        <p:spPr>
          <a:xfrm>
            <a:off x="1974574" y="3702341"/>
            <a:ext cx="3711506" cy="865303"/>
          </a:xfrm>
          <a:prstGeom prst="rect">
            <a:avLst/>
          </a:prstGeom>
        </p:spPr>
      </p:pic>
    </p:spTree>
    <p:extLst>
      <p:ext uri="{BB962C8B-B14F-4D97-AF65-F5344CB8AC3E}">
        <p14:creationId xmlns:p14="http://schemas.microsoft.com/office/powerpoint/2010/main" val="3880493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357166"/>
            <a:ext cx="6316662" cy="642934"/>
          </a:xfrm>
        </p:spPr>
        <p:txBody>
          <a:bodyPr/>
          <a:lstStyle/>
          <a:p>
            <a:pPr algn="ctr"/>
            <a:r>
              <a:rPr lang="en-US" sz="1800" b="1" dirty="0" err="1"/>
              <a:t>ორგანული</a:t>
            </a:r>
            <a:r>
              <a:rPr lang="en-US" sz="1800" b="1" dirty="0"/>
              <a:t> </a:t>
            </a:r>
            <a:r>
              <a:rPr lang="en-US" sz="1800" b="1" dirty="0" err="1"/>
              <a:t>ნივთიერებები</a:t>
            </a:r>
            <a:endParaRPr lang="en-US" sz="1800" dirty="0"/>
          </a:p>
        </p:txBody>
      </p:sp>
      <p:sp>
        <p:nvSpPr>
          <p:cNvPr id="3" name="Content Placeholder 2"/>
          <p:cNvSpPr>
            <a:spLocks noGrp="1"/>
          </p:cNvSpPr>
          <p:nvPr>
            <p:ph idx="1"/>
          </p:nvPr>
        </p:nvSpPr>
        <p:spPr>
          <a:xfrm>
            <a:off x="0" y="1214422"/>
            <a:ext cx="8676456" cy="4590842"/>
          </a:xfrm>
        </p:spPr>
        <p:txBody>
          <a:bodyPr>
            <a:normAutofit/>
          </a:bodyPr>
          <a:lstStyle/>
          <a:p>
            <a:pPr algn="just"/>
            <a:r>
              <a:rPr lang="en-US" sz="1800" dirty="0" err="1"/>
              <a:t>ორგანული</a:t>
            </a:r>
            <a:r>
              <a:rPr lang="en-US" sz="1800" dirty="0"/>
              <a:t> </a:t>
            </a:r>
            <a:r>
              <a:rPr lang="en-US" sz="1800" dirty="0" err="1"/>
              <a:t>ნივთიერებები</a:t>
            </a:r>
            <a:r>
              <a:rPr lang="en-US" sz="1800" dirty="0"/>
              <a:t> </a:t>
            </a:r>
            <a:r>
              <a:rPr lang="en-US" sz="1800" dirty="0" err="1"/>
              <a:t>როგორც</a:t>
            </a:r>
            <a:r>
              <a:rPr lang="en-US" sz="1800" dirty="0"/>
              <a:t> </a:t>
            </a:r>
            <a:r>
              <a:rPr lang="en-US" sz="1800" dirty="0" err="1"/>
              <a:t>წესი</a:t>
            </a:r>
            <a:r>
              <a:rPr lang="en-US" sz="1800" dirty="0"/>
              <a:t> </a:t>
            </a:r>
            <a:r>
              <a:rPr lang="en-US" sz="1800" dirty="0" err="1"/>
              <a:t>მოლეკულური</a:t>
            </a:r>
            <a:r>
              <a:rPr lang="en-US" sz="1800" dirty="0"/>
              <a:t> </a:t>
            </a:r>
            <a:r>
              <a:rPr lang="en-US" sz="1800" dirty="0" err="1"/>
              <a:t>აღნაგობისაა</a:t>
            </a:r>
            <a:r>
              <a:rPr lang="en-US" sz="1800" dirty="0"/>
              <a:t>. </a:t>
            </a:r>
          </a:p>
          <a:p>
            <a:pPr algn="just"/>
            <a:r>
              <a:rPr lang="en-US" sz="1800" dirty="0" err="1"/>
              <a:t>ორგანული</a:t>
            </a:r>
            <a:r>
              <a:rPr lang="en-US" sz="1800" dirty="0"/>
              <a:t> </a:t>
            </a:r>
            <a:r>
              <a:rPr lang="en-US" sz="1800" dirty="0" err="1"/>
              <a:t>ნივთიერებები</a:t>
            </a:r>
            <a:r>
              <a:rPr lang="ka-GE" sz="1800" dirty="0"/>
              <a:t>ს</a:t>
            </a:r>
            <a:r>
              <a:rPr lang="en-US" sz="1800" dirty="0"/>
              <a:t> </a:t>
            </a:r>
            <a:r>
              <a:rPr lang="en-US" sz="1800" dirty="0" err="1"/>
              <a:t>მოლეკულები</a:t>
            </a:r>
            <a:r>
              <a:rPr lang="ka-GE" sz="1800" dirty="0"/>
              <a:t> </a:t>
            </a:r>
            <a:r>
              <a:rPr lang="en-US" sz="1800" dirty="0" err="1"/>
              <a:t>ძირითადად</a:t>
            </a:r>
            <a:r>
              <a:rPr lang="ka-GE" sz="1800" dirty="0"/>
              <a:t> კო</a:t>
            </a:r>
            <a:r>
              <a:rPr lang="en-US" sz="1800" dirty="0" err="1"/>
              <a:t>ვალენტური</a:t>
            </a:r>
            <a:r>
              <a:rPr lang="en-US" sz="1800" dirty="0"/>
              <a:t> </a:t>
            </a:r>
            <a:r>
              <a:rPr lang="en-US" sz="1800" dirty="0" err="1"/>
              <a:t>ბმები</a:t>
            </a:r>
            <a:r>
              <a:rPr lang="ka-GE" sz="1800" dirty="0"/>
              <a:t>თ </a:t>
            </a:r>
            <a:r>
              <a:rPr lang="en-US" sz="1800" dirty="0"/>
              <a:t>ა</a:t>
            </a:r>
            <a:r>
              <a:rPr lang="ka-GE" sz="1800" dirty="0"/>
              <a:t>რის აგებული.</a:t>
            </a:r>
          </a:p>
          <a:p>
            <a:pPr algn="just"/>
            <a:r>
              <a:rPr lang="en-US" sz="1800" dirty="0" err="1"/>
              <a:t>ორგანული</a:t>
            </a:r>
            <a:r>
              <a:rPr lang="en-US" sz="1800" dirty="0"/>
              <a:t> </a:t>
            </a:r>
            <a:r>
              <a:rPr lang="en-US" sz="1800" dirty="0" err="1"/>
              <a:t>ნივთიერებები</a:t>
            </a:r>
            <a:r>
              <a:rPr lang="ka-GE" sz="1800" dirty="0"/>
              <a:t>ს</a:t>
            </a:r>
            <a:r>
              <a:rPr lang="en-US" sz="1800" dirty="0"/>
              <a:t> </a:t>
            </a:r>
            <a:r>
              <a:rPr lang="ka-GE" sz="1800" dirty="0"/>
              <a:t>მრავალრიცხოვნებას და მრავალფეროვნებას განაპირობებს ელემენტ ნახშირბადის უნიკალური უნარი - </a:t>
            </a:r>
            <a:r>
              <a:rPr lang="en-US" sz="1800" dirty="0" err="1"/>
              <a:t>წარმოქმნას</a:t>
            </a:r>
            <a:r>
              <a:rPr lang="ka-GE" sz="1800" dirty="0"/>
              <a:t> </a:t>
            </a:r>
            <a:r>
              <a:rPr lang="en-US" sz="1800" dirty="0" err="1"/>
              <a:t>ნებისმიერი</a:t>
            </a:r>
            <a:r>
              <a:rPr lang="en-US" sz="1800" dirty="0"/>
              <a:t> </a:t>
            </a:r>
            <a:r>
              <a:rPr lang="en-US" sz="1800" dirty="0" err="1"/>
              <a:t>სიგრძისა</a:t>
            </a:r>
            <a:r>
              <a:rPr lang="en-US" sz="1800" dirty="0"/>
              <a:t> </a:t>
            </a:r>
            <a:r>
              <a:rPr lang="en-US" sz="1800" dirty="0" err="1"/>
              <a:t>და</a:t>
            </a:r>
            <a:r>
              <a:rPr lang="en-US" sz="1800" dirty="0"/>
              <a:t> </a:t>
            </a:r>
            <a:r>
              <a:rPr lang="en-US" sz="1800" dirty="0" err="1"/>
              <a:t>აღნაგობის</a:t>
            </a:r>
            <a:r>
              <a:rPr lang="en-US" sz="1800" dirty="0"/>
              <a:t> </a:t>
            </a:r>
            <a:r>
              <a:rPr lang="ka-GE" sz="1800" dirty="0"/>
              <a:t>საზოვანი, განშტოებული ან ციკლური </a:t>
            </a:r>
            <a:r>
              <a:rPr lang="en-US" sz="1800" dirty="0" err="1"/>
              <a:t>ნახშირბად-ნახშირბადოვანი</a:t>
            </a:r>
            <a:r>
              <a:rPr lang="en-US" sz="1800" dirty="0"/>
              <a:t> </a:t>
            </a:r>
            <a:r>
              <a:rPr lang="en-US" sz="1800" dirty="0" err="1"/>
              <a:t>ჯაჭვები</a:t>
            </a:r>
            <a:r>
              <a:rPr lang="en-US" sz="1800" dirty="0"/>
              <a:t>.</a:t>
            </a:r>
          </a:p>
          <a:p>
            <a:pPr algn="just"/>
            <a:r>
              <a:rPr lang="en-US" sz="1800" dirty="0" err="1"/>
              <a:t>ნახშირბადის</a:t>
            </a:r>
            <a:r>
              <a:rPr lang="en-US" sz="1800" dirty="0"/>
              <a:t> </a:t>
            </a:r>
            <a:r>
              <a:rPr lang="en-US" sz="1800" dirty="0" err="1"/>
              <a:t>ატომებს</a:t>
            </a:r>
            <a:r>
              <a:rPr lang="en-US" sz="1800" dirty="0"/>
              <a:t> </a:t>
            </a:r>
            <a:r>
              <a:rPr lang="en-US" sz="1800" dirty="0" err="1"/>
              <a:t>შორის</a:t>
            </a:r>
            <a:r>
              <a:rPr lang="en-US" sz="1800" dirty="0"/>
              <a:t> </a:t>
            </a:r>
            <a:r>
              <a:rPr lang="en-US" sz="1800" dirty="0" err="1"/>
              <a:t>ხორციელდე</a:t>
            </a:r>
            <a:r>
              <a:rPr lang="ka-GE" sz="1800" dirty="0"/>
              <a:t>ბა</a:t>
            </a:r>
            <a:r>
              <a:rPr lang="en-US" sz="1800" dirty="0"/>
              <a:t> </a:t>
            </a:r>
            <a:r>
              <a:rPr lang="en-US" sz="1800" dirty="0" err="1"/>
              <a:t>ერთმაგი</a:t>
            </a:r>
            <a:r>
              <a:rPr lang="en-US" sz="1800" dirty="0"/>
              <a:t>, </a:t>
            </a:r>
            <a:r>
              <a:rPr lang="en-US" sz="1800" dirty="0" err="1"/>
              <a:t>ორმაგი</a:t>
            </a:r>
            <a:r>
              <a:rPr lang="en-US" sz="1800" dirty="0"/>
              <a:t> </a:t>
            </a:r>
            <a:r>
              <a:rPr lang="en-US" sz="1800" dirty="0" err="1"/>
              <a:t>და</a:t>
            </a:r>
            <a:r>
              <a:rPr lang="en-US" sz="1800" dirty="0"/>
              <a:t> </a:t>
            </a:r>
            <a:r>
              <a:rPr lang="en-US" sz="1800" dirty="0" err="1"/>
              <a:t>სამმაგი</a:t>
            </a:r>
            <a:r>
              <a:rPr lang="en-US" sz="1800" dirty="0"/>
              <a:t> </a:t>
            </a:r>
            <a:r>
              <a:rPr lang="en-US" sz="1800" dirty="0" err="1"/>
              <a:t>ბმები</a:t>
            </a:r>
            <a:r>
              <a:rPr lang="ka-GE" sz="1800" dirty="0"/>
              <a:t>, ამასთან, ამ ნაერთებში ნახშირბადი ყოველთვის ოთხვალენტიანია</a:t>
            </a:r>
            <a:r>
              <a:rPr lang="en-US" sz="1800" dirty="0"/>
              <a:t> </a:t>
            </a:r>
            <a:endParaRPr lang="en-US" sz="1800" dirty="0">
              <a:latin typeface="AcadNusx" pitchFamily="2" charset="0"/>
            </a:endParaRP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3648" y="1340768"/>
            <a:ext cx="6192688" cy="4661519"/>
          </a:xfrm>
          <a:prstGeom prst="rect">
            <a:avLst/>
          </a:prstGeom>
        </p:spPr>
      </p:pic>
      <p:sp>
        <p:nvSpPr>
          <p:cNvPr id="3" name="Rectangle 2"/>
          <p:cNvSpPr/>
          <p:nvPr/>
        </p:nvSpPr>
        <p:spPr>
          <a:xfrm>
            <a:off x="1043608" y="476672"/>
            <a:ext cx="5775940" cy="388696"/>
          </a:xfrm>
          <a:prstGeom prst="rect">
            <a:avLst/>
          </a:prstGeom>
        </p:spPr>
        <p:txBody>
          <a:bodyPr wrap="none">
            <a:spAutoFit/>
          </a:bodyPr>
          <a:lstStyle/>
          <a:p>
            <a:pPr marL="0" marR="0" indent="457200" algn="just">
              <a:lnSpc>
                <a:spcPct val="107000"/>
              </a:lnSpc>
              <a:spcBef>
                <a:spcPts val="0"/>
              </a:spcBef>
              <a:spcAft>
                <a:spcPts val="0"/>
              </a:spcAft>
            </a:pPr>
            <a:r>
              <a:rPr lang="ka-GE" b="1" dirty="0">
                <a:latin typeface="Sylfaen" panose="010A0502050306030303" pitchFamily="18" charset="0"/>
                <a:ea typeface="Calibri" panose="020F0502020204030204" pitchFamily="34" charset="0"/>
                <a:cs typeface="Times New Roman" panose="02020603050405020304" pitchFamily="18" charset="0"/>
              </a:rPr>
              <a:t>კლასიფიკაცია ნახშირბადული ჯაჭვის მიხედვით</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7443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364790" cy="388696"/>
          </a:xfrm>
          <a:prstGeom prst="rect">
            <a:avLst/>
          </a:prstGeom>
        </p:spPr>
        <p:txBody>
          <a:bodyPr wrap="none">
            <a:spAutoFit/>
          </a:bodyPr>
          <a:lstStyle/>
          <a:p>
            <a:pPr marL="0" marR="0" indent="457200" algn="just">
              <a:lnSpc>
                <a:spcPct val="107000"/>
              </a:lnSpc>
              <a:spcBef>
                <a:spcPts val="0"/>
              </a:spcBef>
              <a:spcAft>
                <a:spcPts val="0"/>
              </a:spcAft>
            </a:pPr>
            <a:r>
              <a:rPr lang="ka-GE" b="1" dirty="0">
                <a:latin typeface="Sylfaen" panose="010A0502050306030303" pitchFamily="18" charset="0"/>
                <a:ea typeface="Calibri" panose="020F0502020204030204" pitchFamily="34" charset="0"/>
                <a:cs typeface="Times New Roman" panose="02020603050405020304" pitchFamily="18" charset="0"/>
              </a:rPr>
              <a:t>კლასიფიკაცია მოლეკულაში არსებული ფუნქციური ჯგუფების მიხედვით:</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2"/>
          <a:stretch>
            <a:fillRect/>
          </a:stretch>
        </p:blipFill>
        <p:spPr>
          <a:xfrm>
            <a:off x="971600" y="754074"/>
            <a:ext cx="7344816" cy="5733394"/>
          </a:xfrm>
          <a:prstGeom prst="rect">
            <a:avLst/>
          </a:prstGeom>
        </p:spPr>
      </p:pic>
    </p:spTree>
    <p:extLst>
      <p:ext uri="{BB962C8B-B14F-4D97-AF65-F5344CB8AC3E}">
        <p14:creationId xmlns:p14="http://schemas.microsoft.com/office/powerpoint/2010/main" val="186490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9512" y="260648"/>
            <a:ext cx="8784976"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ka-GE" b="0" i="0" u="none" strike="noStrike" cap="none" normalizeH="0" baseline="0" dirty="0">
                <a:ln>
                  <a:noFill/>
                </a:ln>
                <a:solidFill>
                  <a:schemeClr val="tx1"/>
                </a:solidFill>
                <a:effectLst/>
                <a:latin typeface="Sylfaen" pitchFamily="18" charset="0"/>
                <a:ea typeface="Calibri" pitchFamily="34" charset="0"/>
                <a:cs typeface="Times New Roman" pitchFamily="18" charset="0"/>
              </a:rPr>
              <a:t>შედგენილობის მიხედვით ორგანული ნივთიერებები იყოფა </a:t>
            </a:r>
            <a:r>
              <a:rPr kumimoji="0" lang="ka-GE" b="1" i="0" u="none" strike="noStrike" cap="none" normalizeH="0" baseline="0" dirty="0">
                <a:ln>
                  <a:noFill/>
                </a:ln>
                <a:solidFill>
                  <a:schemeClr val="tx1"/>
                </a:solidFill>
                <a:effectLst/>
                <a:latin typeface="Calibri" pitchFamily="34" charset="0"/>
                <a:ea typeface="Calibri" pitchFamily="34" charset="0"/>
                <a:cs typeface="Sylfaen" pitchFamily="18" charset="0"/>
              </a:rPr>
              <a:t>ნახშირწყალბადებადებად</a:t>
            </a:r>
            <a:r>
              <a:rPr kumimoji="0" lang="ka-GE" b="0" i="0" u="none" strike="noStrike" cap="none" normalizeH="0" baseline="0" dirty="0">
                <a:ln>
                  <a:noFill/>
                </a:ln>
                <a:solidFill>
                  <a:schemeClr val="tx1"/>
                </a:solidFill>
                <a:effectLst/>
                <a:latin typeface="Calibri" pitchFamily="34" charset="0"/>
                <a:ea typeface="Calibri" pitchFamily="34" charset="0"/>
                <a:cs typeface="Sylfaen" pitchFamily="18" charset="0"/>
              </a:rPr>
              <a:t> და </a:t>
            </a:r>
            <a:r>
              <a:rPr kumimoji="0" lang="ka-GE" b="1" i="0" u="none" strike="noStrike" cap="none" normalizeH="0" baseline="0" dirty="0">
                <a:ln>
                  <a:noFill/>
                </a:ln>
                <a:solidFill>
                  <a:schemeClr val="tx1"/>
                </a:solidFill>
                <a:effectLst/>
                <a:latin typeface="Calibri" pitchFamily="34" charset="0"/>
                <a:ea typeface="Calibri" pitchFamily="34" charset="0"/>
                <a:cs typeface="Sylfaen" pitchFamily="18" charset="0"/>
              </a:rPr>
              <a:t>ჟანგბად-</a:t>
            </a:r>
            <a:r>
              <a:rPr kumimoji="0" lang="ka-GE" b="0" i="0" u="none" strike="noStrike" cap="none" normalizeH="0" baseline="0" dirty="0">
                <a:ln>
                  <a:noFill/>
                </a:ln>
                <a:solidFill>
                  <a:schemeClr val="tx1"/>
                </a:solidFill>
                <a:effectLst/>
                <a:latin typeface="Calibri" pitchFamily="34" charset="0"/>
                <a:ea typeface="Calibri" pitchFamily="34" charset="0"/>
                <a:cs typeface="Sylfaen" pitchFamily="18" charset="0"/>
              </a:rPr>
              <a:t>, </a:t>
            </a:r>
            <a:r>
              <a:rPr kumimoji="0" lang="ka-GE" b="1" i="0" u="none" strike="noStrike" cap="none" normalizeH="0" baseline="0" dirty="0">
                <a:ln>
                  <a:noFill/>
                </a:ln>
                <a:solidFill>
                  <a:schemeClr val="tx1"/>
                </a:solidFill>
                <a:effectLst/>
                <a:latin typeface="Calibri" pitchFamily="34" charset="0"/>
                <a:ea typeface="Calibri" pitchFamily="34" charset="0"/>
                <a:cs typeface="Sylfaen" pitchFamily="18" charset="0"/>
              </a:rPr>
              <a:t>აზოტ-</a:t>
            </a:r>
            <a:r>
              <a:rPr kumimoji="0" lang="ka-GE" b="0" i="0" u="none" strike="noStrike" cap="none" normalizeH="0" baseline="0" dirty="0">
                <a:ln>
                  <a:noFill/>
                </a:ln>
                <a:solidFill>
                  <a:schemeClr val="tx1"/>
                </a:solidFill>
                <a:effectLst/>
                <a:latin typeface="Calibri" pitchFamily="34" charset="0"/>
                <a:ea typeface="Calibri" pitchFamily="34" charset="0"/>
                <a:cs typeface="Sylfaen" pitchFamily="18" charset="0"/>
              </a:rPr>
              <a:t>, </a:t>
            </a:r>
            <a:r>
              <a:rPr kumimoji="0" lang="ka-GE" b="1" i="0" u="none" strike="noStrike" cap="none" normalizeH="0" baseline="0" dirty="0">
                <a:ln>
                  <a:noFill/>
                </a:ln>
                <a:solidFill>
                  <a:schemeClr val="tx1"/>
                </a:solidFill>
                <a:effectLst/>
                <a:latin typeface="Calibri" pitchFamily="34" charset="0"/>
                <a:ea typeface="Calibri" pitchFamily="34" charset="0"/>
                <a:cs typeface="Sylfaen" pitchFamily="18" charset="0"/>
              </a:rPr>
              <a:t>ჰალოგენ-</a:t>
            </a:r>
            <a:r>
              <a:rPr kumimoji="0" lang="ka-GE" b="0" i="0" u="none" strike="noStrike" cap="none" normalizeH="0" baseline="0" dirty="0">
                <a:ln>
                  <a:noFill/>
                </a:ln>
                <a:solidFill>
                  <a:schemeClr val="tx1"/>
                </a:solidFill>
                <a:effectLst/>
                <a:latin typeface="Calibri" pitchFamily="34" charset="0"/>
                <a:ea typeface="Calibri" pitchFamily="34" charset="0"/>
                <a:cs typeface="Sylfaen" pitchFamily="18" charset="0"/>
              </a:rPr>
              <a:t>  და ა.შ. სხვა ელემენტების შემცველ ნაერთებად.</a:t>
            </a:r>
            <a:endParaRPr kumimoji="0" lang="ka-GE"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63587725"/>
              </p:ext>
            </p:extLst>
          </p:nvPr>
        </p:nvGraphicFramePr>
        <p:xfrm>
          <a:off x="220767" y="1484784"/>
          <a:ext cx="8702465" cy="4003005"/>
        </p:xfrm>
        <a:graphic>
          <a:graphicData uri="http://schemas.openxmlformats.org/presentationml/2006/ole">
            <mc:AlternateContent xmlns:mc="http://schemas.openxmlformats.org/markup-compatibility/2006">
              <mc:Choice xmlns:v="urn:schemas-microsoft-com:vml" Requires="v">
                <p:oleObj spid="_x0000_s123923" name="CS ChemDraw Drawing" r:id="rId3" imgW="6446193" imgH="2965673" progId="ChemDraw.Document.6.0">
                  <p:embed/>
                </p:oleObj>
              </mc:Choice>
              <mc:Fallback>
                <p:oleObj name="CS ChemDraw Drawing" r:id="rId3" imgW="6446193" imgH="2965673" progId="ChemDraw.Document.6.0">
                  <p:embed/>
                  <p:pic>
                    <p:nvPicPr>
                      <p:cNvPr id="0" name=""/>
                      <p:cNvPicPr/>
                      <p:nvPr/>
                    </p:nvPicPr>
                    <p:blipFill>
                      <a:blip r:embed="rId4"/>
                      <a:stretch>
                        <a:fillRect/>
                      </a:stretch>
                    </p:blipFill>
                    <p:spPr>
                      <a:xfrm>
                        <a:off x="220767" y="1484784"/>
                        <a:ext cx="8702465" cy="4003005"/>
                      </a:xfrm>
                      <a:prstGeom prst="rect">
                        <a:avLst/>
                      </a:prstGeom>
                    </p:spPr>
                  </p:pic>
                </p:oleObj>
              </mc:Fallback>
            </mc:AlternateContent>
          </a:graphicData>
        </a:graphic>
      </p:graphicFrame>
    </p:spTree>
    <p:extLst>
      <p:ext uri="{BB962C8B-B14F-4D97-AF65-F5344CB8AC3E}">
        <p14:creationId xmlns:p14="http://schemas.microsoft.com/office/powerpoint/2010/main" val="2345816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33" y="188640"/>
            <a:ext cx="8805893" cy="508918"/>
          </a:xfrm>
        </p:spPr>
        <p:txBody>
          <a:bodyPr>
            <a:normAutofit fontScale="90000"/>
          </a:bodyPr>
          <a:lstStyle/>
          <a:p>
            <a:pPr algn="ctr"/>
            <a:r>
              <a:rPr lang="ka-GE" sz="2000" b="1" dirty="0"/>
              <a:t>ნაჯერი ნახშირწყალბადები </a:t>
            </a:r>
            <a:br>
              <a:rPr lang="ka-GE" sz="1800" dirty="0"/>
            </a:br>
            <a:r>
              <a:rPr lang="ka-GE" sz="1800" dirty="0"/>
              <a:t>(ალკანები)</a:t>
            </a:r>
            <a:endParaRPr lang="en-US" sz="1800" dirty="0"/>
          </a:p>
        </p:txBody>
      </p:sp>
      <p:sp>
        <p:nvSpPr>
          <p:cNvPr id="3" name="Content Placeholder 2"/>
          <p:cNvSpPr>
            <a:spLocks noGrp="1"/>
          </p:cNvSpPr>
          <p:nvPr>
            <p:ph idx="1"/>
          </p:nvPr>
        </p:nvSpPr>
        <p:spPr>
          <a:xfrm>
            <a:off x="287265" y="1124744"/>
            <a:ext cx="8305827" cy="4099594"/>
          </a:xfrm>
        </p:spPr>
        <p:txBody>
          <a:bodyPr>
            <a:normAutofit/>
          </a:bodyPr>
          <a:lstStyle/>
          <a:p>
            <a:r>
              <a:rPr lang="de-DE" sz="1800" dirty="0"/>
              <a:t>ნაჯერი ნახშირწყალბადები თავისი აღნაგობით ყველა ნახშირწყალბადთან შედარებით უმარტივესი ნაერთებია. </a:t>
            </a:r>
            <a:endParaRPr lang="ka-GE" sz="1800" dirty="0"/>
          </a:p>
          <a:p>
            <a:endParaRPr lang="ka-GE" sz="1800" dirty="0"/>
          </a:p>
          <a:p>
            <a:r>
              <a:rPr lang="ka-GE" sz="1800" dirty="0"/>
              <a:t>მოლეკულაში გვხვდება მხოლოდ </a:t>
            </a:r>
            <a:r>
              <a:rPr lang="ru-RU" sz="1800" dirty="0"/>
              <a:t>C – C </a:t>
            </a:r>
            <a:r>
              <a:rPr lang="ka-GE" sz="1800" dirty="0"/>
              <a:t>და</a:t>
            </a:r>
            <a:r>
              <a:rPr lang="ru-RU" sz="1800" dirty="0"/>
              <a:t> C – H</a:t>
            </a:r>
            <a:r>
              <a:rPr lang="ka-GE" sz="1800" dirty="0"/>
              <a:t> მარტივი </a:t>
            </a:r>
            <a:r>
              <a:rPr lang="el-GR" sz="1800" dirty="0"/>
              <a:t>σ</a:t>
            </a:r>
            <a:r>
              <a:rPr lang="ka-GE" sz="1800" dirty="0"/>
              <a:t> ბმები;</a:t>
            </a:r>
          </a:p>
          <a:p>
            <a:endParaRPr lang="ka-GE" sz="1800" dirty="0"/>
          </a:p>
          <a:p>
            <a:r>
              <a:rPr lang="ka-GE" sz="1800" dirty="0"/>
              <a:t>ნახშირბადატობები იმყოფებიან </a:t>
            </a:r>
            <a:r>
              <a:rPr lang="en-US" sz="1800" dirty="0"/>
              <a:t>sp</a:t>
            </a:r>
            <a:r>
              <a:rPr lang="en-US" sz="1800" baseline="30000" dirty="0"/>
              <a:t>3</a:t>
            </a:r>
            <a:r>
              <a:rPr lang="ka-GE" sz="1800" baseline="30000" dirty="0"/>
              <a:t> </a:t>
            </a:r>
            <a:r>
              <a:rPr lang="ka-GE" sz="1800" dirty="0"/>
              <a:t>მდგომარეობაში;</a:t>
            </a:r>
          </a:p>
          <a:p>
            <a:endParaRPr lang="ka-GE" sz="1800" dirty="0"/>
          </a:p>
          <a:p>
            <a:r>
              <a:rPr lang="ka-GE" sz="1800" dirty="0"/>
              <a:t>ზოგადი ფორმულაა  </a:t>
            </a:r>
            <a:r>
              <a:rPr lang="en-US" sz="1800" b="1" dirty="0"/>
              <a:t>C</a:t>
            </a:r>
            <a:r>
              <a:rPr lang="en-US" sz="1800" b="1" baseline="-25000" dirty="0"/>
              <a:t>n</a:t>
            </a:r>
            <a:r>
              <a:rPr lang="en-US" sz="1800" b="1" dirty="0"/>
              <a:t>H</a:t>
            </a:r>
            <a:r>
              <a:rPr lang="en-US" sz="1800" b="1" baseline="-25000" dirty="0"/>
              <a:t>2n+2</a:t>
            </a:r>
            <a:r>
              <a:rPr lang="ka-GE" sz="1800" b="1" baseline="-25000" dirty="0"/>
              <a:t>;</a:t>
            </a:r>
          </a:p>
          <a:p>
            <a:endParaRPr lang="en-US" sz="1800" b="1" baseline="-25000" dirty="0"/>
          </a:p>
          <a:p>
            <a:r>
              <a:rPr lang="ka-GE" sz="1800" dirty="0"/>
              <a:t>ალიფატურ ნახშირწყალბადებსაც უწოდებენ (</a:t>
            </a:r>
            <a:r>
              <a:rPr lang="ru-RU" sz="1600" b="1" i="1" dirty="0"/>
              <a:t>aleiphas</a:t>
            </a:r>
            <a:r>
              <a:rPr lang="ka-GE" sz="1600" i="1" dirty="0"/>
              <a:t> - ცხიმი</a:t>
            </a:r>
            <a:r>
              <a:rPr lang="ka-GE" sz="1800" i="1" dirty="0"/>
              <a:t>);</a:t>
            </a:r>
            <a:endParaRPr lang="en-US" sz="1800" b="1" i="1" dirty="0"/>
          </a:p>
          <a:p>
            <a:pPr marL="0" indent="0">
              <a:buNone/>
            </a:pPr>
            <a:endParaRPr lang="ka-GE" sz="1900" dirty="0"/>
          </a:p>
          <a:p>
            <a:pPr marL="0" indent="0">
              <a:buNone/>
            </a:pPr>
            <a:endParaRPr lang="en-US" dirty="0"/>
          </a:p>
          <a:p>
            <a:endParaRPr lang="en-US" dirty="0"/>
          </a:p>
        </p:txBody>
      </p:sp>
      <p:pic>
        <p:nvPicPr>
          <p:cNvPr id="5" name="Picture 4" descr="Untitled-1.jpg"/>
          <p:cNvPicPr>
            <a:picLocks noChangeAspect="1"/>
          </p:cNvPicPr>
          <p:nvPr/>
        </p:nvPicPr>
        <p:blipFill>
          <a:blip r:embed="rId2"/>
          <a:srcRect l="34375" t="10425" r="31250" b="17308"/>
          <a:stretch>
            <a:fillRect/>
          </a:stretch>
        </p:blipFill>
        <p:spPr>
          <a:xfrm>
            <a:off x="7452320" y="-31547"/>
            <a:ext cx="1797295" cy="1715600"/>
          </a:xfrm>
          <a:prstGeom prst="rect">
            <a:avLst/>
          </a:prstGeom>
          <a:ln>
            <a:noFill/>
          </a:ln>
          <a:effectLst>
            <a:softEdge rad="112500"/>
          </a:effectLst>
        </p:spPr>
      </p:pic>
      <p:pic>
        <p:nvPicPr>
          <p:cNvPr id="4" name="Picture 3"/>
          <p:cNvPicPr>
            <a:picLocks noChangeAspect="1"/>
          </p:cNvPicPr>
          <p:nvPr/>
        </p:nvPicPr>
        <p:blipFill>
          <a:blip r:embed="rId3"/>
          <a:stretch>
            <a:fillRect/>
          </a:stretch>
        </p:blipFill>
        <p:spPr>
          <a:xfrm>
            <a:off x="611560" y="4797153"/>
            <a:ext cx="5881662" cy="172819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260648"/>
            <a:ext cx="4536387" cy="504056"/>
          </a:xfrm>
        </p:spPr>
        <p:txBody>
          <a:bodyPr>
            <a:normAutofit fontScale="90000"/>
          </a:bodyPr>
          <a:lstStyle/>
          <a:p>
            <a:r>
              <a:rPr lang="en-US" sz="1800" b="1" dirty="0" err="1"/>
              <a:t>ალკანების</a:t>
            </a:r>
            <a:r>
              <a:rPr lang="en-US" sz="1800" b="1" dirty="0"/>
              <a:t> </a:t>
            </a:r>
            <a:r>
              <a:rPr lang="en-US" sz="1800" b="1" dirty="0" err="1"/>
              <a:t>ჰომოლოგიური</a:t>
            </a:r>
            <a:r>
              <a:rPr lang="en-US" sz="1800" b="1" dirty="0"/>
              <a:t> რიგი C</a:t>
            </a:r>
            <a:r>
              <a:rPr lang="en-US" sz="1800" b="1" baseline="-25000" dirty="0"/>
              <a:t>n</a:t>
            </a:r>
            <a:r>
              <a:rPr lang="en-US" sz="1800" b="1" dirty="0"/>
              <a:t>H</a:t>
            </a:r>
            <a:r>
              <a:rPr lang="en-US" sz="1800" b="1" baseline="-25000" dirty="0"/>
              <a:t>2n+2</a:t>
            </a:r>
            <a:br>
              <a:rPr lang="en-US" sz="1800" dirty="0"/>
            </a:br>
            <a:endParaRPr lang="en-US" sz="1800" dirty="0"/>
          </a:p>
        </p:txBody>
      </p:sp>
      <p:sp>
        <p:nvSpPr>
          <p:cNvPr id="3" name="Content Placeholder 2"/>
          <p:cNvSpPr>
            <a:spLocks noGrp="1"/>
          </p:cNvSpPr>
          <p:nvPr>
            <p:ph idx="1"/>
          </p:nvPr>
        </p:nvSpPr>
        <p:spPr>
          <a:xfrm>
            <a:off x="827584" y="764704"/>
            <a:ext cx="7377133" cy="1828800"/>
          </a:xfrm>
        </p:spPr>
        <p:txBody>
          <a:bodyPr>
            <a:normAutofit/>
          </a:bodyPr>
          <a:lstStyle/>
          <a:p>
            <a:r>
              <a:rPr lang="en-US" sz="1800" dirty="0"/>
              <a:t>CH</a:t>
            </a:r>
            <a:r>
              <a:rPr lang="en-US" sz="1800" baseline="-25000" dirty="0"/>
              <a:t>4</a:t>
            </a:r>
            <a:r>
              <a:rPr lang="en-US" sz="1800" dirty="0"/>
              <a:t> 	</a:t>
            </a:r>
            <a:r>
              <a:rPr lang="ka-GE" sz="1800" dirty="0"/>
              <a:t> </a:t>
            </a:r>
            <a:r>
              <a:rPr lang="en-US" sz="1800" dirty="0" err="1"/>
              <a:t>მეთანი</a:t>
            </a:r>
            <a:r>
              <a:rPr lang="en-US" sz="1800" dirty="0"/>
              <a:t>		 </a:t>
            </a:r>
            <a:r>
              <a:rPr lang="ka-GE" sz="1800" dirty="0"/>
              <a:t>              </a:t>
            </a:r>
            <a:r>
              <a:rPr lang="en-US" sz="1800" dirty="0"/>
              <a:t>C</a:t>
            </a:r>
            <a:r>
              <a:rPr lang="en-US" sz="1800" baseline="-25000" dirty="0"/>
              <a:t>6</a:t>
            </a:r>
            <a:r>
              <a:rPr lang="en-US" sz="1800" dirty="0"/>
              <a:t>H</a:t>
            </a:r>
            <a:r>
              <a:rPr lang="en-US" sz="1800" baseline="-25000" dirty="0"/>
              <a:t>14</a:t>
            </a:r>
            <a:r>
              <a:rPr lang="ka-GE" sz="1800" baseline="-25000" dirty="0"/>
              <a:t> </a:t>
            </a:r>
            <a:r>
              <a:rPr lang="ka-GE" sz="1800" dirty="0"/>
              <a:t>  </a:t>
            </a:r>
            <a:r>
              <a:rPr lang="ka-GE" sz="1800" baseline="-25000" dirty="0"/>
              <a:t> </a:t>
            </a:r>
            <a:r>
              <a:rPr lang="en-US" sz="1800" dirty="0" err="1"/>
              <a:t>ჰექსანი</a:t>
            </a:r>
            <a:r>
              <a:rPr lang="en-US" sz="1800" dirty="0"/>
              <a:t> </a:t>
            </a:r>
          </a:p>
          <a:p>
            <a:r>
              <a:rPr lang="en-US" sz="1800" dirty="0"/>
              <a:t>C</a:t>
            </a:r>
            <a:r>
              <a:rPr lang="en-US" sz="1800" baseline="-25000" dirty="0"/>
              <a:t>2</a:t>
            </a:r>
            <a:r>
              <a:rPr lang="en-US" sz="1800" dirty="0"/>
              <a:t>H</a:t>
            </a:r>
            <a:r>
              <a:rPr lang="en-US" sz="1800" baseline="-25000" dirty="0"/>
              <a:t>6</a:t>
            </a:r>
            <a:r>
              <a:rPr lang="en-US" sz="1800" dirty="0"/>
              <a:t> 	</a:t>
            </a:r>
            <a:r>
              <a:rPr lang="ka-GE" sz="1800" dirty="0"/>
              <a:t> </a:t>
            </a:r>
            <a:r>
              <a:rPr lang="de-DE" sz="1800" dirty="0"/>
              <a:t>ეთანი</a:t>
            </a:r>
            <a:r>
              <a:rPr lang="en-US" sz="1800" dirty="0"/>
              <a:t>			 C</a:t>
            </a:r>
            <a:r>
              <a:rPr lang="en-US" sz="1800" baseline="-25000" dirty="0"/>
              <a:t>7</a:t>
            </a:r>
            <a:r>
              <a:rPr lang="en-US" sz="1800" dirty="0"/>
              <a:t>H</a:t>
            </a:r>
            <a:r>
              <a:rPr lang="en-US" sz="1800" baseline="-25000" dirty="0"/>
              <a:t>16</a:t>
            </a:r>
            <a:r>
              <a:rPr lang="en-US" sz="1800" dirty="0"/>
              <a:t>   </a:t>
            </a:r>
            <a:r>
              <a:rPr lang="de-DE" sz="1800" dirty="0"/>
              <a:t>ჰეპტანი</a:t>
            </a:r>
            <a:endParaRPr lang="en-US" sz="1800" dirty="0"/>
          </a:p>
          <a:p>
            <a:r>
              <a:rPr lang="en-US" sz="1800" dirty="0"/>
              <a:t>C</a:t>
            </a:r>
            <a:r>
              <a:rPr lang="en-US" sz="1800" baseline="-25000" dirty="0"/>
              <a:t>3</a:t>
            </a:r>
            <a:r>
              <a:rPr lang="en-US" sz="1800" dirty="0"/>
              <a:t>H</a:t>
            </a:r>
            <a:r>
              <a:rPr lang="en-US" sz="1800" baseline="-25000" dirty="0"/>
              <a:t>8</a:t>
            </a:r>
            <a:r>
              <a:rPr lang="en-US" sz="1800" dirty="0"/>
              <a:t> 	</a:t>
            </a:r>
            <a:r>
              <a:rPr lang="ka-GE" sz="1800" dirty="0"/>
              <a:t> </a:t>
            </a:r>
            <a:r>
              <a:rPr lang="de-DE" sz="1800" dirty="0"/>
              <a:t>პროპანი</a:t>
            </a:r>
            <a:r>
              <a:rPr lang="en-US" sz="1800" dirty="0"/>
              <a:t>		 C</a:t>
            </a:r>
            <a:r>
              <a:rPr lang="en-US" sz="1800" baseline="-25000" dirty="0"/>
              <a:t>8</a:t>
            </a:r>
            <a:r>
              <a:rPr lang="en-US" sz="1800" dirty="0"/>
              <a:t>H</a:t>
            </a:r>
            <a:r>
              <a:rPr lang="en-US" sz="1800" baseline="-25000" dirty="0"/>
              <a:t>18</a:t>
            </a:r>
            <a:r>
              <a:rPr lang="en-US" sz="1800" dirty="0"/>
              <a:t> </a:t>
            </a:r>
            <a:r>
              <a:rPr lang="ka-GE" sz="1800" dirty="0"/>
              <a:t>  </a:t>
            </a:r>
            <a:r>
              <a:rPr lang="de-DE" sz="1800" dirty="0"/>
              <a:t>ოქტანი</a:t>
            </a:r>
            <a:endParaRPr lang="en-US" sz="1800" dirty="0"/>
          </a:p>
          <a:p>
            <a:r>
              <a:rPr lang="en-US" sz="1800" dirty="0"/>
              <a:t>C</a:t>
            </a:r>
            <a:r>
              <a:rPr lang="en-US" sz="1800" baseline="-25000" dirty="0"/>
              <a:t>4</a:t>
            </a:r>
            <a:r>
              <a:rPr lang="en-US" sz="1800" dirty="0"/>
              <a:t>H</a:t>
            </a:r>
            <a:r>
              <a:rPr lang="en-US" sz="1800" baseline="-25000" dirty="0"/>
              <a:t>10</a:t>
            </a:r>
            <a:r>
              <a:rPr lang="en-US" sz="1800" dirty="0"/>
              <a:t> </a:t>
            </a:r>
            <a:r>
              <a:rPr lang="de-DE" sz="1800" dirty="0"/>
              <a:t>ბუტანი</a:t>
            </a:r>
            <a:r>
              <a:rPr lang="en-US" sz="1800" dirty="0"/>
              <a:t>		 </a:t>
            </a:r>
            <a:r>
              <a:rPr lang="ka-GE" sz="1800" dirty="0"/>
              <a:t>               </a:t>
            </a:r>
            <a:r>
              <a:rPr lang="en-US" sz="1800" dirty="0"/>
              <a:t>C</a:t>
            </a:r>
            <a:r>
              <a:rPr lang="en-US" sz="1800" baseline="-25000" dirty="0"/>
              <a:t>9</a:t>
            </a:r>
            <a:r>
              <a:rPr lang="en-US" sz="1800" dirty="0"/>
              <a:t>H</a:t>
            </a:r>
            <a:r>
              <a:rPr lang="en-US" sz="1800" baseline="-25000" dirty="0"/>
              <a:t>20 </a:t>
            </a:r>
            <a:r>
              <a:rPr lang="ka-GE" sz="1800" dirty="0"/>
              <a:t>   </a:t>
            </a:r>
            <a:r>
              <a:rPr lang="de-DE" sz="1800" dirty="0"/>
              <a:t>ნონანი</a:t>
            </a:r>
            <a:endParaRPr lang="en-US" sz="1800" dirty="0"/>
          </a:p>
          <a:p>
            <a:r>
              <a:rPr lang="en-US" sz="1800" dirty="0"/>
              <a:t>C</a:t>
            </a:r>
            <a:r>
              <a:rPr lang="en-US" sz="1800" baseline="-25000" dirty="0"/>
              <a:t>5</a:t>
            </a:r>
            <a:r>
              <a:rPr lang="en-US" sz="1800" dirty="0"/>
              <a:t>H</a:t>
            </a:r>
            <a:r>
              <a:rPr lang="en-US" sz="1800" baseline="-25000" dirty="0"/>
              <a:t>12</a:t>
            </a:r>
            <a:r>
              <a:rPr lang="en-US" sz="1800" dirty="0"/>
              <a:t> </a:t>
            </a:r>
            <a:r>
              <a:rPr lang="de-DE" sz="1800" dirty="0"/>
              <a:t>პენტანი</a:t>
            </a:r>
            <a:r>
              <a:rPr lang="en-US" sz="1800" dirty="0"/>
              <a:t>		</a:t>
            </a:r>
            <a:r>
              <a:rPr lang="ka-GE" sz="1800" dirty="0"/>
              <a:t>                 </a:t>
            </a:r>
            <a:r>
              <a:rPr lang="en-US" sz="1800" dirty="0"/>
              <a:t>C</a:t>
            </a:r>
            <a:r>
              <a:rPr lang="en-US" sz="1800" baseline="-25000" dirty="0"/>
              <a:t>10</a:t>
            </a:r>
            <a:r>
              <a:rPr lang="en-US" sz="1800" dirty="0"/>
              <a:t>H</a:t>
            </a:r>
            <a:r>
              <a:rPr lang="en-US" sz="1800" baseline="-25000" dirty="0"/>
              <a:t>22    </a:t>
            </a:r>
            <a:r>
              <a:rPr lang="de-DE" sz="1800" dirty="0"/>
              <a:t>დეკანი</a:t>
            </a:r>
            <a:r>
              <a:rPr lang="en-US" sz="1800" dirty="0"/>
              <a:t> 		</a:t>
            </a:r>
            <a:r>
              <a:rPr lang="de-DE" sz="1800" dirty="0"/>
              <a:t>და ა</a:t>
            </a:r>
            <a:r>
              <a:rPr lang="en-US" sz="1800" dirty="0"/>
              <a:t>.</a:t>
            </a:r>
            <a:r>
              <a:rPr lang="de-DE" sz="1800" dirty="0"/>
              <a:t>შ</a:t>
            </a:r>
            <a:r>
              <a:rPr lang="en-US" sz="1800" dirty="0"/>
              <a:t>.</a:t>
            </a:r>
          </a:p>
          <a:p>
            <a:endParaRPr lang="en-US" dirty="0"/>
          </a:p>
        </p:txBody>
      </p:sp>
      <p:sp>
        <p:nvSpPr>
          <p:cNvPr id="4" name="Rectangle 4"/>
          <p:cNvSpPr>
            <a:spLocks noChangeArrowheads="1"/>
          </p:cNvSpPr>
          <p:nvPr/>
        </p:nvSpPr>
        <p:spPr bwMode="auto">
          <a:xfrm>
            <a:off x="251520" y="3097560"/>
            <a:ext cx="784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ka-GE" altLang="en-US" sz="1800" b="1" dirty="0">
                <a:latin typeface="Constantia" panose="02030602050306030303" pitchFamily="18" charset="0"/>
              </a:rPr>
              <a:t>C</a:t>
            </a:r>
            <a:r>
              <a:rPr lang="ka-GE" altLang="en-US" sz="1800" b="1" baseline="-25000" dirty="0">
                <a:latin typeface="Constantia" panose="02030602050306030303" pitchFamily="18" charset="0"/>
              </a:rPr>
              <a:t>n</a:t>
            </a:r>
            <a:r>
              <a:rPr lang="ka-GE" altLang="en-US" sz="1800" b="1" dirty="0">
                <a:latin typeface="Constantia" panose="02030602050306030303" pitchFamily="18" charset="0"/>
              </a:rPr>
              <a:t>H</a:t>
            </a:r>
            <a:r>
              <a:rPr lang="ka-GE" altLang="en-US" sz="1800" b="1" baseline="-25000" dirty="0">
                <a:latin typeface="Constantia" panose="02030602050306030303" pitchFamily="18" charset="0"/>
              </a:rPr>
              <a:t>2n+1</a:t>
            </a:r>
            <a:r>
              <a:rPr lang="ka-GE" altLang="en-US" sz="1800" b="1" dirty="0">
                <a:latin typeface="Constantia" panose="02030602050306030303" pitchFamily="18" charset="0"/>
              </a:rPr>
              <a:t>   ალკილის რადიკალი</a:t>
            </a:r>
            <a:endParaRPr lang="en-US" altLang="en-US" sz="1800" b="1" dirty="0">
              <a:latin typeface="Constantia" panose="02030602050306030303" pitchFamily="18" charset="0"/>
            </a:endParaRPr>
          </a:p>
        </p:txBody>
      </p:sp>
      <p:sp>
        <p:nvSpPr>
          <p:cNvPr id="5" name="Rectangle 1"/>
          <p:cNvSpPr>
            <a:spLocks noChangeArrowheads="1"/>
          </p:cNvSpPr>
          <p:nvPr/>
        </p:nvSpPr>
        <p:spPr bwMode="auto">
          <a:xfrm>
            <a:off x="395536" y="3614492"/>
            <a:ext cx="4419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ka-GE" altLang="en-US" sz="2400" dirty="0">
                <a:latin typeface="Sylfaen" panose="010A0502050306030303" pitchFamily="18" charset="0"/>
                <a:ea typeface="Calibri" panose="020F0502020204030204" pitchFamily="34" charset="0"/>
                <a:cs typeface="Times New Roman" panose="02020603050405020304" pitchFamily="18" charset="0"/>
              </a:rPr>
              <a:t> </a:t>
            </a:r>
            <a:r>
              <a:rPr lang="ka-GE" altLang="en-US" sz="1600" dirty="0">
                <a:latin typeface="Sylfaen" panose="010A0502050306030303" pitchFamily="18" charset="0"/>
                <a:ea typeface="Calibri" panose="020F0502020204030204" pitchFamily="34" charset="0"/>
                <a:cs typeface="Times New Roman" panose="02020603050405020304" pitchFamily="18" charset="0"/>
              </a:rPr>
              <a:t>CH</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3 </a:t>
            </a:r>
            <a:r>
              <a:rPr lang="ka-GE" altLang="en-US" sz="1600" dirty="0">
                <a:latin typeface="Sylfaen" panose="010A0502050306030303" pitchFamily="18" charset="0"/>
                <a:ea typeface="Calibri" panose="020F0502020204030204" pitchFamily="34" charset="0"/>
                <a:cs typeface="Times New Roman" panose="02020603050405020304" pitchFamily="18" charset="0"/>
              </a:rPr>
              <a:t> -  მეთილი</a:t>
            </a:r>
          </a:p>
          <a:p>
            <a:pPr algn="just" eaLnBrk="1" hangingPunct="1">
              <a:spcBef>
                <a:spcPct val="0"/>
              </a:spcBef>
              <a:buFontTx/>
              <a:buNone/>
            </a:pPr>
            <a:endParaRPr lang="en-US" altLang="en-US" sz="1600" dirty="0">
              <a:latin typeface="Arial" panose="020B0604020202020204" pitchFamily="34" charset="0"/>
              <a:ea typeface="Calibri" panose="020F0502020204030204" pitchFamily="34" charset="0"/>
              <a:cs typeface="Times New Roman" panose="02020603050405020304" pitchFamily="18" charset="0"/>
            </a:endParaRPr>
          </a:p>
          <a:p>
            <a:pPr algn="just">
              <a:spcBef>
                <a:spcPct val="0"/>
              </a:spcBef>
              <a:buFontTx/>
              <a:buNone/>
            </a:pPr>
            <a:r>
              <a:rPr lang="ka-GE" altLang="en-US" sz="1600" dirty="0">
                <a:latin typeface="Sylfaen" panose="010A0502050306030303" pitchFamily="18" charset="0"/>
                <a:ea typeface="Calibri" panose="020F0502020204030204" pitchFamily="34" charset="0"/>
                <a:cs typeface="Times New Roman" panose="02020603050405020304" pitchFamily="18" charset="0"/>
              </a:rPr>
              <a:t>C</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2</a:t>
            </a:r>
            <a:r>
              <a:rPr lang="ka-GE" altLang="en-US" sz="1600" dirty="0">
                <a:latin typeface="Sylfaen" panose="010A0502050306030303" pitchFamily="18" charset="0"/>
                <a:ea typeface="Calibri" panose="020F0502020204030204" pitchFamily="34" charset="0"/>
                <a:cs typeface="Times New Roman" panose="02020603050405020304" pitchFamily="18" charset="0"/>
              </a:rPr>
              <a:t>H</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5</a:t>
            </a:r>
            <a:r>
              <a:rPr lang="ka-GE" altLang="en-US" sz="1600" dirty="0">
                <a:latin typeface="Sylfaen" panose="010A0502050306030303" pitchFamily="18" charset="0"/>
                <a:ea typeface="Calibri" panose="020F0502020204030204" pitchFamily="34" charset="0"/>
                <a:cs typeface="Times New Roman" panose="02020603050405020304" pitchFamily="18" charset="0"/>
              </a:rPr>
              <a:t> - ეთილი     </a:t>
            </a:r>
          </a:p>
          <a:p>
            <a:pPr algn="just">
              <a:spcBef>
                <a:spcPct val="0"/>
              </a:spcBef>
              <a:buFontTx/>
              <a:buNone/>
            </a:pPr>
            <a:endParaRPr lang="en-US" altLang="en-US" sz="1600" dirty="0">
              <a:latin typeface="Arial" panose="020B0604020202020204" pitchFamily="34" charset="0"/>
              <a:ea typeface="Calibri" panose="020F0502020204030204" pitchFamily="34" charset="0"/>
              <a:cs typeface="Times New Roman" panose="02020603050405020304" pitchFamily="18" charset="0"/>
            </a:endParaRPr>
          </a:p>
          <a:p>
            <a:pPr algn="just">
              <a:spcBef>
                <a:spcPct val="0"/>
              </a:spcBef>
              <a:buFontTx/>
              <a:buNone/>
            </a:pPr>
            <a:r>
              <a:rPr lang="ka-GE" altLang="en-US" sz="1600" dirty="0">
                <a:latin typeface="Sylfaen" panose="010A0502050306030303" pitchFamily="18" charset="0"/>
                <a:ea typeface="Calibri" panose="020F0502020204030204" pitchFamily="34" charset="0"/>
                <a:cs typeface="Times New Roman" panose="02020603050405020304" pitchFamily="18" charset="0"/>
              </a:rPr>
              <a:t>C</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3</a:t>
            </a:r>
            <a:r>
              <a:rPr lang="ka-GE" altLang="en-US" sz="1600" dirty="0">
                <a:latin typeface="Sylfaen" panose="010A0502050306030303" pitchFamily="18" charset="0"/>
                <a:ea typeface="Calibri" panose="020F0502020204030204" pitchFamily="34" charset="0"/>
                <a:cs typeface="Times New Roman" panose="02020603050405020304" pitchFamily="18" charset="0"/>
              </a:rPr>
              <a:t>H</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7</a:t>
            </a:r>
            <a:r>
              <a:rPr lang="ka-GE" altLang="en-US" sz="1600" dirty="0">
                <a:latin typeface="Sylfaen" panose="010A0502050306030303" pitchFamily="18" charset="0"/>
                <a:ea typeface="Calibri" panose="020F0502020204030204" pitchFamily="34" charset="0"/>
                <a:cs typeface="Times New Roman" panose="02020603050405020304" pitchFamily="18" charset="0"/>
              </a:rPr>
              <a:t>  - პროპილი</a:t>
            </a:r>
          </a:p>
          <a:p>
            <a:pPr algn="just">
              <a:spcBef>
                <a:spcPct val="0"/>
              </a:spcBef>
              <a:buFontTx/>
              <a:buNone/>
            </a:pPr>
            <a:endParaRPr lang="en-US" altLang="en-US" sz="1600" dirty="0">
              <a:latin typeface="Arial" panose="020B0604020202020204" pitchFamily="34" charset="0"/>
              <a:ea typeface="Calibri" panose="020F0502020204030204" pitchFamily="34" charset="0"/>
              <a:cs typeface="Times New Roman" panose="02020603050405020304" pitchFamily="18" charset="0"/>
            </a:endParaRPr>
          </a:p>
          <a:p>
            <a:pPr algn="just">
              <a:spcBef>
                <a:spcPct val="0"/>
              </a:spcBef>
              <a:buFontTx/>
              <a:buNone/>
            </a:pPr>
            <a:r>
              <a:rPr lang="ka-GE" altLang="en-US" sz="1600" dirty="0">
                <a:latin typeface="Sylfaen" panose="010A0502050306030303" pitchFamily="18" charset="0"/>
                <a:ea typeface="Calibri" panose="020F0502020204030204" pitchFamily="34" charset="0"/>
                <a:cs typeface="Times New Roman" panose="02020603050405020304" pitchFamily="18" charset="0"/>
              </a:rPr>
              <a:t>C</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4</a:t>
            </a:r>
            <a:r>
              <a:rPr lang="ka-GE" altLang="en-US" sz="1600" dirty="0">
                <a:latin typeface="Sylfaen" panose="010A0502050306030303" pitchFamily="18" charset="0"/>
                <a:ea typeface="Calibri" panose="020F0502020204030204" pitchFamily="34" charset="0"/>
                <a:cs typeface="Times New Roman" panose="02020603050405020304" pitchFamily="18" charset="0"/>
              </a:rPr>
              <a:t>H</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9</a:t>
            </a:r>
            <a:r>
              <a:rPr lang="ka-GE" altLang="en-US" sz="1600" dirty="0">
                <a:latin typeface="Sylfaen" panose="010A0502050306030303" pitchFamily="18" charset="0"/>
                <a:ea typeface="Calibri" panose="020F0502020204030204" pitchFamily="34" charset="0"/>
                <a:cs typeface="Times New Roman" panose="02020603050405020304" pitchFamily="18" charset="0"/>
              </a:rPr>
              <a:t>  -  ბუტილი</a:t>
            </a:r>
          </a:p>
          <a:p>
            <a:pPr algn="just">
              <a:spcBef>
                <a:spcPct val="0"/>
              </a:spcBef>
              <a:buFontTx/>
              <a:buNone/>
            </a:pPr>
            <a:endParaRPr lang="en-US" altLang="en-US" sz="1600" dirty="0">
              <a:latin typeface="Arial" panose="020B0604020202020204" pitchFamily="34" charset="0"/>
              <a:ea typeface="Calibri" panose="020F0502020204030204" pitchFamily="34" charset="0"/>
              <a:cs typeface="Times New Roman" panose="02020603050405020304" pitchFamily="18" charset="0"/>
            </a:endParaRPr>
          </a:p>
          <a:p>
            <a:pPr algn="just">
              <a:spcBef>
                <a:spcPct val="0"/>
              </a:spcBef>
              <a:buFontTx/>
              <a:buNone/>
            </a:pPr>
            <a:r>
              <a:rPr lang="ka-GE" altLang="en-US" sz="1600" dirty="0">
                <a:latin typeface="Sylfaen" panose="010A0502050306030303" pitchFamily="18" charset="0"/>
                <a:ea typeface="Calibri" panose="020F0502020204030204" pitchFamily="34" charset="0"/>
                <a:cs typeface="Times New Roman" panose="02020603050405020304" pitchFamily="18" charset="0"/>
              </a:rPr>
              <a:t>C</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5</a:t>
            </a:r>
            <a:r>
              <a:rPr lang="ka-GE" altLang="en-US" sz="1600" dirty="0">
                <a:latin typeface="Sylfaen" panose="010A0502050306030303" pitchFamily="18" charset="0"/>
                <a:ea typeface="Calibri" panose="020F0502020204030204" pitchFamily="34" charset="0"/>
                <a:cs typeface="Times New Roman" panose="02020603050405020304" pitchFamily="18" charset="0"/>
              </a:rPr>
              <a:t>H</a:t>
            </a:r>
            <a:r>
              <a:rPr lang="ka-GE" altLang="en-US" sz="1600" baseline="-30000" dirty="0">
                <a:latin typeface="Sylfaen" panose="010A0502050306030303" pitchFamily="18" charset="0"/>
                <a:ea typeface="Calibri" panose="020F0502020204030204" pitchFamily="34" charset="0"/>
                <a:cs typeface="Times New Roman" panose="02020603050405020304" pitchFamily="18" charset="0"/>
              </a:rPr>
              <a:t>11</a:t>
            </a:r>
            <a:r>
              <a:rPr lang="ka-GE" altLang="en-US" sz="1600" dirty="0">
                <a:latin typeface="Sylfaen" panose="010A0502050306030303" pitchFamily="18" charset="0"/>
                <a:ea typeface="Calibri" panose="020F0502020204030204" pitchFamily="34" charset="0"/>
                <a:cs typeface="Times New Roman" panose="02020603050405020304" pitchFamily="18" charset="0"/>
              </a:rPr>
              <a:t> - პენტილი ანუ </a:t>
            </a:r>
          </a:p>
          <a:p>
            <a:pPr algn="just">
              <a:spcBef>
                <a:spcPct val="0"/>
              </a:spcBef>
              <a:buFontTx/>
              <a:buNone/>
            </a:pPr>
            <a:r>
              <a:rPr lang="ka-GE" altLang="en-US" sz="1600" dirty="0">
                <a:latin typeface="Sylfaen" panose="010A0502050306030303" pitchFamily="18" charset="0"/>
                <a:ea typeface="Calibri" panose="020F0502020204030204" pitchFamily="34" charset="0"/>
                <a:cs typeface="Times New Roman" panose="02020603050405020304" pitchFamily="18" charset="0"/>
              </a:rPr>
              <a:t>            ამილი    და ა.შ.</a:t>
            </a:r>
            <a:endParaRPr lang="ka-GE" altLang="en-US" sz="1600" dirty="0">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2"/>
          <p:cNvSpPr>
            <a:spLocks noChangeArrowheads="1"/>
          </p:cNvSpPr>
          <p:nvPr/>
        </p:nvSpPr>
        <p:spPr bwMode="auto">
          <a:xfrm>
            <a:off x="3491880" y="3768380"/>
            <a:ext cx="5105400" cy="2369880"/>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anchor="ctr">
            <a:spAutoFit/>
          </a:bodyPr>
          <a:lstStyle/>
          <a:p>
            <a:pPr algn="just" eaLnBrk="1" hangingPunct="1">
              <a:defRPr/>
            </a:pPr>
            <a:r>
              <a:rPr lang="ka-GE" sz="2000" dirty="0">
                <a:solidFill>
                  <a:schemeClr val="tx1"/>
                </a:solidFill>
                <a:latin typeface="Sylfaen" pitchFamily="18" charset="0"/>
                <a:ea typeface="Calibri" pitchFamily="34" charset="0"/>
                <a:cs typeface="Times New Roman" pitchFamily="18" charset="0"/>
              </a:rPr>
              <a:t> </a:t>
            </a:r>
            <a:r>
              <a:rPr lang="ka-GE" sz="1600" dirty="0">
                <a:solidFill>
                  <a:schemeClr val="tx1"/>
                </a:solidFill>
                <a:latin typeface="Sylfaen" pitchFamily="18" charset="0"/>
                <a:ea typeface="Calibri" pitchFamily="34" charset="0"/>
                <a:cs typeface="Times New Roman" pitchFamily="18" charset="0"/>
              </a:rPr>
              <a:t>თუ</a:t>
            </a:r>
            <a:r>
              <a:rPr lang="en-US" sz="1600" dirty="0">
                <a:solidFill>
                  <a:schemeClr val="tx1"/>
                </a:solidFill>
                <a:latin typeface="Sylfaen" pitchFamily="18" charset="0"/>
                <a:ea typeface="Calibri" pitchFamily="34" charset="0"/>
                <a:cs typeface="Times New Roman" pitchFamily="18" charset="0"/>
              </a:rPr>
              <a:t> </a:t>
            </a:r>
            <a:r>
              <a:rPr lang="ka-GE" sz="1600" dirty="0">
                <a:solidFill>
                  <a:schemeClr val="tx1"/>
                </a:solidFill>
                <a:latin typeface="Sylfaen" pitchFamily="18" charset="0"/>
                <a:ea typeface="Calibri" pitchFamily="34" charset="0"/>
                <a:cs typeface="Times New Roman" pitchFamily="18" charset="0"/>
              </a:rPr>
              <a:t>ალკანის მოლეკულას ჩამოვაცილებთ წყალბადის ერთ ატომს, მივიღებთ ატომთა ჯგუფს C</a:t>
            </a:r>
            <a:r>
              <a:rPr lang="ka-GE" sz="1600" baseline="-30000" dirty="0">
                <a:solidFill>
                  <a:schemeClr val="tx1"/>
                </a:solidFill>
                <a:latin typeface="Sylfaen" pitchFamily="18" charset="0"/>
                <a:ea typeface="Calibri" pitchFamily="34" charset="0"/>
                <a:cs typeface="Times New Roman" pitchFamily="18" charset="0"/>
              </a:rPr>
              <a:t>n</a:t>
            </a:r>
            <a:r>
              <a:rPr lang="ka-GE" sz="1600" dirty="0">
                <a:solidFill>
                  <a:schemeClr val="tx1"/>
                </a:solidFill>
                <a:latin typeface="Sylfaen" pitchFamily="18" charset="0"/>
                <a:ea typeface="Calibri" pitchFamily="34" charset="0"/>
                <a:cs typeface="Times New Roman" pitchFamily="18" charset="0"/>
              </a:rPr>
              <a:t>H</a:t>
            </a:r>
            <a:r>
              <a:rPr lang="ka-GE" sz="1600" baseline="-30000" dirty="0">
                <a:solidFill>
                  <a:schemeClr val="tx1"/>
                </a:solidFill>
                <a:latin typeface="Sylfaen" pitchFamily="18" charset="0"/>
                <a:ea typeface="Calibri" pitchFamily="34" charset="0"/>
                <a:cs typeface="Times New Roman" pitchFamily="18" charset="0"/>
              </a:rPr>
              <a:t>2n+1</a:t>
            </a:r>
            <a:r>
              <a:rPr lang="ka-GE" sz="1600" dirty="0">
                <a:solidFill>
                  <a:schemeClr val="tx1"/>
                </a:solidFill>
                <a:latin typeface="Sylfaen" pitchFamily="18" charset="0"/>
                <a:ea typeface="Calibri" pitchFamily="34" charset="0"/>
                <a:cs typeface="Times New Roman" pitchFamily="18" charset="0"/>
              </a:rPr>
              <a:t>, რომელსაც</a:t>
            </a:r>
            <a:r>
              <a:rPr lang="en-US" sz="1600" dirty="0">
                <a:solidFill>
                  <a:schemeClr val="tx1"/>
                </a:solidFill>
                <a:latin typeface="Sylfaen" pitchFamily="18" charset="0"/>
                <a:ea typeface="Calibri" pitchFamily="34" charset="0"/>
                <a:cs typeface="Times New Roman" pitchFamily="18" charset="0"/>
              </a:rPr>
              <a:t> </a:t>
            </a:r>
            <a:r>
              <a:rPr lang="ka-GE" sz="1600" dirty="0">
                <a:solidFill>
                  <a:schemeClr val="tx1"/>
                </a:solidFill>
                <a:latin typeface="Sylfaen" pitchFamily="18" charset="0"/>
                <a:ea typeface="Calibri" pitchFamily="34" charset="0"/>
                <a:cs typeface="Times New Roman" pitchFamily="18" charset="0"/>
              </a:rPr>
              <a:t>ერთი გაუწყვილებელი ელექტრონი აქვს. ამ ჯგუფს  ზოგადად ალკილის რადიკალი ეწოდება  და ახასიათებს მაღალი  რეაქციისუნარიანობა და ხანმოკლე სიცოცხლის უნარი (1</a:t>
            </a:r>
            <a:r>
              <a:rPr lang="en-US" sz="1600" dirty="0">
                <a:solidFill>
                  <a:schemeClr val="tx1"/>
                </a:solidFill>
                <a:latin typeface="Sylfaen" pitchFamily="18" charset="0"/>
                <a:ea typeface="Calibri" pitchFamily="34" charset="0"/>
                <a:cs typeface="Times New Roman" pitchFamily="18" charset="0"/>
              </a:rPr>
              <a:t>0</a:t>
            </a:r>
            <a:r>
              <a:rPr lang="ka-GE" sz="1600" baseline="30000" dirty="0">
                <a:solidFill>
                  <a:schemeClr val="tx1"/>
                </a:solidFill>
                <a:latin typeface="Sylfaen" pitchFamily="18" charset="0"/>
                <a:ea typeface="Calibri" pitchFamily="34" charset="0"/>
                <a:cs typeface="Times New Roman" pitchFamily="18" charset="0"/>
              </a:rPr>
              <a:t>-3</a:t>
            </a:r>
            <a:r>
              <a:rPr lang="ka-GE" sz="1600" dirty="0">
                <a:solidFill>
                  <a:schemeClr val="tx1"/>
                </a:solidFill>
                <a:latin typeface="Sylfaen" pitchFamily="18" charset="0"/>
                <a:ea typeface="Calibri" pitchFamily="34" charset="0"/>
                <a:cs typeface="Times New Roman" pitchFamily="18" charset="0"/>
              </a:rPr>
              <a:t> წმ). რადიკალის დასახელება შესაბამისი ალკანის სახელწოდებისაგან წარმოდგება  - „ანი“ სუფიქსის შეცვლით „ილით“:</a:t>
            </a:r>
            <a:endParaRPr lang="ka-GE" sz="1600" dirty="0">
              <a:solidFill>
                <a:schemeClr val="tx1"/>
              </a:solidFill>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019943" cy="404136"/>
          </a:xfrm>
        </p:spPr>
        <p:txBody>
          <a:bodyPr/>
          <a:lstStyle/>
          <a:p>
            <a:pPr algn="ctr"/>
            <a:r>
              <a:rPr lang="en-US" sz="1800" b="1" dirty="0">
                <a:latin typeface="AcadNusx" pitchFamily="2" charset="0"/>
              </a:rPr>
              <a:t> </a:t>
            </a:r>
            <a:r>
              <a:rPr lang="ka-GE" sz="1800" b="1" dirty="0">
                <a:latin typeface="AcadNusx" pitchFamily="2" charset="0"/>
              </a:rPr>
              <a:t>ჯაჭვის იზომერია</a:t>
            </a:r>
            <a:endParaRPr lang="en-US" sz="1800" dirty="0"/>
          </a:p>
        </p:txBody>
      </p:sp>
      <p:sp>
        <p:nvSpPr>
          <p:cNvPr id="3" name="Content Placeholder 2"/>
          <p:cNvSpPr>
            <a:spLocks noGrp="1"/>
          </p:cNvSpPr>
          <p:nvPr>
            <p:ph idx="1"/>
          </p:nvPr>
        </p:nvSpPr>
        <p:spPr>
          <a:xfrm>
            <a:off x="179512" y="595095"/>
            <a:ext cx="8784976" cy="792087"/>
          </a:xfrm>
        </p:spPr>
        <p:txBody>
          <a:bodyPr/>
          <a:lstStyle/>
          <a:p>
            <a:r>
              <a:rPr lang="en-US" sz="1800" dirty="0"/>
              <a:t>C</a:t>
            </a:r>
            <a:r>
              <a:rPr lang="en-US" sz="1800" baseline="-25000" dirty="0"/>
              <a:t>3</a:t>
            </a:r>
            <a:r>
              <a:rPr lang="en-US" sz="1800" dirty="0"/>
              <a:t>H</a:t>
            </a:r>
            <a:r>
              <a:rPr lang="en-US" sz="1800" baseline="-25000" dirty="0"/>
              <a:t>8</a:t>
            </a:r>
            <a:r>
              <a:rPr lang="en-US" sz="1800" dirty="0"/>
              <a:t> 	</a:t>
            </a:r>
            <a:r>
              <a:rPr lang="en-US" sz="1800" dirty="0" err="1"/>
              <a:t>პროპანის</a:t>
            </a:r>
            <a:r>
              <a:rPr lang="en-US" sz="1800" dirty="0"/>
              <a:t> </a:t>
            </a:r>
            <a:r>
              <a:rPr lang="en-US" sz="1800" dirty="0" err="1"/>
              <a:t>შემთხვევაში</a:t>
            </a:r>
            <a:r>
              <a:rPr lang="en-US" sz="1800" dirty="0"/>
              <a:t> </a:t>
            </a:r>
            <a:r>
              <a:rPr lang="en-US" sz="1800" dirty="0" err="1"/>
              <a:t>ნახშირბადოვანი</a:t>
            </a:r>
            <a:r>
              <a:rPr lang="en-US" sz="1800" dirty="0"/>
              <a:t> </a:t>
            </a:r>
            <a:r>
              <a:rPr lang="en-US" sz="1800" dirty="0" err="1"/>
              <a:t>ჯაჭვი</a:t>
            </a:r>
            <a:r>
              <a:rPr lang="en-US" sz="1800" dirty="0"/>
              <a:t> </a:t>
            </a:r>
            <a:r>
              <a:rPr lang="en-US" sz="1800" dirty="0" err="1"/>
              <a:t>სამი</a:t>
            </a:r>
            <a:r>
              <a:rPr lang="en-US" sz="1800" dirty="0"/>
              <a:t> </a:t>
            </a:r>
            <a:r>
              <a:rPr lang="en-US" sz="1800" dirty="0" err="1"/>
              <a:t>ნახშირბად</a:t>
            </a:r>
            <a:r>
              <a:rPr lang="ka-GE" sz="1800" dirty="0"/>
              <a:t>ატომ</a:t>
            </a:r>
            <a:r>
              <a:rPr lang="en-US" sz="1800" dirty="0" err="1"/>
              <a:t>ისგან</a:t>
            </a:r>
            <a:r>
              <a:rPr lang="en-US" sz="1800" dirty="0"/>
              <a:t> </a:t>
            </a:r>
            <a:r>
              <a:rPr lang="en-US" sz="1800" dirty="0" err="1"/>
              <a:t>შედგება</a:t>
            </a:r>
            <a:r>
              <a:rPr lang="en-US" sz="1800" dirty="0"/>
              <a:t>:</a:t>
            </a:r>
          </a:p>
          <a:p>
            <a:endParaRPr lang="en-US" dirty="0"/>
          </a:p>
        </p:txBody>
      </p:sp>
      <p:graphicFrame>
        <p:nvGraphicFramePr>
          <p:cNvPr id="59395" name="Object 3"/>
          <p:cNvGraphicFramePr>
            <a:graphicFrameLocks noChangeAspect="1"/>
          </p:cNvGraphicFramePr>
          <p:nvPr>
            <p:extLst>
              <p:ext uri="{D42A27DB-BD31-4B8C-83A1-F6EECF244321}">
                <p14:modId xmlns:p14="http://schemas.microsoft.com/office/powerpoint/2010/main" val="2760262106"/>
              </p:ext>
            </p:extLst>
          </p:nvPr>
        </p:nvGraphicFramePr>
        <p:xfrm>
          <a:off x="733354" y="1387182"/>
          <a:ext cx="4008508" cy="1524843"/>
        </p:xfrm>
        <a:graphic>
          <a:graphicData uri="http://schemas.openxmlformats.org/presentationml/2006/ole">
            <mc:AlternateContent xmlns:mc="http://schemas.openxmlformats.org/markup-compatibility/2006">
              <mc:Choice xmlns:v="urn:schemas-microsoft-com:vml" Requires="v">
                <p:oleObj spid="_x0000_s98375" name="CS ChemDraw Drawing" r:id="rId3" imgW="3714480" imgH="1412640" progId="ChemDraw.Document.6.0">
                  <p:embed/>
                </p:oleObj>
              </mc:Choice>
              <mc:Fallback>
                <p:oleObj name="CS ChemDraw Drawing" r:id="rId3" imgW="3714480" imgH="1412640" progId="ChemDraw.Document.6.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54" y="1387182"/>
                        <a:ext cx="4008508" cy="1524843"/>
                      </a:xfrm>
                      <a:prstGeom prst="rect">
                        <a:avLst/>
                      </a:prstGeom>
                      <a:noFill/>
                      <a:extLst/>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2321952337"/>
              </p:ext>
            </p:extLst>
          </p:nvPr>
        </p:nvGraphicFramePr>
        <p:xfrm>
          <a:off x="539552" y="3200301"/>
          <a:ext cx="3600400" cy="1219641"/>
        </p:xfrm>
        <a:graphic>
          <a:graphicData uri="http://schemas.openxmlformats.org/presentationml/2006/ole">
            <mc:AlternateContent xmlns:mc="http://schemas.openxmlformats.org/markup-compatibility/2006">
              <mc:Choice xmlns:v="urn:schemas-microsoft-com:vml" Requires="v">
                <p:oleObj spid="_x0000_s98376" r:id="rId5" imgW="2760480" imgH="936360" progId="ChemDraw.Document.6.0">
                  <p:embed/>
                </p:oleObj>
              </mc:Choice>
              <mc:Fallback>
                <p:oleObj r:id="rId5" imgW="2760480" imgH="936360"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3200301"/>
                        <a:ext cx="3600400" cy="1219641"/>
                      </a:xfrm>
                      <a:prstGeom prst="rect">
                        <a:avLst/>
                      </a:prstGeom>
                      <a:noFill/>
                      <a:ln>
                        <a:noFill/>
                      </a:ln>
                      <a:effectLs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811111281"/>
              </p:ext>
            </p:extLst>
          </p:nvPr>
        </p:nvGraphicFramePr>
        <p:xfrm>
          <a:off x="733354" y="4725144"/>
          <a:ext cx="3690844" cy="2216195"/>
        </p:xfrm>
        <a:graphic>
          <a:graphicData uri="http://schemas.openxmlformats.org/presentationml/2006/ole">
            <mc:AlternateContent xmlns:mc="http://schemas.openxmlformats.org/markup-compatibility/2006">
              <mc:Choice xmlns:v="urn:schemas-microsoft-com:vml" Requires="v">
                <p:oleObj spid="_x0000_s98377" r:id="rId7" imgW="3136320" imgH="1884960" progId="ChemDraw.Document.6.0">
                  <p:embed/>
                </p:oleObj>
              </mc:Choice>
              <mc:Fallback>
                <p:oleObj r:id="rId7" imgW="3136320" imgH="1884960"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354" y="4725144"/>
                        <a:ext cx="3690844" cy="2216195"/>
                      </a:xfrm>
                      <a:prstGeom prst="rect">
                        <a:avLst/>
                      </a:prstGeom>
                      <a:noFill/>
                      <a:ln>
                        <a:noFill/>
                      </a:ln>
                      <a:effectLs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0353" name="Object 1"/>
          <p:cNvGraphicFramePr>
            <a:graphicFrameLocks noChangeAspect="1"/>
          </p:cNvGraphicFramePr>
          <p:nvPr/>
        </p:nvGraphicFramePr>
        <p:xfrm>
          <a:off x="285720" y="428604"/>
          <a:ext cx="8286808" cy="1374088"/>
        </p:xfrm>
        <a:graphic>
          <a:graphicData uri="http://schemas.openxmlformats.org/presentationml/2006/ole">
            <mc:AlternateContent xmlns:mc="http://schemas.openxmlformats.org/markup-compatibility/2006">
              <mc:Choice xmlns:v="urn:schemas-microsoft-com:vml" Requires="v">
                <p:oleObj spid="_x0000_s100453" name="CS ChemDraw Drawing" r:id="rId3" imgW="3730752" imgH="624840" progId="ChemDraw.Document.6.0">
                  <p:embed/>
                </p:oleObj>
              </mc:Choice>
              <mc:Fallback>
                <p:oleObj name="CS ChemDraw Drawing" r:id="rId3" imgW="3730752" imgH="624840" progId="ChemDraw.Document.6.0">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428604"/>
                        <a:ext cx="8286808" cy="137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2"/>
          <p:cNvGraphicFramePr>
            <a:graphicFrameLocks noChangeAspect="1"/>
          </p:cNvGraphicFramePr>
          <p:nvPr/>
        </p:nvGraphicFramePr>
        <p:xfrm>
          <a:off x="214282" y="1857364"/>
          <a:ext cx="8277283" cy="1571636"/>
        </p:xfrm>
        <a:graphic>
          <a:graphicData uri="http://schemas.openxmlformats.org/presentationml/2006/ole">
            <mc:AlternateContent xmlns:mc="http://schemas.openxmlformats.org/markup-compatibility/2006">
              <mc:Choice xmlns:v="urn:schemas-microsoft-com:vml" Requires="v">
                <p:oleObj spid="_x0000_s100454" r:id="rId5" imgW="4539240" imgH="862200" progId="ChemDraw.Document.6.0">
                  <p:embed/>
                </p:oleObj>
              </mc:Choice>
              <mc:Fallback>
                <p:oleObj r:id="rId5" imgW="4539240" imgH="862200" progId="ChemDraw.Document.6.0">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282" y="1857364"/>
                        <a:ext cx="8277283" cy="15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56" name="Object 4"/>
          <p:cNvGraphicFramePr>
            <a:graphicFrameLocks noChangeAspect="1"/>
          </p:cNvGraphicFramePr>
          <p:nvPr/>
        </p:nvGraphicFramePr>
        <p:xfrm>
          <a:off x="357158" y="4000504"/>
          <a:ext cx="8001056" cy="1616055"/>
        </p:xfrm>
        <a:graphic>
          <a:graphicData uri="http://schemas.openxmlformats.org/presentationml/2006/ole">
            <mc:AlternateContent xmlns:mc="http://schemas.openxmlformats.org/markup-compatibility/2006">
              <mc:Choice xmlns:v="urn:schemas-microsoft-com:vml" Requires="v">
                <p:oleObj spid="_x0000_s100455" r:id="rId7" imgW="4532400" imgH="915840" progId="ChemDraw.Document.6.0">
                  <p:embed/>
                </p:oleObj>
              </mc:Choice>
              <mc:Fallback>
                <p:oleObj r:id="rId7" imgW="4532400" imgH="915840" progId="ChemDraw.Document.6.0">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58" y="4000504"/>
                        <a:ext cx="8001056" cy="1616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544" y="1268760"/>
            <a:ext cx="3356792" cy="1728391"/>
          </a:xfrm>
          <a:prstGeom prst="rect">
            <a:avLst/>
          </a:prstGeom>
        </p:spPr>
      </p:pic>
      <p:pic>
        <p:nvPicPr>
          <p:cNvPr id="3" name="Picture 2"/>
          <p:cNvPicPr>
            <a:picLocks noChangeAspect="1"/>
          </p:cNvPicPr>
          <p:nvPr/>
        </p:nvPicPr>
        <p:blipFill>
          <a:blip r:embed="rId3"/>
          <a:stretch>
            <a:fillRect/>
          </a:stretch>
        </p:blipFill>
        <p:spPr>
          <a:xfrm>
            <a:off x="3824336" y="1274526"/>
            <a:ext cx="4060032" cy="1710627"/>
          </a:xfrm>
          <a:prstGeom prst="rect">
            <a:avLst/>
          </a:prstGeom>
        </p:spPr>
      </p:pic>
      <p:sp>
        <p:nvSpPr>
          <p:cNvPr id="4" name="Rectangle 3"/>
          <p:cNvSpPr/>
          <p:nvPr/>
        </p:nvSpPr>
        <p:spPr>
          <a:xfrm>
            <a:off x="395536" y="404664"/>
            <a:ext cx="8640960" cy="646331"/>
          </a:xfrm>
          <a:prstGeom prst="rect">
            <a:avLst/>
          </a:prstGeom>
        </p:spPr>
        <p:txBody>
          <a:bodyPr wrap="square">
            <a:spAutoFit/>
          </a:bodyPr>
          <a:lstStyle/>
          <a:p>
            <a:r>
              <a:rPr lang="ka-GE" b="1" dirty="0">
                <a:solidFill>
                  <a:srgbClr val="002060"/>
                </a:solidFill>
              </a:rPr>
              <a:t>ნუკლეინის მჟავები</a:t>
            </a:r>
            <a:r>
              <a:rPr lang="ka-GE" dirty="0">
                <a:solidFill>
                  <a:srgbClr val="002060"/>
                </a:solidFill>
              </a:rPr>
              <a:t> </a:t>
            </a:r>
            <a:r>
              <a:rPr lang="ka-GE" dirty="0"/>
              <a:t>— </a:t>
            </a:r>
            <a:r>
              <a:rPr lang="ka-GE" dirty="0">
                <a:hlinkClick r:id="rId4" tooltip="ბიოპოლიმერი"/>
              </a:rPr>
              <a:t>ბიოპოლიმერები</a:t>
            </a:r>
            <a:r>
              <a:rPr lang="ka-GE" dirty="0"/>
              <a:t>, ანუ მცირე ზომის </a:t>
            </a:r>
            <a:r>
              <a:rPr lang="ka-GE" dirty="0">
                <a:hlinkClick r:id="rId5" tooltip="ბიომოლეკულა (ჯერ არაა დაწერილი)"/>
              </a:rPr>
              <a:t>ბიომოლეკულები</a:t>
            </a:r>
            <a:r>
              <a:rPr lang="ka-GE" dirty="0"/>
              <a:t>, რომლებიც აუცილებელია ჩვენთვის ცნობილი </a:t>
            </a:r>
            <a:r>
              <a:rPr lang="ka-GE" dirty="0">
                <a:hlinkClick r:id="rId6" tooltip="სიცოცხლე"/>
              </a:rPr>
              <a:t>სიცოცხლის</a:t>
            </a:r>
            <a:r>
              <a:rPr lang="ka-GE" dirty="0"/>
              <a:t> ფორმებისთვის.</a:t>
            </a:r>
            <a:endParaRPr lang="en-US" dirty="0"/>
          </a:p>
        </p:txBody>
      </p:sp>
      <p:pic>
        <p:nvPicPr>
          <p:cNvPr id="6" name="Picture 5"/>
          <p:cNvPicPr>
            <a:picLocks noChangeAspect="1"/>
          </p:cNvPicPr>
          <p:nvPr/>
        </p:nvPicPr>
        <p:blipFill>
          <a:blip r:embed="rId7"/>
          <a:stretch>
            <a:fillRect/>
          </a:stretch>
        </p:blipFill>
        <p:spPr>
          <a:xfrm>
            <a:off x="364347" y="4430424"/>
            <a:ext cx="4664130" cy="2427576"/>
          </a:xfrm>
          <a:prstGeom prst="rect">
            <a:avLst/>
          </a:prstGeom>
        </p:spPr>
      </p:pic>
      <p:sp>
        <p:nvSpPr>
          <p:cNvPr id="7" name="Rectangle 6"/>
          <p:cNvSpPr/>
          <p:nvPr/>
        </p:nvSpPr>
        <p:spPr>
          <a:xfrm>
            <a:off x="0" y="3208684"/>
            <a:ext cx="9073008" cy="1200329"/>
          </a:xfrm>
          <a:prstGeom prst="rect">
            <a:avLst/>
          </a:prstGeom>
        </p:spPr>
        <p:txBody>
          <a:bodyPr wrap="square">
            <a:spAutoFit/>
          </a:bodyPr>
          <a:lstStyle/>
          <a:p>
            <a:r>
              <a:rPr lang="ka-GE" b="1" dirty="0">
                <a:solidFill>
                  <a:srgbClr val="002060"/>
                </a:solidFill>
              </a:rPr>
              <a:t>ცილები</a:t>
            </a:r>
            <a:r>
              <a:rPr lang="ka-GE" dirty="0">
                <a:solidFill>
                  <a:srgbClr val="002060"/>
                </a:solidFill>
              </a:rPr>
              <a:t> ან </a:t>
            </a:r>
            <a:r>
              <a:rPr lang="ka-GE" i="1" dirty="0">
                <a:solidFill>
                  <a:srgbClr val="002060"/>
                </a:solidFill>
              </a:rPr>
              <a:t>პროტეინები</a:t>
            </a:r>
            <a:r>
              <a:rPr lang="ka-GE" dirty="0">
                <a:solidFill>
                  <a:srgbClr val="002060"/>
                </a:solidFill>
              </a:rPr>
              <a:t> </a:t>
            </a:r>
            <a:r>
              <a:rPr lang="ka-GE" dirty="0"/>
              <a:t>— მაღალმოლეკულური ბუნებრივი ორგანული ნაერთები, რომლებიც </a:t>
            </a:r>
            <a:r>
              <a:rPr lang="ka-GE" dirty="0">
                <a:hlinkClick r:id="rId8" tooltip="ამინომჟავები"/>
              </a:rPr>
              <a:t>ამინომჟავებისაგანაა</a:t>
            </a:r>
            <a:r>
              <a:rPr lang="ka-GE" dirty="0"/>
              <a:t> აშენებული. ცილები </a:t>
            </a:r>
            <a:r>
              <a:rPr lang="ka-GE" dirty="0">
                <a:hlinkClick r:id="rId9" tooltip="ცხიმები"/>
              </a:rPr>
              <a:t>ცხიმებთან</a:t>
            </a:r>
            <a:r>
              <a:rPr lang="ka-GE" dirty="0"/>
              <a:t>, </a:t>
            </a:r>
            <a:r>
              <a:rPr lang="ka-GE" dirty="0">
                <a:hlinkClick r:id="rId10" tooltip="ნახშირწყლები"/>
              </a:rPr>
              <a:t>ნახშირწყლებთან</a:t>
            </a:r>
            <a:r>
              <a:rPr lang="ka-GE" dirty="0"/>
              <a:t> და </a:t>
            </a:r>
            <a:r>
              <a:rPr lang="ka-GE" dirty="0">
                <a:hlinkClick r:id="rId11" tooltip="ნუკლეინის მჟავები"/>
              </a:rPr>
              <a:t>ნუკლეინის მჟავებთან</a:t>
            </a:r>
            <a:r>
              <a:rPr lang="ka-GE" dirty="0"/>
              <a:t> ერთად ცოცხალ არსებათა შემადგენელი აუცილებელი ქიმიური კომპონენტებია და მეტად მრავალგვარი ბიოლოგიური დანიშნულება აქვთ. </a:t>
            </a:r>
            <a:endParaRPr lang="en-US" dirty="0"/>
          </a:p>
        </p:txBody>
      </p:sp>
    </p:spTree>
    <p:extLst>
      <p:ext uri="{BB962C8B-B14F-4D97-AF65-F5344CB8AC3E}">
        <p14:creationId xmlns:p14="http://schemas.microsoft.com/office/powerpoint/2010/main" val="83976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548680"/>
            <a:ext cx="8999984" cy="657225"/>
          </a:xfrm>
        </p:spPr>
        <p:txBody>
          <a:bodyPr/>
          <a:lstStyle/>
          <a:p>
            <a:pPr algn="just" eaLnBrk="1" hangingPunct="1"/>
            <a:r>
              <a:rPr lang="ka-GE" altLang="en-US" sz="1800" dirty="0"/>
              <a:t>ნახშირბადატომებს შედარებით თავისუფლად შეუძლიათ ბრუნვა მარტივი </a:t>
            </a:r>
            <a:r>
              <a:rPr lang="el-GR" altLang="en-US" sz="1800" dirty="0"/>
              <a:t>σ</a:t>
            </a:r>
            <a:r>
              <a:rPr lang="ka-GE" altLang="en-US" sz="1800" dirty="0"/>
              <a:t>-ბმის გარშემო. ამიტომ ნახშირბადატომთა ჯაჭვს შეიძლება სხვადასხვა სივრცითი აღნაგობა გააჩნდეს</a:t>
            </a:r>
            <a:endParaRPr lang="en-US" altLang="en-US" sz="2000" dirty="0"/>
          </a:p>
        </p:txBody>
      </p:sp>
      <p:sp>
        <p:nvSpPr>
          <p:cNvPr id="5" name="Rectangle 4"/>
          <p:cNvSpPr/>
          <p:nvPr/>
        </p:nvSpPr>
        <p:spPr>
          <a:xfrm>
            <a:off x="0" y="1205905"/>
            <a:ext cx="8892480" cy="1047979"/>
          </a:xfrm>
          <a:prstGeom prst="rect">
            <a:avLst/>
          </a:prstGeom>
        </p:spPr>
        <p:txBody>
          <a:bodyPr wrap="square">
            <a:spAutoFit/>
          </a:bodyPr>
          <a:lstStyle/>
          <a:p>
            <a:pPr marL="0" marR="0" indent="466090" algn="just">
              <a:lnSpc>
                <a:spcPct val="115000"/>
              </a:lnSpc>
              <a:spcBef>
                <a:spcPts val="0"/>
              </a:spcBef>
              <a:spcAft>
                <a:spcPts val="0"/>
              </a:spcAft>
            </a:pPr>
            <a:r>
              <a:rPr lang="ka-GE" dirty="0">
                <a:latin typeface="Sylfaen" panose="010A0502050306030303" pitchFamily="18" charset="0"/>
                <a:ea typeface="Calibri" panose="020F0502020204030204" pitchFamily="34" charset="0"/>
                <a:cs typeface="Times New Roman" panose="02020603050405020304" pitchFamily="18" charset="0"/>
              </a:rPr>
              <a:t>ერთნაირი შედგენილობისა და ერთნაირი ქიმიური აღნაგობის ორგანულ ნაერთებს შეიძლება ჰქონდეს განსხვავებული </a:t>
            </a:r>
            <a:r>
              <a:rPr lang="ka-GE" b="1" dirty="0">
                <a:latin typeface="Sylfaen" panose="010A0502050306030303" pitchFamily="18" charset="0"/>
                <a:ea typeface="Calibri" panose="020F0502020204030204" pitchFamily="34" charset="0"/>
                <a:cs typeface="Times New Roman" panose="02020603050405020304" pitchFamily="18" charset="0"/>
              </a:rPr>
              <a:t>კონფიგურაციები</a:t>
            </a:r>
            <a:r>
              <a:rPr lang="ka-GE" dirty="0">
                <a:latin typeface="Sylfaen" panose="010A0502050306030303" pitchFamily="18" charset="0"/>
                <a:ea typeface="Calibri" panose="020F0502020204030204" pitchFamily="34" charset="0"/>
                <a:cs typeface="Times New Roman" panose="02020603050405020304" pitchFamily="18" charset="0"/>
              </a:rPr>
              <a:t> - მოლეკულებში ატომთა განსაზღვრული სივრცითი განლაგებები.</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81585" y="2758900"/>
            <a:ext cx="6915116" cy="1368152"/>
          </a:xfrm>
          <a:prstGeom prst="rect">
            <a:avLst/>
          </a:prstGeom>
        </p:spPr>
      </p:pic>
      <p:pic>
        <p:nvPicPr>
          <p:cNvPr id="9" name="Picture 8"/>
          <p:cNvPicPr>
            <a:picLocks noChangeAspect="1"/>
          </p:cNvPicPr>
          <p:nvPr/>
        </p:nvPicPr>
        <p:blipFill>
          <a:blip r:embed="rId3"/>
          <a:stretch>
            <a:fillRect/>
          </a:stretch>
        </p:blipFill>
        <p:spPr>
          <a:xfrm>
            <a:off x="467544" y="4632068"/>
            <a:ext cx="7187225" cy="1944216"/>
          </a:xfrm>
          <a:prstGeom prst="rect">
            <a:avLst/>
          </a:prstGeom>
        </p:spPr>
      </p:pic>
      <p:sp>
        <p:nvSpPr>
          <p:cNvPr id="10" name="Rectangle 9"/>
          <p:cNvSpPr/>
          <p:nvPr/>
        </p:nvSpPr>
        <p:spPr>
          <a:xfrm>
            <a:off x="7487816" y="3133065"/>
            <a:ext cx="1512168" cy="830997"/>
          </a:xfrm>
          <a:prstGeom prst="rect">
            <a:avLst/>
          </a:prstGeom>
        </p:spPr>
        <p:txBody>
          <a:bodyPr wrap="square">
            <a:spAutoFit/>
          </a:bodyPr>
          <a:lstStyle/>
          <a:p>
            <a:r>
              <a:rPr lang="ka-GE" sz="1600" dirty="0">
                <a:latin typeface="Sylfaen" panose="010A0502050306030303" pitchFamily="18" charset="0"/>
                <a:ea typeface="Calibri" panose="020F0502020204030204" pitchFamily="34" charset="0"/>
                <a:cs typeface="Times New Roman" panose="02020603050405020304" pitchFamily="18" charset="0"/>
              </a:rPr>
              <a:t>ნიუმენის პროექციული ფორმულა </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619672" y="40050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3"/>
          <a:stretch>
            <a:fillRect/>
          </a:stretch>
        </p:blipFill>
        <p:spPr>
          <a:xfrm>
            <a:off x="107504" y="97716"/>
            <a:ext cx="2697236" cy="1558792"/>
          </a:xfrm>
          <a:prstGeom prst="rect">
            <a:avLst/>
          </a:prstGeom>
        </p:spPr>
      </p:pic>
      <p:pic>
        <p:nvPicPr>
          <p:cNvPr id="10" name="Picture 9"/>
          <p:cNvPicPr>
            <a:picLocks noChangeAspect="1"/>
          </p:cNvPicPr>
          <p:nvPr/>
        </p:nvPicPr>
        <p:blipFill>
          <a:blip r:embed="rId4"/>
          <a:stretch>
            <a:fillRect/>
          </a:stretch>
        </p:blipFill>
        <p:spPr>
          <a:xfrm>
            <a:off x="5997294" y="97716"/>
            <a:ext cx="3146706" cy="1891124"/>
          </a:xfrm>
          <a:prstGeom prst="rect">
            <a:avLst/>
          </a:prstGeom>
        </p:spPr>
      </p:pic>
      <p:graphicFrame>
        <p:nvGraphicFramePr>
          <p:cNvPr id="11" name="Object 10"/>
          <p:cNvGraphicFramePr>
            <a:graphicFrameLocks noChangeAspect="1"/>
          </p:cNvGraphicFramePr>
          <p:nvPr>
            <p:extLst>
              <p:ext uri="{D42A27DB-BD31-4B8C-83A1-F6EECF244321}">
                <p14:modId xmlns:p14="http://schemas.microsoft.com/office/powerpoint/2010/main" val="273966339"/>
              </p:ext>
            </p:extLst>
          </p:nvPr>
        </p:nvGraphicFramePr>
        <p:xfrm>
          <a:off x="2138072" y="1656508"/>
          <a:ext cx="4248472" cy="1542482"/>
        </p:xfrm>
        <a:graphic>
          <a:graphicData uri="http://schemas.openxmlformats.org/presentationml/2006/ole">
            <mc:AlternateContent xmlns:mc="http://schemas.openxmlformats.org/markup-compatibility/2006">
              <mc:Choice xmlns:v="urn:schemas-microsoft-com:vml" Requires="v">
                <p:oleObj spid="_x0000_s132117" name="CS ChemDraw Drawing" r:id="rId5" imgW="3042869" imgH="1104821" progId="ChemDraw.Document.6.0">
                  <p:embed/>
                </p:oleObj>
              </mc:Choice>
              <mc:Fallback>
                <p:oleObj name="CS ChemDraw Drawing" r:id="rId5" imgW="3042869" imgH="1104821" progId="ChemDraw.Document.6.0">
                  <p:embed/>
                  <p:pic>
                    <p:nvPicPr>
                      <p:cNvPr id="0" name=""/>
                      <p:cNvPicPr/>
                      <p:nvPr/>
                    </p:nvPicPr>
                    <p:blipFill>
                      <a:blip r:embed="rId6"/>
                      <a:stretch>
                        <a:fillRect/>
                      </a:stretch>
                    </p:blipFill>
                    <p:spPr>
                      <a:xfrm>
                        <a:off x="2138072" y="1656508"/>
                        <a:ext cx="4248472" cy="1542482"/>
                      </a:xfrm>
                      <a:prstGeom prst="rect">
                        <a:avLst/>
                      </a:prstGeom>
                    </p:spPr>
                  </p:pic>
                </p:oleObj>
              </mc:Fallback>
            </mc:AlternateContent>
          </a:graphicData>
        </a:graphic>
      </p:graphicFrame>
      <p:pic>
        <p:nvPicPr>
          <p:cNvPr id="12" name="Picture 11"/>
          <p:cNvPicPr>
            <a:picLocks noChangeAspect="1"/>
          </p:cNvPicPr>
          <p:nvPr/>
        </p:nvPicPr>
        <p:blipFill>
          <a:blip r:embed="rId7"/>
          <a:stretch>
            <a:fillRect/>
          </a:stretch>
        </p:blipFill>
        <p:spPr>
          <a:xfrm>
            <a:off x="2138072" y="3233531"/>
            <a:ext cx="4594168" cy="3363821"/>
          </a:xfrm>
          <a:prstGeom prst="rect">
            <a:avLst/>
          </a:prstGeom>
        </p:spPr>
      </p:pic>
    </p:spTree>
    <p:extLst>
      <p:ext uri="{BB962C8B-B14F-4D97-AF65-F5344CB8AC3E}">
        <p14:creationId xmlns:p14="http://schemas.microsoft.com/office/powerpoint/2010/main" val="1769757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395" y="0"/>
            <a:ext cx="8892480" cy="729430"/>
          </a:xfrm>
          <a:prstGeom prst="rect">
            <a:avLst/>
          </a:prstGeom>
        </p:spPr>
        <p:txBody>
          <a:bodyPr wrap="square">
            <a:spAutoFit/>
          </a:bodyPr>
          <a:lstStyle/>
          <a:p>
            <a:pPr marL="0" marR="0" indent="466090" algn="just">
              <a:lnSpc>
                <a:spcPct val="115000"/>
              </a:lnSpc>
              <a:spcBef>
                <a:spcPts val="0"/>
              </a:spcBef>
              <a:spcAft>
                <a:spcPts val="0"/>
              </a:spcAft>
            </a:pPr>
            <a:r>
              <a:rPr lang="ka-GE" dirty="0">
                <a:latin typeface="Sylfaen" panose="010A0502050306030303"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466090" algn="just">
              <a:lnSpc>
                <a:spcPct val="115000"/>
              </a:lnSpc>
              <a:spcBef>
                <a:spcPts val="0"/>
              </a:spcBef>
              <a:spcAft>
                <a:spcPts val="0"/>
              </a:spcAft>
            </a:pPr>
            <a:r>
              <a:rPr lang="ka-GE" b="1" dirty="0">
                <a:solidFill>
                  <a:srgbClr val="C00000"/>
                </a:solidFill>
                <a:latin typeface="Sylfaen" panose="010A0502050306030303" pitchFamily="18" charset="0"/>
                <a:ea typeface="Calibri" panose="020F0502020204030204" pitchFamily="34" charset="0"/>
                <a:cs typeface="Times New Roman" panose="02020603050405020304" pitchFamily="18" charset="0"/>
              </a:rPr>
              <a:t>ბუტანის</a:t>
            </a:r>
            <a:r>
              <a:rPr lang="ka-GE" dirty="0">
                <a:latin typeface="Sylfaen" panose="010A0502050306030303" pitchFamily="18" charset="0"/>
                <a:ea typeface="Calibri" panose="020F0502020204030204" pitchFamily="34" charset="0"/>
                <a:cs typeface="Times New Roman" panose="02020603050405020304" pitchFamily="18" charset="0"/>
              </a:rPr>
              <a:t> მოლეკულაში არსებობს ოთხი ზღვრული კონფორმაცია.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58988" y="908720"/>
            <a:ext cx="6552728" cy="1656184"/>
          </a:xfrm>
          <a:prstGeom prst="rect">
            <a:avLst/>
          </a:prstGeom>
        </p:spPr>
      </p:pic>
      <p:pic>
        <p:nvPicPr>
          <p:cNvPr id="4" name="Picture 3" descr="Image result for &amp;pcy;&amp;rcy;&amp;ocy;&amp;iecy;&amp;kcy;&amp;tscy;&amp;icy;&amp;ocy;&amp;ncy;&amp;ncy;&amp;ycy;&amp;iecy; &amp;fcy;&amp;ocy;&amp;rcy;&amp;mcy;&amp;ucy;&amp;lcy;&amp;ycy; &amp;ncy;&amp;softcy;&amp;yucy;&amp;mcy;&amp;iecy;&amp;ncy;&amp;acy; &amp;bcy;&amp;ucy;&amp;tcy;&amp;acy;&amp;ncy;&amp;acy;"/>
          <p:cNvPicPr/>
          <p:nvPr/>
        </p:nvPicPr>
        <p:blipFill>
          <a:blip r:embed="rId3"/>
          <a:srcRect/>
          <a:stretch>
            <a:fillRect/>
          </a:stretch>
        </p:blipFill>
        <p:spPr bwMode="auto">
          <a:xfrm>
            <a:off x="1619672" y="2672186"/>
            <a:ext cx="5904656" cy="4069182"/>
          </a:xfrm>
          <a:prstGeom prst="rect">
            <a:avLst/>
          </a:prstGeom>
          <a:noFill/>
          <a:ln w="9525">
            <a:noFill/>
            <a:miter lim="800000"/>
            <a:headEnd/>
            <a:tailEnd/>
          </a:ln>
        </p:spPr>
      </p:pic>
    </p:spTree>
    <p:extLst>
      <p:ext uri="{BB962C8B-B14F-4D97-AF65-F5344CB8AC3E}">
        <p14:creationId xmlns:p14="http://schemas.microsoft.com/office/powerpoint/2010/main" val="1165519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437112"/>
            <a:ext cx="8784976" cy="1754326"/>
          </a:xfrm>
          <a:prstGeom prst="rect">
            <a:avLst/>
          </a:prstGeom>
        </p:spPr>
        <p:txBody>
          <a:bodyPr wrap="square">
            <a:spAutoFit/>
          </a:bodyPr>
          <a:lstStyle/>
          <a:p>
            <a:r>
              <a:rPr lang="ka-GE" dirty="0"/>
              <a:t> თუმცა, იმის თქმა, რომ ერთი კონკრეტული კონფორმაცია "უფრო სტაბილურია", ვიდრე მეორე, არ ნიშნავს, იმას, რომ მოლეკულა იღებს და ინარჩუნებს მხოლოდ ამ სტაბილურ კონფორმაციას. ოთახის ტემპერატურაზე </a:t>
            </a:r>
            <a:r>
              <a:rPr lang="el-GR" dirty="0"/>
              <a:t>σ</a:t>
            </a:r>
            <a:r>
              <a:rPr lang="ka-GE" dirty="0"/>
              <a:t>-ბმის გარშემო ბრუნვა იმდენად სწრაფად ხდება, რომ ყველა კონფორმაცია  წონასწორობაშია. თუმცა, სტაბილურ კონფორმაციაში ყოფნის ალბათობა უფრო მეტია, ვიდრე ნაკლებად სტაბილურში. </a:t>
            </a:r>
            <a:endParaRPr lang="en-US" dirty="0"/>
          </a:p>
        </p:txBody>
      </p:sp>
      <p:sp>
        <p:nvSpPr>
          <p:cNvPr id="3" name="Rectangle 2"/>
          <p:cNvSpPr/>
          <p:nvPr/>
        </p:nvSpPr>
        <p:spPr>
          <a:xfrm>
            <a:off x="251520" y="188640"/>
            <a:ext cx="8784976" cy="1200329"/>
          </a:xfrm>
          <a:prstGeom prst="rect">
            <a:avLst/>
          </a:prstGeom>
        </p:spPr>
        <p:txBody>
          <a:bodyPr wrap="square">
            <a:spAutoFit/>
          </a:bodyPr>
          <a:lstStyle/>
          <a:p>
            <a:r>
              <a:rPr lang="ka-GE" dirty="0"/>
              <a:t>მოცემული პრინციპი შეიძლება გამოვიყენოთ პენტანისთვის, ჰექსანისათვის და სხვა ალკანებისთვისაც. ნებისმიერი ალკანისათვის განსაკუთრებით ხელსაყრელი სივრცული განლაგება მაშინ,  როცა, დიდი ჩამნაცვლებლები ერთმანეთის მიმართ მაქსიმალურად არიან დაშორებული. </a:t>
            </a:r>
            <a:endParaRPr lang="en-US" dirty="0"/>
          </a:p>
        </p:txBody>
      </p:sp>
      <p:pic>
        <p:nvPicPr>
          <p:cNvPr id="4" name="Picture 3"/>
          <p:cNvPicPr>
            <a:picLocks noChangeAspect="1"/>
          </p:cNvPicPr>
          <p:nvPr/>
        </p:nvPicPr>
        <p:blipFill>
          <a:blip r:embed="rId2"/>
          <a:stretch>
            <a:fillRect/>
          </a:stretch>
        </p:blipFill>
        <p:spPr>
          <a:xfrm>
            <a:off x="2195736" y="1844824"/>
            <a:ext cx="4710814" cy="2448272"/>
          </a:xfrm>
          <a:prstGeom prst="rect">
            <a:avLst/>
          </a:prstGeom>
        </p:spPr>
      </p:pic>
    </p:spTree>
    <p:extLst>
      <p:ext uri="{BB962C8B-B14F-4D97-AF65-F5344CB8AC3E}">
        <p14:creationId xmlns:p14="http://schemas.microsoft.com/office/powerpoint/2010/main" val="3264987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10510792"/>
              </p:ext>
            </p:extLst>
          </p:nvPr>
        </p:nvGraphicFramePr>
        <p:xfrm>
          <a:off x="179511" y="404661"/>
          <a:ext cx="8533584" cy="5450381"/>
        </p:xfrm>
        <a:graphic>
          <a:graphicData uri="http://schemas.openxmlformats.org/drawingml/2006/table">
            <a:tbl>
              <a:tblPr/>
              <a:tblGrid>
                <a:gridCol w="1728193">
                  <a:extLst>
                    <a:ext uri="{9D8B030D-6E8A-4147-A177-3AD203B41FA5}">
                      <a16:colId xmlns:a16="http://schemas.microsoft.com/office/drawing/2014/main" val="20000"/>
                    </a:ext>
                  </a:extLst>
                </a:gridCol>
                <a:gridCol w="1512169">
                  <a:extLst>
                    <a:ext uri="{9D8B030D-6E8A-4147-A177-3AD203B41FA5}">
                      <a16:colId xmlns:a16="http://schemas.microsoft.com/office/drawing/2014/main" val="20001"/>
                    </a:ext>
                  </a:extLst>
                </a:gridCol>
                <a:gridCol w="1237961">
                  <a:extLst>
                    <a:ext uri="{9D8B030D-6E8A-4147-A177-3AD203B41FA5}">
                      <a16:colId xmlns:a16="http://schemas.microsoft.com/office/drawing/2014/main" val="20002"/>
                    </a:ext>
                  </a:extLst>
                </a:gridCol>
                <a:gridCol w="1415770">
                  <a:extLst>
                    <a:ext uri="{9D8B030D-6E8A-4147-A177-3AD203B41FA5}">
                      <a16:colId xmlns:a16="http://schemas.microsoft.com/office/drawing/2014/main" val="20003"/>
                    </a:ext>
                  </a:extLst>
                </a:gridCol>
                <a:gridCol w="1554006">
                  <a:extLst>
                    <a:ext uri="{9D8B030D-6E8A-4147-A177-3AD203B41FA5}">
                      <a16:colId xmlns:a16="http://schemas.microsoft.com/office/drawing/2014/main" val="20004"/>
                    </a:ext>
                  </a:extLst>
                </a:gridCol>
                <a:gridCol w="1085485">
                  <a:extLst>
                    <a:ext uri="{9D8B030D-6E8A-4147-A177-3AD203B41FA5}">
                      <a16:colId xmlns:a16="http://schemas.microsoft.com/office/drawing/2014/main" val="20005"/>
                    </a:ext>
                  </a:extLst>
                </a:gridCol>
              </a:tblGrid>
              <a:tr h="961831">
                <a:tc>
                  <a:txBody>
                    <a:bodyPr/>
                    <a:lstStyle/>
                    <a:p>
                      <a:pPr algn="ctr">
                        <a:lnSpc>
                          <a:spcPct val="100000"/>
                        </a:lnSpc>
                        <a:spcAft>
                          <a:spcPts val="0"/>
                        </a:spcAft>
                      </a:pPr>
                      <a:r>
                        <a:rPr lang="en-US" sz="1900" dirty="0" err="1">
                          <a:latin typeface="Sylfaen"/>
                          <a:ea typeface="Times New Roman"/>
                          <a:cs typeface="Sylfaen"/>
                        </a:rPr>
                        <a:t>სახელწოდება</a:t>
                      </a:r>
                      <a:r>
                        <a:rPr lang="en-US" sz="1900" dirty="0">
                          <a:latin typeface="Sylfaen"/>
                          <a:ea typeface="Times New Roman"/>
                          <a:cs typeface="Sylfaen"/>
                        </a:rPr>
                        <a:t> </a:t>
                      </a:r>
                      <a:r>
                        <a:rPr lang="en-US" sz="2000" dirty="0">
                          <a:latin typeface="Sylfaen"/>
                          <a:ea typeface="Times New Roman"/>
                          <a:cs typeface="Sylfaen"/>
                        </a:rPr>
                        <a:t>    </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err="1">
                          <a:latin typeface="Sylfaen"/>
                          <a:ea typeface="Times New Roman"/>
                          <a:cs typeface="Sylfaen"/>
                        </a:rPr>
                        <a:t>ფორმულა</a:t>
                      </a:r>
                      <a:r>
                        <a:rPr lang="en-US" sz="2000" dirty="0">
                          <a:latin typeface="Sylfaen"/>
                          <a:ea typeface="Times New Roman"/>
                          <a:cs typeface="Sylfaen"/>
                        </a:rPr>
                        <a:t>    </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ლღობის</a:t>
                      </a:r>
                      <a:endParaRPr lang="en-US" sz="2000">
                        <a:latin typeface="Times New Roman"/>
                        <a:ea typeface="Times New Roman"/>
                        <a:cs typeface="Times New Roman"/>
                      </a:endParaRPr>
                    </a:p>
                    <a:p>
                      <a:pPr algn="ctr">
                        <a:lnSpc>
                          <a:spcPct val="100000"/>
                        </a:lnSpc>
                        <a:spcAft>
                          <a:spcPts val="0"/>
                        </a:spcAft>
                      </a:pPr>
                      <a:r>
                        <a:rPr lang="en-US" sz="2000">
                          <a:latin typeface="Sylfaen"/>
                          <a:ea typeface="Times New Roman"/>
                          <a:cs typeface="Sylfaen"/>
                        </a:rPr>
                        <a:t>ტემპ. </a:t>
                      </a:r>
                      <a:r>
                        <a:rPr lang="en-US" sz="2000" baseline="30000">
                          <a:latin typeface="Sylfaen"/>
                          <a:ea typeface="Times New Roman"/>
                          <a:cs typeface="Sylfaen"/>
                        </a:rPr>
                        <a:t>0</a:t>
                      </a:r>
                      <a:r>
                        <a:rPr lang="en-US" sz="2000">
                          <a:latin typeface="Times New Roman"/>
                          <a:ea typeface="Times New Roman"/>
                          <a:cs typeface="Times New Roman"/>
                        </a:rPr>
                        <a:t>C</a:t>
                      </a: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err="1">
                          <a:latin typeface="Sylfaen"/>
                          <a:ea typeface="Times New Roman"/>
                          <a:cs typeface="Sylfaen"/>
                        </a:rPr>
                        <a:t>დუღილის</a:t>
                      </a:r>
                      <a:endParaRPr lang="en-US" sz="2000" dirty="0">
                        <a:latin typeface="Times New Roman"/>
                        <a:ea typeface="Times New Roman"/>
                        <a:cs typeface="Times New Roman"/>
                      </a:endParaRPr>
                    </a:p>
                    <a:p>
                      <a:pPr algn="ctr">
                        <a:lnSpc>
                          <a:spcPct val="100000"/>
                        </a:lnSpc>
                        <a:spcAft>
                          <a:spcPts val="0"/>
                        </a:spcAft>
                      </a:pPr>
                      <a:r>
                        <a:rPr lang="en-US" sz="2000" dirty="0" err="1">
                          <a:latin typeface="Sylfaen"/>
                          <a:ea typeface="Times New Roman"/>
                          <a:cs typeface="Sylfaen"/>
                        </a:rPr>
                        <a:t>ტემპ</a:t>
                      </a:r>
                      <a:r>
                        <a:rPr lang="en-US" sz="2000" dirty="0">
                          <a:latin typeface="Sylfaen"/>
                          <a:ea typeface="Times New Roman"/>
                          <a:cs typeface="Sylfaen"/>
                        </a:rPr>
                        <a:t>. </a:t>
                      </a:r>
                      <a:r>
                        <a:rPr lang="en-US" sz="2000" baseline="30000" dirty="0">
                          <a:latin typeface="Sylfaen"/>
                          <a:ea typeface="Times New Roman"/>
                          <a:cs typeface="Sylfaen"/>
                        </a:rPr>
                        <a:t>0</a:t>
                      </a:r>
                      <a:r>
                        <a:rPr lang="en-US" sz="2000" dirty="0">
                          <a:latin typeface="Times New Roman"/>
                          <a:ea typeface="Times New Roman"/>
                          <a:cs typeface="Times New Roman"/>
                        </a:rPr>
                        <a:t>C</a:t>
                      </a:r>
                      <a:r>
                        <a:rPr lang="en-US" sz="2000" dirty="0">
                          <a:latin typeface="Sylfaen"/>
                          <a:ea typeface="Times New Roman"/>
                          <a:cs typeface="Sylfaen"/>
                        </a:rPr>
                        <a:t> </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err="1">
                          <a:latin typeface="Sylfaen"/>
                          <a:ea typeface="Times New Roman"/>
                          <a:cs typeface="Sylfaen"/>
                        </a:rPr>
                        <a:t>სიმკვრივე</a:t>
                      </a:r>
                      <a:endParaRPr lang="en-US" sz="2000" dirty="0">
                        <a:latin typeface="Times New Roman"/>
                        <a:ea typeface="Times New Roman"/>
                        <a:cs typeface="Times New Roman"/>
                      </a:endParaRPr>
                    </a:p>
                    <a:p>
                      <a:pPr algn="ctr">
                        <a:lnSpc>
                          <a:spcPct val="100000"/>
                        </a:lnSpc>
                        <a:spcAft>
                          <a:spcPts val="0"/>
                        </a:spcAft>
                      </a:pPr>
                      <a:r>
                        <a:rPr lang="en-US" sz="2000" dirty="0">
                          <a:latin typeface="Sylfaen"/>
                          <a:ea typeface="Times New Roman"/>
                          <a:cs typeface="Sylfaen"/>
                        </a:rPr>
                        <a:t>გ/ სმ</a:t>
                      </a:r>
                      <a:r>
                        <a:rPr lang="en-US" sz="2000" baseline="30000" dirty="0">
                          <a:latin typeface="Sylfaen"/>
                          <a:ea typeface="Times New Roman"/>
                          <a:cs typeface="Sylfaen"/>
                        </a:rPr>
                        <a:t>3</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err="1">
                          <a:latin typeface="Sylfaen"/>
                          <a:ea typeface="Times New Roman"/>
                          <a:cs typeface="Sylfaen"/>
                        </a:rPr>
                        <a:t>იზომერების</a:t>
                      </a:r>
                      <a:endParaRPr lang="en-US" sz="2000" dirty="0">
                        <a:latin typeface="Times New Roman"/>
                        <a:ea typeface="Times New Roman"/>
                        <a:cs typeface="Times New Roman"/>
                      </a:endParaRPr>
                    </a:p>
                    <a:p>
                      <a:pPr algn="ctr">
                        <a:lnSpc>
                          <a:spcPct val="100000"/>
                        </a:lnSpc>
                        <a:spcAft>
                          <a:spcPts val="0"/>
                        </a:spcAft>
                      </a:pPr>
                      <a:r>
                        <a:rPr lang="en-US" sz="2000" dirty="0" err="1">
                          <a:latin typeface="Sylfaen"/>
                          <a:ea typeface="Times New Roman"/>
                          <a:cs typeface="Sylfaen"/>
                        </a:rPr>
                        <a:t>რიცხვი</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1221">
                <a:tc>
                  <a:txBody>
                    <a:bodyPr/>
                    <a:lstStyle/>
                    <a:p>
                      <a:pPr algn="ctr">
                        <a:lnSpc>
                          <a:spcPct val="100000"/>
                        </a:lnSpc>
                        <a:spcAft>
                          <a:spcPts val="0"/>
                        </a:spcAft>
                      </a:pPr>
                      <a:r>
                        <a:rPr lang="en-US" sz="2000" dirty="0" err="1">
                          <a:latin typeface="Sylfaen"/>
                          <a:ea typeface="Times New Roman"/>
                          <a:cs typeface="Sylfaen"/>
                        </a:rPr>
                        <a:t>მეთანი</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Times New Roman"/>
                          <a:ea typeface="Times New Roman"/>
                          <a:cs typeface="Times New Roman"/>
                        </a:rPr>
                        <a:t>     CH</a:t>
                      </a:r>
                      <a:r>
                        <a:rPr lang="en-US" sz="2000" baseline="-25000" dirty="0">
                          <a:latin typeface="Times New Roman"/>
                          <a:ea typeface="Times New Roman"/>
                          <a:cs typeface="Times New Roman"/>
                        </a:rPr>
                        <a:t>4</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-182,5</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-161,5</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0,4150</a:t>
                      </a:r>
                      <a:endParaRPr lang="en-US" sz="2000" dirty="0">
                        <a:latin typeface="Times New Roman"/>
                        <a:ea typeface="Times New Roman"/>
                        <a:cs typeface="Times New Roman"/>
                      </a:endParaRPr>
                    </a:p>
                    <a:p>
                      <a:pPr algn="ctr">
                        <a:lnSpc>
                          <a:spcPct val="100000"/>
                        </a:lnSpc>
                        <a:spcAft>
                          <a:spcPts val="0"/>
                        </a:spcAft>
                      </a:pPr>
                      <a:r>
                        <a:rPr lang="en-US" sz="2000" dirty="0">
                          <a:latin typeface="Sylfaen"/>
                          <a:ea typeface="Times New Roman"/>
                          <a:cs typeface="Sylfaen"/>
                        </a:rPr>
                        <a:t>(-164</a:t>
                      </a:r>
                      <a:r>
                        <a:rPr lang="en-US" sz="2000" baseline="30000" dirty="0">
                          <a:latin typeface="Sylfaen"/>
                          <a:ea typeface="Times New Roman"/>
                          <a:cs typeface="Sylfaen"/>
                        </a:rPr>
                        <a:t>0</a:t>
                      </a:r>
                      <a:r>
                        <a:rPr lang="en-US" sz="2000" dirty="0">
                          <a:latin typeface="Times New Roman"/>
                          <a:ea typeface="Times New Roman"/>
                          <a:cs typeface="Times New Roman"/>
                        </a:rPr>
                        <a:t>C</a:t>
                      </a:r>
                      <a:r>
                        <a:rPr lang="en-US" sz="2000" dirty="0">
                          <a:latin typeface="Sylfaen"/>
                          <a:ea typeface="Times New Roman"/>
                          <a:cs typeface="Sylfaen"/>
                        </a:rPr>
                        <a:t> </a:t>
                      </a:r>
                      <a:r>
                        <a:rPr lang="en-US" sz="2000" dirty="0" err="1">
                          <a:latin typeface="Sylfaen"/>
                          <a:ea typeface="Times New Roman"/>
                          <a:cs typeface="Sylfaen"/>
                        </a:rPr>
                        <a:t>ზე</a:t>
                      </a:r>
                      <a:r>
                        <a:rPr lang="en-US" sz="2000" dirty="0">
                          <a:latin typeface="Sylfaen"/>
                          <a:ea typeface="Times New Roman"/>
                          <a:cs typeface="Sylfaen"/>
                        </a:rPr>
                        <a:t>)</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1</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1221">
                <a:tc>
                  <a:txBody>
                    <a:bodyPr/>
                    <a:lstStyle/>
                    <a:p>
                      <a:pPr algn="ctr">
                        <a:lnSpc>
                          <a:spcPct val="100000"/>
                        </a:lnSpc>
                        <a:spcAft>
                          <a:spcPts val="0"/>
                        </a:spcAft>
                      </a:pPr>
                      <a:r>
                        <a:rPr lang="en-US" sz="2000" dirty="0" err="1">
                          <a:latin typeface="Sylfaen"/>
                          <a:ea typeface="Times New Roman"/>
                          <a:cs typeface="Sylfaen"/>
                        </a:rPr>
                        <a:t>ეთანი</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Times New Roman"/>
                          <a:ea typeface="Times New Roman"/>
                          <a:cs typeface="Times New Roman"/>
                        </a:rPr>
                        <a:t>    C</a:t>
                      </a:r>
                      <a:r>
                        <a:rPr lang="en-US" sz="2000" baseline="-25000" dirty="0">
                          <a:latin typeface="Times New Roman"/>
                          <a:ea typeface="Times New Roman"/>
                          <a:cs typeface="Times New Roman"/>
                        </a:rPr>
                        <a:t>2</a:t>
                      </a:r>
                      <a:r>
                        <a:rPr lang="en-US" sz="2000" dirty="0">
                          <a:latin typeface="Times New Roman"/>
                          <a:ea typeface="Times New Roman"/>
                          <a:cs typeface="Times New Roman"/>
                        </a:rPr>
                        <a:t>H</a:t>
                      </a:r>
                      <a:r>
                        <a:rPr lang="en-US" sz="2000" baseline="-25000" dirty="0">
                          <a:latin typeface="Times New Roman"/>
                          <a:ea typeface="Times New Roman"/>
                          <a:cs typeface="Times New Roman"/>
                        </a:rPr>
                        <a:t>6  </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-173</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-88,6</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0.5610</a:t>
                      </a:r>
                      <a:endParaRPr lang="en-US" sz="2000">
                        <a:latin typeface="Times New Roman"/>
                        <a:ea typeface="Times New Roman"/>
                        <a:cs typeface="Times New Roman"/>
                      </a:endParaRPr>
                    </a:p>
                    <a:p>
                      <a:pPr algn="ctr">
                        <a:lnSpc>
                          <a:spcPct val="100000"/>
                        </a:lnSpc>
                        <a:spcAft>
                          <a:spcPts val="0"/>
                        </a:spcAft>
                      </a:pPr>
                      <a:r>
                        <a:rPr lang="en-US" sz="2000">
                          <a:latin typeface="Sylfaen"/>
                          <a:ea typeface="Times New Roman"/>
                          <a:cs typeface="Sylfaen"/>
                        </a:rPr>
                        <a:t>(-100</a:t>
                      </a:r>
                      <a:r>
                        <a:rPr lang="en-US" sz="2000" baseline="30000">
                          <a:latin typeface="Sylfaen"/>
                          <a:ea typeface="Times New Roman"/>
                          <a:cs typeface="Sylfaen"/>
                        </a:rPr>
                        <a:t>0</a:t>
                      </a:r>
                      <a:r>
                        <a:rPr lang="en-US" sz="2000">
                          <a:latin typeface="Times New Roman"/>
                          <a:ea typeface="Times New Roman"/>
                          <a:cs typeface="Times New Roman"/>
                        </a:rPr>
                        <a:t>C</a:t>
                      </a:r>
                      <a:r>
                        <a:rPr lang="en-US" sz="2000">
                          <a:latin typeface="Sylfaen"/>
                          <a:ea typeface="Times New Roman"/>
                          <a:cs typeface="Sylfaen"/>
                        </a:rPr>
                        <a:t> ზე)</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1</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1221">
                <a:tc>
                  <a:txBody>
                    <a:bodyPr/>
                    <a:lstStyle/>
                    <a:p>
                      <a:pPr algn="ctr">
                        <a:lnSpc>
                          <a:spcPct val="100000"/>
                        </a:lnSpc>
                        <a:spcAft>
                          <a:spcPts val="0"/>
                        </a:spcAft>
                      </a:pPr>
                      <a:r>
                        <a:rPr lang="en-US" sz="2000">
                          <a:latin typeface="Sylfaen"/>
                          <a:ea typeface="Times New Roman"/>
                          <a:cs typeface="Sylfaen"/>
                        </a:rPr>
                        <a:t>პროპანი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Times New Roman"/>
                          <a:ea typeface="Times New Roman"/>
                          <a:cs typeface="Times New Roman"/>
                        </a:rPr>
                        <a:t>    C</a:t>
                      </a:r>
                      <a:r>
                        <a:rPr lang="en-US" sz="2000" baseline="-25000" dirty="0">
                          <a:latin typeface="Times New Roman"/>
                          <a:ea typeface="Times New Roman"/>
                          <a:cs typeface="Times New Roman"/>
                        </a:rPr>
                        <a:t>3</a:t>
                      </a:r>
                      <a:r>
                        <a:rPr lang="en-US" sz="2000" dirty="0">
                          <a:latin typeface="Times New Roman"/>
                          <a:ea typeface="Times New Roman"/>
                          <a:cs typeface="Times New Roman"/>
                        </a:rPr>
                        <a:t>H</a:t>
                      </a:r>
                      <a:r>
                        <a:rPr lang="en-US" sz="2000" baseline="-25000" dirty="0">
                          <a:latin typeface="Times New Roman"/>
                          <a:ea typeface="Times New Roman"/>
                          <a:cs typeface="Times New Roman"/>
                        </a:rPr>
                        <a:t>8</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-187,7</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-42,7</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0,5853</a:t>
                      </a:r>
                      <a:endParaRPr lang="en-US" sz="2000">
                        <a:latin typeface="Times New Roman"/>
                        <a:ea typeface="Times New Roman"/>
                        <a:cs typeface="Times New Roman"/>
                      </a:endParaRPr>
                    </a:p>
                    <a:p>
                      <a:pPr algn="ctr">
                        <a:lnSpc>
                          <a:spcPct val="100000"/>
                        </a:lnSpc>
                        <a:spcAft>
                          <a:spcPts val="0"/>
                        </a:spcAft>
                      </a:pPr>
                      <a:r>
                        <a:rPr lang="en-US" sz="2000">
                          <a:latin typeface="Sylfaen"/>
                          <a:ea typeface="Times New Roman"/>
                          <a:cs typeface="Sylfaen"/>
                        </a:rPr>
                        <a:t>(-44,5</a:t>
                      </a:r>
                      <a:r>
                        <a:rPr lang="en-US" sz="2000" baseline="30000">
                          <a:latin typeface="Sylfaen"/>
                          <a:ea typeface="Times New Roman"/>
                          <a:cs typeface="Sylfaen"/>
                        </a:rPr>
                        <a:t>0</a:t>
                      </a:r>
                      <a:r>
                        <a:rPr lang="en-US" sz="2000">
                          <a:latin typeface="Times New Roman"/>
                          <a:ea typeface="Times New Roman"/>
                          <a:cs typeface="Times New Roman"/>
                        </a:rPr>
                        <a:t>C</a:t>
                      </a:r>
                      <a:r>
                        <a:rPr lang="en-US" sz="2000">
                          <a:latin typeface="Sylfaen"/>
                          <a:ea typeface="Times New Roman"/>
                          <a:cs typeface="Sylfaen"/>
                        </a:rPr>
                        <a:t> ზე)</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1 </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1221">
                <a:tc>
                  <a:txBody>
                    <a:bodyPr/>
                    <a:lstStyle/>
                    <a:p>
                      <a:pPr algn="ctr">
                        <a:lnSpc>
                          <a:spcPct val="100000"/>
                        </a:lnSpc>
                        <a:spcAft>
                          <a:spcPts val="0"/>
                        </a:spcAft>
                      </a:pPr>
                      <a:r>
                        <a:rPr lang="en-US" sz="2000">
                          <a:latin typeface="Sylfaen"/>
                          <a:ea typeface="Times New Roman"/>
                          <a:cs typeface="Sylfaen"/>
                        </a:rPr>
                        <a:t>ბუტანი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Times New Roman"/>
                          <a:ea typeface="Times New Roman"/>
                          <a:cs typeface="Times New Roman"/>
                        </a:rPr>
                        <a:t>    C</a:t>
                      </a:r>
                      <a:r>
                        <a:rPr lang="en-US" sz="2000" baseline="-25000" dirty="0">
                          <a:latin typeface="Times New Roman"/>
                          <a:ea typeface="Times New Roman"/>
                          <a:cs typeface="Times New Roman"/>
                        </a:rPr>
                        <a:t>4</a:t>
                      </a:r>
                      <a:r>
                        <a:rPr lang="en-US" sz="2000" dirty="0">
                          <a:latin typeface="Times New Roman"/>
                          <a:ea typeface="Times New Roman"/>
                          <a:cs typeface="Times New Roman"/>
                        </a:rPr>
                        <a:t>H</a:t>
                      </a:r>
                      <a:r>
                        <a:rPr lang="en-US" sz="2000" baseline="-25000" dirty="0">
                          <a:latin typeface="Times New Roman"/>
                          <a:ea typeface="Times New Roman"/>
                          <a:cs typeface="Times New Roman"/>
                        </a:rPr>
                        <a:t>10</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-138       </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-0,5</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0,6000</a:t>
                      </a:r>
                      <a:endParaRPr lang="en-US" sz="2000">
                        <a:latin typeface="Times New Roman"/>
                        <a:ea typeface="Times New Roman"/>
                        <a:cs typeface="Times New Roman"/>
                      </a:endParaRPr>
                    </a:p>
                    <a:p>
                      <a:pPr algn="ctr">
                        <a:lnSpc>
                          <a:spcPct val="100000"/>
                        </a:lnSpc>
                        <a:spcAft>
                          <a:spcPts val="0"/>
                        </a:spcAft>
                      </a:pPr>
                      <a:r>
                        <a:rPr lang="en-US" sz="2000">
                          <a:latin typeface="Sylfaen"/>
                          <a:ea typeface="Times New Roman"/>
                          <a:cs typeface="Sylfaen"/>
                        </a:rPr>
                        <a:t>(0</a:t>
                      </a:r>
                      <a:r>
                        <a:rPr lang="en-US" sz="2000" baseline="30000">
                          <a:latin typeface="Sylfaen"/>
                          <a:ea typeface="Times New Roman"/>
                          <a:cs typeface="Sylfaen"/>
                        </a:rPr>
                        <a:t>0</a:t>
                      </a:r>
                      <a:r>
                        <a:rPr lang="en-US" sz="2000">
                          <a:latin typeface="Times New Roman"/>
                          <a:ea typeface="Times New Roman"/>
                          <a:cs typeface="Times New Roman"/>
                        </a:rPr>
                        <a:t>C</a:t>
                      </a:r>
                      <a:r>
                        <a:rPr lang="en-US" sz="2000">
                          <a:latin typeface="Sylfaen"/>
                          <a:ea typeface="Times New Roman"/>
                          <a:cs typeface="Sylfaen"/>
                        </a:rPr>
                        <a:t> ზე)</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2</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0611">
                <a:tc>
                  <a:txBody>
                    <a:bodyPr/>
                    <a:lstStyle/>
                    <a:p>
                      <a:pPr algn="ctr">
                        <a:lnSpc>
                          <a:spcPct val="100000"/>
                        </a:lnSpc>
                        <a:spcAft>
                          <a:spcPts val="0"/>
                        </a:spcAft>
                      </a:pPr>
                      <a:r>
                        <a:rPr lang="en-US" sz="2000">
                          <a:latin typeface="Sylfaen"/>
                          <a:ea typeface="Times New Roman"/>
                          <a:cs typeface="Sylfaen"/>
                        </a:rPr>
                        <a:t>პენტანი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Times New Roman"/>
                          <a:ea typeface="Times New Roman"/>
                          <a:cs typeface="Times New Roman"/>
                        </a:rPr>
                        <a:t>   C</a:t>
                      </a:r>
                      <a:r>
                        <a:rPr lang="en-US" sz="2000" baseline="-25000">
                          <a:latin typeface="Times New Roman"/>
                          <a:ea typeface="Times New Roman"/>
                          <a:cs typeface="Times New Roman"/>
                        </a:rPr>
                        <a:t>5</a:t>
                      </a:r>
                      <a:r>
                        <a:rPr lang="en-US" sz="2000">
                          <a:latin typeface="Times New Roman"/>
                          <a:ea typeface="Times New Roman"/>
                          <a:cs typeface="Times New Roman"/>
                        </a:rPr>
                        <a:t>H</a:t>
                      </a:r>
                      <a:r>
                        <a:rPr lang="en-US" sz="2000" baseline="-25000">
                          <a:latin typeface="Times New Roman"/>
                          <a:ea typeface="Times New Roman"/>
                          <a:cs typeface="Times New Roman"/>
                        </a:rPr>
                        <a:t>12</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-129,7 </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36,7</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0,6260</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3</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0611">
                <a:tc>
                  <a:txBody>
                    <a:bodyPr/>
                    <a:lstStyle/>
                    <a:p>
                      <a:pPr algn="ctr">
                        <a:lnSpc>
                          <a:spcPct val="100000"/>
                        </a:lnSpc>
                        <a:spcAft>
                          <a:spcPts val="0"/>
                        </a:spcAft>
                      </a:pPr>
                      <a:r>
                        <a:rPr lang="en-US" sz="2000">
                          <a:latin typeface="Sylfaen"/>
                          <a:ea typeface="Times New Roman"/>
                          <a:cs typeface="Sylfaen"/>
                        </a:rPr>
                        <a:t>ჰექსანი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Times New Roman"/>
                          <a:ea typeface="Times New Roman"/>
                          <a:cs typeface="Times New Roman"/>
                        </a:rPr>
                        <a:t>   C</a:t>
                      </a:r>
                      <a:r>
                        <a:rPr lang="en-US" sz="2000" baseline="-25000">
                          <a:latin typeface="Times New Roman"/>
                          <a:ea typeface="Times New Roman"/>
                          <a:cs typeface="Times New Roman"/>
                        </a:rPr>
                        <a:t>6</a:t>
                      </a:r>
                      <a:r>
                        <a:rPr lang="en-US" sz="2000">
                          <a:latin typeface="Times New Roman"/>
                          <a:ea typeface="Times New Roman"/>
                          <a:cs typeface="Times New Roman"/>
                        </a:rPr>
                        <a:t>H</a:t>
                      </a:r>
                      <a:r>
                        <a:rPr lang="en-US" sz="2000" baseline="-25000">
                          <a:latin typeface="Times New Roman"/>
                          <a:ea typeface="Times New Roman"/>
                          <a:cs typeface="Times New Roman"/>
                        </a:rPr>
                        <a:t>14</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-95,3</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68,7</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0,6594</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5</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611">
                <a:tc>
                  <a:txBody>
                    <a:bodyPr/>
                    <a:lstStyle/>
                    <a:p>
                      <a:pPr algn="ctr">
                        <a:lnSpc>
                          <a:spcPct val="100000"/>
                        </a:lnSpc>
                        <a:spcAft>
                          <a:spcPts val="0"/>
                        </a:spcAft>
                      </a:pPr>
                      <a:r>
                        <a:rPr lang="en-US" sz="2000">
                          <a:latin typeface="Sylfaen"/>
                          <a:ea typeface="Times New Roman"/>
                          <a:cs typeface="Sylfaen"/>
                        </a:rPr>
                        <a:t>ჰეპტანი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Times New Roman"/>
                          <a:ea typeface="Times New Roman"/>
                          <a:cs typeface="Times New Roman"/>
                        </a:rPr>
                        <a:t>   C</a:t>
                      </a:r>
                      <a:r>
                        <a:rPr lang="en-US" sz="2000" baseline="-25000">
                          <a:latin typeface="Times New Roman"/>
                          <a:ea typeface="Times New Roman"/>
                          <a:cs typeface="Times New Roman"/>
                        </a:rPr>
                        <a:t>7</a:t>
                      </a:r>
                      <a:r>
                        <a:rPr lang="en-US" sz="2000">
                          <a:latin typeface="Times New Roman"/>
                          <a:ea typeface="Times New Roman"/>
                          <a:cs typeface="Times New Roman"/>
                        </a:rPr>
                        <a:t>H</a:t>
                      </a:r>
                      <a:r>
                        <a:rPr lang="en-US" sz="2000" baseline="-25000">
                          <a:latin typeface="Times New Roman"/>
                          <a:ea typeface="Times New Roman"/>
                          <a:cs typeface="Times New Roman"/>
                        </a:rPr>
                        <a:t>16</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-90,6  </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98,4 </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0,6838</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9</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0611">
                <a:tc>
                  <a:txBody>
                    <a:bodyPr/>
                    <a:lstStyle/>
                    <a:p>
                      <a:pPr algn="ctr">
                        <a:lnSpc>
                          <a:spcPct val="100000"/>
                        </a:lnSpc>
                        <a:spcAft>
                          <a:spcPts val="0"/>
                        </a:spcAft>
                      </a:pPr>
                      <a:r>
                        <a:rPr lang="en-US" sz="2000">
                          <a:latin typeface="Sylfaen"/>
                          <a:ea typeface="Times New Roman"/>
                          <a:cs typeface="Sylfaen"/>
                        </a:rPr>
                        <a:t>ოქტანი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Times New Roman"/>
                          <a:ea typeface="Times New Roman"/>
                          <a:cs typeface="Times New Roman"/>
                        </a:rPr>
                        <a:t>   C</a:t>
                      </a:r>
                      <a:r>
                        <a:rPr lang="en-US" sz="2000" baseline="-25000">
                          <a:latin typeface="Times New Roman"/>
                          <a:ea typeface="Times New Roman"/>
                          <a:cs typeface="Times New Roman"/>
                        </a:rPr>
                        <a:t>8</a:t>
                      </a:r>
                      <a:r>
                        <a:rPr lang="en-US" sz="2000">
                          <a:latin typeface="Times New Roman"/>
                          <a:ea typeface="Times New Roman"/>
                          <a:cs typeface="Times New Roman"/>
                        </a:rPr>
                        <a:t>H</a:t>
                      </a:r>
                      <a:r>
                        <a:rPr lang="en-US" sz="2000" baseline="-25000">
                          <a:latin typeface="Times New Roman"/>
                          <a:ea typeface="Times New Roman"/>
                          <a:cs typeface="Times New Roman"/>
                        </a:rPr>
                        <a:t>18</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-56,8</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125,7</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0,7025</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18</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0611">
                <a:tc>
                  <a:txBody>
                    <a:bodyPr/>
                    <a:lstStyle/>
                    <a:p>
                      <a:pPr algn="ctr">
                        <a:lnSpc>
                          <a:spcPct val="100000"/>
                        </a:lnSpc>
                        <a:spcAft>
                          <a:spcPts val="0"/>
                        </a:spcAft>
                      </a:pPr>
                      <a:r>
                        <a:rPr lang="en-US" sz="2000">
                          <a:latin typeface="Sylfaen"/>
                          <a:ea typeface="Times New Roman"/>
                          <a:cs typeface="Sylfaen"/>
                        </a:rPr>
                        <a:t>ნონანი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Times New Roman"/>
                          <a:ea typeface="Times New Roman"/>
                          <a:cs typeface="Times New Roman"/>
                        </a:rPr>
                        <a:t>   C</a:t>
                      </a:r>
                      <a:r>
                        <a:rPr lang="en-US" sz="2000" baseline="-25000">
                          <a:latin typeface="Times New Roman"/>
                          <a:ea typeface="Times New Roman"/>
                          <a:cs typeface="Times New Roman"/>
                        </a:rPr>
                        <a:t>9</a:t>
                      </a:r>
                      <a:r>
                        <a:rPr lang="en-US" sz="2000">
                          <a:latin typeface="Times New Roman"/>
                          <a:ea typeface="Times New Roman"/>
                          <a:cs typeface="Times New Roman"/>
                        </a:rPr>
                        <a:t>H</a:t>
                      </a:r>
                      <a:r>
                        <a:rPr lang="en-US" sz="2000" baseline="-25000">
                          <a:latin typeface="Times New Roman"/>
                          <a:ea typeface="Times New Roman"/>
                          <a:cs typeface="Times New Roman"/>
                        </a:rPr>
                        <a:t>20</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-53,5</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150,8</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0,7176</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35</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20611">
                <a:tc>
                  <a:txBody>
                    <a:bodyPr/>
                    <a:lstStyle/>
                    <a:p>
                      <a:pPr algn="ctr">
                        <a:lnSpc>
                          <a:spcPct val="100000"/>
                        </a:lnSpc>
                        <a:spcAft>
                          <a:spcPts val="0"/>
                        </a:spcAft>
                      </a:pPr>
                      <a:r>
                        <a:rPr lang="en-US" sz="2000">
                          <a:latin typeface="Sylfaen"/>
                          <a:ea typeface="Times New Roman"/>
                          <a:cs typeface="Sylfaen"/>
                        </a:rPr>
                        <a:t>დეკანი</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Times New Roman"/>
                          <a:ea typeface="Times New Roman"/>
                          <a:cs typeface="Times New Roman"/>
                        </a:rPr>
                        <a:t>   C</a:t>
                      </a:r>
                      <a:r>
                        <a:rPr lang="en-US" sz="2000" baseline="-25000">
                          <a:latin typeface="Times New Roman"/>
                          <a:ea typeface="Times New Roman"/>
                          <a:cs typeface="Times New Roman"/>
                        </a:rPr>
                        <a:t>10</a:t>
                      </a:r>
                      <a:r>
                        <a:rPr lang="en-US" sz="2000">
                          <a:latin typeface="Times New Roman"/>
                          <a:ea typeface="Times New Roman"/>
                          <a:cs typeface="Times New Roman"/>
                        </a:rPr>
                        <a:t>H</a:t>
                      </a:r>
                      <a:r>
                        <a:rPr lang="en-US" sz="2000" baseline="-25000">
                          <a:latin typeface="Times New Roman"/>
                          <a:ea typeface="Times New Roman"/>
                          <a:cs typeface="Times New Roman"/>
                        </a:rPr>
                        <a:t>22</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-29,6</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a:latin typeface="Sylfaen"/>
                          <a:ea typeface="Times New Roman"/>
                          <a:cs typeface="Sylfaen"/>
                        </a:rPr>
                        <a:t>  174,1</a:t>
                      </a:r>
                      <a:endParaRPr lang="en-US" sz="200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0,7301</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2000" dirty="0">
                          <a:latin typeface="Sylfaen"/>
                          <a:ea typeface="Times New Roman"/>
                          <a:cs typeface="Sylfaen"/>
                        </a:rPr>
                        <a:t> 75</a:t>
                      </a:r>
                      <a:endParaRPr lang="en-US" sz="2000" dirty="0">
                        <a:latin typeface="Times New Roman"/>
                        <a:ea typeface="Times New Roman"/>
                        <a:cs typeface="Times New Roman"/>
                      </a:endParaRPr>
                    </a:p>
                  </a:txBody>
                  <a:tcPr marL="66558" marR="6655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29" y="260648"/>
            <a:ext cx="8520141" cy="508918"/>
          </a:xfrm>
        </p:spPr>
        <p:txBody>
          <a:bodyPr/>
          <a:lstStyle/>
          <a:p>
            <a:pPr algn="ctr"/>
            <a:r>
              <a:rPr lang="en-US" sz="1800" b="1" dirty="0" err="1"/>
              <a:t>ნაჯერი</a:t>
            </a:r>
            <a:r>
              <a:rPr lang="en-US" sz="1800" b="1" dirty="0"/>
              <a:t> </a:t>
            </a:r>
            <a:r>
              <a:rPr lang="en-US" sz="1800" b="1" dirty="0" err="1"/>
              <a:t>ნახშირწყალბადების</a:t>
            </a:r>
            <a:r>
              <a:rPr lang="en-US" sz="1800" b="1" dirty="0"/>
              <a:t> </a:t>
            </a:r>
            <a:r>
              <a:rPr lang="en-US" sz="1800" b="1" dirty="0" err="1"/>
              <a:t>ქიმიური</a:t>
            </a:r>
            <a:r>
              <a:rPr lang="en-US" sz="1800" b="1" dirty="0"/>
              <a:t> </a:t>
            </a:r>
            <a:r>
              <a:rPr lang="en-US" sz="1800" b="1" dirty="0" err="1"/>
              <a:t>თვისებები</a:t>
            </a:r>
            <a:r>
              <a:rPr lang="en-US" sz="1800" b="1" dirty="0"/>
              <a:t>:</a:t>
            </a:r>
            <a:endParaRPr lang="en-US" sz="1800" dirty="0"/>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
          <p:cNvSpPr>
            <a:spLocks noChangeArrowheads="1"/>
          </p:cNvSpPr>
          <p:nvPr/>
        </p:nvSpPr>
        <p:spPr bwMode="auto">
          <a:xfrm>
            <a:off x="457200" y="1030213"/>
            <a:ext cx="85344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ka-GE" altLang="en-US" sz="1800" dirty="0">
                <a:solidFill>
                  <a:schemeClr val="accent1"/>
                </a:solidFill>
                <a:latin typeface="Sylfaen" panose="010A0502050306030303" pitchFamily="18" charset="0"/>
                <a:ea typeface="Calibri" panose="020F0502020204030204" pitchFamily="34" charset="0"/>
                <a:cs typeface="Times New Roman" panose="02020603050405020304" pitchFamily="18" charset="0"/>
              </a:rPr>
              <a:t>ჩვეულებრივ პირობებში ალკანები არ შედის რეაქციაში არც მჟავებთან, არც ტუტეებთან და არც მჟანგავებთან, ამიტომ მათ</a:t>
            </a:r>
            <a:r>
              <a:rPr lang="ka-GE" altLang="en-US" sz="1800" b="1" dirty="0">
                <a:solidFill>
                  <a:schemeClr val="accent1"/>
                </a:solidFill>
                <a:latin typeface="Sylfaen" panose="010A0502050306030303" pitchFamily="18" charset="0"/>
                <a:ea typeface="Calibri" panose="020F0502020204030204" pitchFamily="34" charset="0"/>
                <a:cs typeface="Times New Roman" panose="02020603050405020304" pitchFamily="18" charset="0"/>
              </a:rPr>
              <a:t> პარაფინებიც </a:t>
            </a:r>
            <a:r>
              <a:rPr lang="ka-GE" altLang="en-US" sz="1800" dirty="0">
                <a:solidFill>
                  <a:schemeClr val="accent1"/>
                </a:solidFill>
                <a:latin typeface="Sylfaen" panose="010A0502050306030303" pitchFamily="18" charset="0"/>
                <a:ea typeface="Calibri" panose="020F0502020204030204" pitchFamily="34" charset="0"/>
                <a:cs typeface="Times New Roman" panose="02020603050405020304" pitchFamily="18" charset="0"/>
              </a:rPr>
              <a:t>ეწოდება, რაც პასიურს ნიშნავს.</a:t>
            </a:r>
            <a:endParaRPr lang="ka-GE" altLang="en-US" sz="1800" dirty="0">
              <a:solidFill>
                <a:schemeClr val="accent1"/>
              </a:solidFill>
              <a:latin typeface="Arial" panose="020B0604020202020204" pitchFamily="34" charset="0"/>
              <a:ea typeface="Calibri" panose="020F0502020204030204" pitchFamily="34" charset="0"/>
              <a:cs typeface="Times New Roman" panose="02020603050405020304" pitchFamily="18" charset="0"/>
            </a:endParaRPr>
          </a:p>
        </p:txBody>
      </p:sp>
      <p:sp>
        <p:nvSpPr>
          <p:cNvPr id="10" name="Rectangle 1"/>
          <p:cNvSpPr>
            <a:spLocks noChangeArrowheads="1"/>
          </p:cNvSpPr>
          <p:nvPr/>
        </p:nvSpPr>
        <p:spPr bwMode="auto">
          <a:xfrm>
            <a:off x="371638" y="2678292"/>
            <a:ext cx="84604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gn="just" eaLnBrk="1" hangingPunct="1">
              <a:spcBef>
                <a:spcPct val="0"/>
              </a:spcBef>
              <a:buNone/>
            </a:pPr>
            <a:r>
              <a:rPr lang="ka-GE" altLang="en-US" sz="1800" b="1" dirty="0">
                <a:latin typeface="Sylfaen" panose="010A0502050306030303" pitchFamily="18" charset="0"/>
                <a:ea typeface="Calibri" panose="020F0502020204030204" pitchFamily="34" charset="0"/>
                <a:cs typeface="Times New Roman" panose="02020603050405020304" pitchFamily="18" charset="0"/>
              </a:rPr>
              <a:t>1. წვა</a:t>
            </a:r>
            <a:r>
              <a:rPr lang="ka-GE" altLang="en-US" sz="1800" dirty="0">
                <a:latin typeface="Sylfaen" panose="010A0502050306030303" pitchFamily="18" charset="0"/>
                <a:ea typeface="Calibri" panose="020F0502020204030204" pitchFamily="34" charset="0"/>
                <a:cs typeface="Times New Roman" panose="02020603050405020304" pitchFamily="18" charset="0"/>
              </a:rPr>
              <a:t>. </a:t>
            </a:r>
            <a:r>
              <a:rPr lang="ka-GE" altLang="en-US" sz="1800" b="1" dirty="0">
                <a:latin typeface="Sylfaen" panose="010A0502050306030303" pitchFamily="18" charset="0"/>
                <a:ea typeface="Calibri" panose="020F0502020204030204" pitchFamily="34" charset="0"/>
                <a:cs typeface="Times New Roman" panose="02020603050405020304" pitchFamily="18" charset="0"/>
              </a:rPr>
              <a:t>ყველა ალკანი იწვის  CO</a:t>
            </a:r>
            <a:r>
              <a:rPr lang="en-US" altLang="en-US" sz="1800" b="1" baseline="-30000" dirty="0">
                <a:latin typeface="Sylfaen" panose="010A0502050306030303" pitchFamily="18" charset="0"/>
                <a:ea typeface="Calibri" panose="020F0502020204030204" pitchFamily="34" charset="0"/>
                <a:cs typeface="Times New Roman" panose="02020603050405020304" pitchFamily="18" charset="0"/>
              </a:rPr>
              <a:t>2</a:t>
            </a:r>
            <a:r>
              <a:rPr lang="ka-GE" altLang="en-US" sz="1800" b="1" dirty="0">
                <a:latin typeface="Sylfaen" panose="010A0502050306030303" pitchFamily="18" charset="0"/>
                <a:ea typeface="Calibri" panose="020F0502020204030204" pitchFamily="34" charset="0"/>
                <a:cs typeface="Times New Roman" panose="02020603050405020304" pitchFamily="18" charset="0"/>
              </a:rPr>
              <a:t>  და</a:t>
            </a:r>
            <a:r>
              <a:rPr lang="en-US" altLang="en-US" sz="1800" b="1" dirty="0">
                <a:latin typeface="Sylfaen" panose="010A0502050306030303" pitchFamily="18" charset="0"/>
                <a:ea typeface="Calibri" panose="020F0502020204030204" pitchFamily="34" charset="0"/>
                <a:cs typeface="Times New Roman" panose="02020603050405020304" pitchFamily="18" charset="0"/>
              </a:rPr>
              <a:t>  H</a:t>
            </a:r>
            <a:r>
              <a:rPr lang="en-US" altLang="en-US" sz="1800" b="1" baseline="-30000" dirty="0">
                <a:latin typeface="Sylfaen" panose="010A0502050306030303" pitchFamily="18" charset="0"/>
                <a:ea typeface="Calibri" panose="020F0502020204030204" pitchFamily="34" charset="0"/>
                <a:cs typeface="Times New Roman" panose="02020603050405020304" pitchFamily="18" charset="0"/>
              </a:rPr>
              <a:t>2</a:t>
            </a:r>
            <a:r>
              <a:rPr lang="en-US" altLang="en-US" sz="1800" b="1" dirty="0">
                <a:latin typeface="Sylfaen" panose="010A0502050306030303" pitchFamily="18" charset="0"/>
                <a:ea typeface="Calibri" panose="020F0502020204030204" pitchFamily="34" charset="0"/>
                <a:cs typeface="Times New Roman" panose="02020603050405020304" pitchFamily="18" charset="0"/>
              </a:rPr>
              <a:t>O</a:t>
            </a:r>
            <a:r>
              <a:rPr lang="ka-GE" altLang="en-US" sz="1800" b="1" dirty="0">
                <a:latin typeface="Sylfaen" panose="010A0502050306030303" pitchFamily="18" charset="0"/>
                <a:ea typeface="Calibri" panose="020F0502020204030204" pitchFamily="34" charset="0"/>
                <a:cs typeface="Times New Roman" panose="02020603050405020304" pitchFamily="18" charset="0"/>
              </a:rPr>
              <a:t>  წარმოქმნით. </a:t>
            </a:r>
          </a:p>
          <a:p>
            <a:pPr algn="just" eaLnBrk="1" hangingPunct="1">
              <a:spcBef>
                <a:spcPct val="0"/>
              </a:spcBef>
              <a:buFontTx/>
              <a:buNone/>
            </a:pPr>
            <a:r>
              <a:rPr lang="ka-GE" altLang="en-US" sz="1800" b="1" dirty="0">
                <a:latin typeface="Sylfaen" panose="010A0502050306030303" pitchFamily="18" charset="0"/>
                <a:ea typeface="Calibri" panose="020F0502020204030204" pitchFamily="34" charset="0"/>
                <a:cs typeface="Times New Roman" panose="02020603050405020304" pitchFamily="18" charset="0"/>
              </a:rPr>
              <a:t>      </a:t>
            </a:r>
            <a:r>
              <a:rPr lang="ka-GE" altLang="en-US" sz="1800" i="1" dirty="0">
                <a:latin typeface="Sylfaen" panose="010A0502050306030303" pitchFamily="18" charset="0"/>
                <a:ea typeface="Calibri" panose="020F0502020204030204" pitchFamily="34" charset="0"/>
                <a:cs typeface="Times New Roman" panose="02020603050405020304" pitchFamily="18" charset="0"/>
              </a:rPr>
              <a:t>მეთანი იწვის უფერო ალით, მაღალი წევრები იწვიან ჭვარტლიანი ალით</a:t>
            </a:r>
            <a:r>
              <a:rPr lang="ka-GE" altLang="en-US" sz="1800" b="1" dirty="0">
                <a:latin typeface="Sylfaen" panose="010A0502050306030303" pitchFamily="18" charset="0"/>
                <a:ea typeface="Calibri" panose="020F0502020204030204" pitchFamily="34" charset="0"/>
                <a:cs typeface="Times New Roman" panose="02020603050405020304" pitchFamily="18" charset="0"/>
              </a:rPr>
              <a:t>.</a:t>
            </a:r>
            <a:endParaRPr lang="ka-GE" altLang="en-US" sz="1800" b="1" dirty="0">
              <a:latin typeface="Arial" panose="020B0604020202020204" pitchFamily="34" charset="0"/>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3809778136"/>
              </p:ext>
            </p:extLst>
          </p:nvPr>
        </p:nvGraphicFramePr>
        <p:xfrm>
          <a:off x="811627" y="3474390"/>
          <a:ext cx="6352661" cy="1244063"/>
        </p:xfrm>
        <a:graphic>
          <a:graphicData uri="http://schemas.openxmlformats.org/presentationml/2006/ole">
            <mc:AlternateContent xmlns:mc="http://schemas.openxmlformats.org/markup-compatibility/2006">
              <mc:Choice xmlns:v="urn:schemas-microsoft-com:vml" Requires="v">
                <p:oleObj spid="_x0000_s104503" name="CS ChemDraw Drawing" r:id="rId3" imgW="3802380" imgH="746760" progId="ChemDraw.Document.6.0">
                  <p:embed/>
                </p:oleObj>
              </mc:Choice>
              <mc:Fallback>
                <p:oleObj name="CS ChemDraw Drawing" r:id="rId3" imgW="3802380" imgH="746760"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627" y="3474390"/>
                        <a:ext cx="6352661" cy="1244063"/>
                      </a:xfrm>
                      <a:prstGeom prst="rect">
                        <a:avLst/>
                      </a:prstGeom>
                      <a:noFill/>
                      <a:ln>
                        <a:noFill/>
                      </a:ln>
                      <a:effectLst/>
                      <a:extLst/>
                    </p:spPr>
                  </p:pic>
                </p:oleObj>
              </mc:Fallback>
            </mc:AlternateContent>
          </a:graphicData>
        </a:graphic>
      </p:graphicFrame>
      <p:pic>
        <p:nvPicPr>
          <p:cNvPr id="6" name="Picture 5"/>
          <p:cNvPicPr>
            <a:picLocks noChangeAspect="1"/>
          </p:cNvPicPr>
          <p:nvPr/>
        </p:nvPicPr>
        <p:blipFill>
          <a:blip r:embed="rId5"/>
          <a:stretch>
            <a:fillRect/>
          </a:stretch>
        </p:blipFill>
        <p:spPr>
          <a:xfrm>
            <a:off x="918672" y="4881341"/>
            <a:ext cx="6101600" cy="504264"/>
          </a:xfrm>
          <a:prstGeom prst="rect">
            <a:avLst/>
          </a:prstGeom>
        </p:spPr>
      </p:pic>
      <p:pic>
        <p:nvPicPr>
          <p:cNvPr id="7" name="Picture 6"/>
          <p:cNvPicPr>
            <a:picLocks noChangeAspect="1"/>
          </p:cNvPicPr>
          <p:nvPr/>
        </p:nvPicPr>
        <p:blipFill>
          <a:blip r:embed="rId6"/>
          <a:stretch>
            <a:fillRect/>
          </a:stretch>
        </p:blipFill>
        <p:spPr>
          <a:xfrm>
            <a:off x="1043608" y="5786856"/>
            <a:ext cx="6694058" cy="52246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374836"/>
            <a:ext cx="8784976"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lgn="just" eaLnBrk="1" hangingPunct="1">
              <a:spcBef>
                <a:spcPct val="0"/>
              </a:spcBef>
              <a:buNone/>
            </a:pPr>
            <a:r>
              <a:rPr lang="en-US" altLang="en-US" sz="1600" b="1" dirty="0">
                <a:solidFill>
                  <a:srgbClr val="C00000"/>
                </a:solidFill>
                <a:latin typeface="Sylfaen" panose="010A0502050306030303" pitchFamily="18" charset="0"/>
                <a:ea typeface="Calibri" panose="020F0502020204030204" pitchFamily="34" charset="0"/>
                <a:cs typeface="Times New Roman" panose="02020603050405020304" pitchFamily="18" charset="0"/>
              </a:rPr>
              <a:t>!!!</a:t>
            </a:r>
            <a:r>
              <a:rPr lang="en-US" altLang="en-US" sz="1600" b="1" dirty="0">
                <a:latin typeface="Sylfaen" panose="010A0502050306030303" pitchFamily="18" charset="0"/>
                <a:ea typeface="Calibri" panose="020F0502020204030204" pitchFamily="34" charset="0"/>
                <a:cs typeface="Times New Roman" panose="02020603050405020304" pitchFamily="18" charset="0"/>
              </a:rPr>
              <a:t> </a:t>
            </a:r>
            <a:r>
              <a:rPr lang="ka-GE" altLang="en-US" sz="1600" i="1" dirty="0">
                <a:latin typeface="Sylfaen" panose="010A0502050306030303" pitchFamily="18" charset="0"/>
                <a:ea typeface="Calibri" panose="020F0502020204030204" pitchFamily="34" charset="0"/>
                <a:cs typeface="Times New Roman" panose="02020603050405020304" pitchFamily="18" charset="0"/>
              </a:rPr>
              <a:t>მეთანისა და  ჟანგბადის (ჰაერის) ნარევის ანთებას შეიძლება ძლიერი აფეთქება მოჰყვეს, თუ ნარევში კომპონენტების მოცულობით შეფარდებაა 1:2 (10), ამიტომ  ძლიერ საშიშია მეთანისა და ჰაერის </a:t>
            </a:r>
            <a:r>
              <a:rPr lang="ka-GE" altLang="en-US" sz="1800" i="1" dirty="0">
                <a:latin typeface="Sylfaen" panose="010A0502050306030303" pitchFamily="18" charset="0"/>
                <a:ea typeface="Calibri" panose="020F0502020204030204" pitchFamily="34" charset="0"/>
                <a:cs typeface="Times New Roman" panose="02020603050405020304" pitchFamily="18" charset="0"/>
              </a:rPr>
              <a:t>ნარევი</a:t>
            </a:r>
            <a:r>
              <a:rPr lang="ka-GE" altLang="en-US" sz="1600" i="1" dirty="0">
                <a:latin typeface="Sylfaen" panose="010A0502050306030303" pitchFamily="18" charset="0"/>
                <a:ea typeface="Calibri" panose="020F0502020204030204" pitchFamily="34" charset="0"/>
                <a:cs typeface="Times New Roman" panose="02020603050405020304" pitchFamily="18" charset="0"/>
              </a:rPr>
              <a:t> ქვანახშირის მაღაროებსა და ბინებში</a:t>
            </a:r>
            <a:r>
              <a:rPr lang="ka-GE" altLang="en-US" sz="1600" b="1" dirty="0">
                <a:solidFill>
                  <a:srgbClr val="FF0000"/>
                </a:solidFill>
                <a:latin typeface="Sylfaen" panose="010A0502050306030303" pitchFamily="18" charset="0"/>
                <a:ea typeface="Calibri" panose="020F0502020204030204" pitchFamily="34" charset="0"/>
                <a:cs typeface="Times New Roman" panose="02020603050405020304" pitchFamily="18" charset="0"/>
              </a:rPr>
              <a:t>.</a:t>
            </a:r>
            <a:r>
              <a:rPr lang="en-US" altLang="en-US" sz="1600" b="1" dirty="0">
                <a:solidFill>
                  <a:srgbClr val="FF0000"/>
                </a:solidFill>
                <a:latin typeface="Sylfaen" panose="010A0502050306030303" pitchFamily="18" charset="0"/>
                <a:ea typeface="Calibri" panose="020F0502020204030204" pitchFamily="34" charset="0"/>
                <a:cs typeface="Times New Roman" panose="02020603050405020304" pitchFamily="18" charset="0"/>
              </a:rPr>
              <a:t> !!!</a:t>
            </a:r>
            <a:endParaRPr lang="ka-GE" altLang="en-US" sz="1600" b="1" dirty="0">
              <a:solidFill>
                <a:srgbClr val="FF0000"/>
              </a:solidFill>
              <a:latin typeface="Sylfaen" panose="010A0502050306030303" pitchFamily="18" charset="0"/>
              <a:ea typeface="Calibri" panose="020F0502020204030204" pitchFamily="34" charset="0"/>
              <a:cs typeface="Times New Roman" panose="02020603050405020304" pitchFamily="18" charset="0"/>
            </a:endParaRPr>
          </a:p>
          <a:p>
            <a:pPr marL="0" indent="0" algn="just" eaLnBrk="1" hangingPunct="1">
              <a:spcBef>
                <a:spcPct val="0"/>
              </a:spcBef>
              <a:buNone/>
            </a:pPr>
            <a:endParaRPr lang="ka-GE" altLang="en-US" sz="1600" b="1" dirty="0">
              <a:solidFill>
                <a:srgbClr val="FF0000"/>
              </a:solidFill>
              <a:latin typeface="Sylfaen" panose="010A0502050306030303" pitchFamily="18" charset="0"/>
              <a:ea typeface="Calibri" panose="020F0502020204030204" pitchFamily="34" charset="0"/>
              <a:cs typeface="Times New Roman" panose="02020603050405020304" pitchFamily="18" charset="0"/>
            </a:endParaRPr>
          </a:p>
          <a:p>
            <a:pPr marL="0" indent="0" algn="just" eaLnBrk="1" hangingPunct="1">
              <a:spcBef>
                <a:spcPct val="0"/>
              </a:spcBef>
              <a:buNone/>
            </a:pPr>
            <a:endParaRPr lang="ka-GE" altLang="en-US" sz="1600" b="1" dirty="0">
              <a:solidFill>
                <a:srgbClr val="FF0000"/>
              </a:solidFill>
              <a:latin typeface="Sylfaen" panose="010A0502050306030303" pitchFamily="18" charset="0"/>
              <a:ea typeface="Calibri" panose="020F0502020204030204" pitchFamily="34" charset="0"/>
              <a:cs typeface="Times New Roman" panose="02020603050405020304" pitchFamily="18" charset="0"/>
            </a:endParaRPr>
          </a:p>
          <a:p>
            <a:pPr marL="0" indent="0" algn="just" eaLnBrk="1" hangingPunct="1">
              <a:spcBef>
                <a:spcPct val="0"/>
              </a:spcBef>
              <a:buNone/>
            </a:pPr>
            <a:endParaRPr lang="ka-GE" altLang="en-US" sz="1800" b="1" dirty="0">
              <a:solidFill>
                <a:srgbClr val="FF0000"/>
              </a:solidFill>
              <a:latin typeface="Sylfaen" panose="010A0502050306030303" pitchFamily="18" charset="0"/>
              <a:cs typeface="Times New Roman" panose="02020603050405020304" pitchFamily="18" charset="0"/>
            </a:endParaRPr>
          </a:p>
          <a:p>
            <a:pPr marL="0" indent="0" algn="just" eaLnBrk="1" hangingPunct="1">
              <a:spcBef>
                <a:spcPct val="0"/>
              </a:spcBef>
              <a:buNone/>
            </a:pPr>
            <a:r>
              <a:rPr lang="ka-GE" altLang="en-US" sz="1800" dirty="0">
                <a:latin typeface="Sylfaen" panose="010A0502050306030303" pitchFamily="18" charset="0"/>
                <a:cs typeface="Times New Roman" panose="02020603050405020304" pitchFamily="18" charset="0"/>
              </a:rPr>
              <a:t>ალკანების თხევადფაზური ჟანგვისას ხდება</a:t>
            </a:r>
            <a:r>
              <a:rPr lang="en-US" altLang="en-US" sz="1800" dirty="0">
                <a:latin typeface="Sylfaen" panose="010A0502050306030303" pitchFamily="18" charset="0"/>
                <a:cs typeface="Times New Roman" panose="02020603050405020304" pitchFamily="18" charset="0"/>
              </a:rPr>
              <a:t> C-C</a:t>
            </a:r>
            <a:r>
              <a:rPr lang="ka-GE" altLang="en-US" sz="1800" dirty="0">
                <a:latin typeface="Sylfaen" panose="010A0502050306030303" pitchFamily="18" charset="0"/>
                <a:cs typeface="Times New Roman" panose="02020603050405020304" pitchFamily="18" charset="0"/>
              </a:rPr>
              <a:t>  ბმის გაწყვეტა და მიიღება კარბომჟავები:</a:t>
            </a:r>
          </a:p>
          <a:p>
            <a:pPr marL="0" indent="0" algn="just" eaLnBrk="1" hangingPunct="1">
              <a:spcBef>
                <a:spcPct val="0"/>
              </a:spcBef>
              <a:buNone/>
            </a:pPr>
            <a:endParaRPr lang="ka-GE" altLang="en-US" sz="1800" dirty="0">
              <a:latin typeface="Sylfaen" panose="010A0502050306030303" pitchFamily="18" charset="0"/>
              <a:cs typeface="Times New Roman" panose="02020603050405020304" pitchFamily="18" charset="0"/>
            </a:endParaRPr>
          </a:p>
          <a:p>
            <a:pPr marL="0" indent="0" algn="just" eaLnBrk="1" hangingPunct="1">
              <a:spcBef>
                <a:spcPct val="0"/>
              </a:spcBef>
              <a:buNone/>
            </a:pPr>
            <a:endParaRPr lang="ka-GE" altLang="en-US" sz="1800" b="1" dirty="0">
              <a:solidFill>
                <a:srgbClr val="FF0000"/>
              </a:solidFill>
              <a:latin typeface="Sylfaen" panose="010A0502050306030303" pitchFamily="18" charset="0"/>
              <a:cs typeface="Times New Roman" panose="02020603050405020304" pitchFamily="18" charset="0"/>
            </a:endParaRPr>
          </a:p>
          <a:p>
            <a:pPr marL="0" indent="0" algn="just" eaLnBrk="1" hangingPunct="1">
              <a:spcBef>
                <a:spcPct val="0"/>
              </a:spcBef>
              <a:buNone/>
            </a:pPr>
            <a:endParaRPr lang="ka-GE" altLang="en-US" sz="1800" b="1" dirty="0">
              <a:solidFill>
                <a:srgbClr val="FF0000"/>
              </a:solidFill>
              <a:latin typeface="Sylfaen" panose="010A0502050306030303" pitchFamily="18" charset="0"/>
              <a:cs typeface="Times New Roman" panose="02020603050405020304" pitchFamily="18" charset="0"/>
            </a:endParaRPr>
          </a:p>
          <a:p>
            <a:pPr marL="0" indent="0" algn="just" eaLnBrk="1" hangingPunct="1">
              <a:spcBef>
                <a:spcPct val="0"/>
              </a:spcBef>
              <a:buNone/>
            </a:pPr>
            <a:endParaRPr lang="ka-GE" altLang="en-US" sz="1800" b="1" dirty="0">
              <a:solidFill>
                <a:srgbClr val="FF0000"/>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55576" y="3081457"/>
            <a:ext cx="6565269" cy="560199"/>
          </a:xfrm>
          <a:prstGeom prst="rect">
            <a:avLst/>
          </a:prstGeom>
        </p:spPr>
      </p:pic>
      <p:sp>
        <p:nvSpPr>
          <p:cNvPr id="4" name="Rectangle 3"/>
          <p:cNvSpPr/>
          <p:nvPr/>
        </p:nvSpPr>
        <p:spPr>
          <a:xfrm>
            <a:off x="152400" y="4149080"/>
            <a:ext cx="8991600" cy="1200329"/>
          </a:xfrm>
          <a:prstGeom prst="rect">
            <a:avLst/>
          </a:prstGeom>
        </p:spPr>
        <p:txBody>
          <a:bodyPr wrap="square">
            <a:spAutoFit/>
          </a:bodyPr>
          <a:lstStyle/>
          <a:p>
            <a:pPr algn="just"/>
            <a:r>
              <a:rPr lang="ka-GE" altLang="en-US" dirty="0">
                <a:latin typeface="Sylfaen" panose="010A0502050306030303" pitchFamily="18" charset="0"/>
                <a:cs typeface="Times New Roman" panose="02020603050405020304" pitchFamily="18" charset="0"/>
              </a:rPr>
              <a:t>ჟანგვის რეაქცია მიმდინარეობს ჯაჭვური რადიკალური მექანიზმით. რეაქციის ინიცირება ხორციელდება სარეაქციო ნარევში ორგანული პეროქსიდების დამატებით, რომელთა თერმული ან ფოტოქიმიური დაშლით თავისუფალი რადიკალები წარმოიქმნება.</a:t>
            </a:r>
          </a:p>
        </p:txBody>
      </p:sp>
    </p:spTree>
    <p:extLst>
      <p:ext uri="{BB962C8B-B14F-4D97-AF65-F5344CB8AC3E}">
        <p14:creationId xmlns:p14="http://schemas.microsoft.com/office/powerpoint/2010/main" val="1020694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39552" y="908720"/>
            <a:ext cx="8382000" cy="3324225"/>
          </a:xfrm>
          <a:prstGeom prst="rect">
            <a:avLst/>
          </a:prstGeom>
          <a:noFill/>
          <a:ln w="9525">
            <a:noFill/>
            <a:miter lim="800000"/>
            <a:headEnd/>
            <a:tailEnd/>
          </a:ln>
          <a:effectLst/>
        </p:spPr>
        <p:txBody>
          <a:bodyPr anchor="ctr">
            <a:spAutoFit/>
          </a:bodyPr>
          <a:lstStyle/>
          <a:p>
            <a:pPr marL="457200" indent="-457200" algn="just" eaLnBrk="1" hangingPunct="1">
              <a:buFontTx/>
              <a:buAutoNum type="arabicParenR" startAt="2"/>
              <a:defRPr/>
            </a:pPr>
            <a:r>
              <a:rPr lang="ka-GE" sz="2000" b="1" dirty="0">
                <a:latin typeface="Sylfaen" pitchFamily="18" charset="0"/>
                <a:ea typeface="Calibri" pitchFamily="34" charset="0"/>
                <a:cs typeface="Times New Roman" pitchFamily="18" charset="0"/>
              </a:rPr>
              <a:t>ჩანაცვლება</a:t>
            </a:r>
          </a:p>
          <a:p>
            <a:pPr marL="457200" indent="-457200" algn="just" eaLnBrk="1" hangingPunct="1">
              <a:defRPr/>
            </a:pPr>
            <a:endParaRPr lang="en-US" sz="2000" dirty="0"/>
          </a:p>
          <a:p>
            <a:pPr algn="just">
              <a:defRPr/>
            </a:pPr>
            <a:r>
              <a:rPr lang="ka-GE" sz="2000" b="1" dirty="0">
                <a:latin typeface="Sylfaen" pitchFamily="18" charset="0"/>
                <a:ea typeface="Calibri" pitchFamily="34" charset="0"/>
                <a:cs typeface="Times New Roman" pitchFamily="18" charset="0"/>
              </a:rPr>
              <a:t>ა)  ჰალოგენირება. </a:t>
            </a:r>
          </a:p>
          <a:p>
            <a:pPr algn="just">
              <a:lnSpc>
                <a:spcPct val="150000"/>
              </a:lnSpc>
              <a:buFont typeface="Wingdings" pitchFamily="2" charset="2"/>
              <a:buChar char="q"/>
              <a:defRPr/>
            </a:pPr>
            <a:r>
              <a:rPr lang="ka-GE" sz="2000" b="1" dirty="0">
                <a:latin typeface="Sylfaen" pitchFamily="18" charset="0"/>
                <a:ea typeface="Calibri" pitchFamily="34" charset="0"/>
                <a:cs typeface="Times New Roman" pitchFamily="18" charset="0"/>
              </a:rPr>
              <a:t> </a:t>
            </a:r>
            <a:r>
              <a:rPr lang="ka-GE" sz="2000" b="1" dirty="0">
                <a:solidFill>
                  <a:srgbClr val="FF0000"/>
                </a:solidFill>
                <a:latin typeface="Sylfaen" pitchFamily="18" charset="0"/>
                <a:ea typeface="Calibri" pitchFamily="34" charset="0"/>
                <a:cs typeface="Times New Roman" pitchFamily="18" charset="0"/>
              </a:rPr>
              <a:t>ფთორთან</a:t>
            </a:r>
            <a:r>
              <a:rPr lang="ka-GE" sz="2000" b="1" dirty="0">
                <a:latin typeface="Sylfaen" pitchFamily="18" charset="0"/>
                <a:ea typeface="Calibri" pitchFamily="34" charset="0"/>
                <a:cs typeface="Times New Roman" pitchFamily="18" charset="0"/>
              </a:rPr>
              <a:t> რეაქცია ოთახის ტემპერატურაზე, სიბნელეშიც    კი აფეთქებით მიმდინარეობს.  </a:t>
            </a:r>
          </a:p>
          <a:p>
            <a:pPr algn="just">
              <a:lnSpc>
                <a:spcPct val="150000"/>
              </a:lnSpc>
              <a:buFont typeface="Wingdings" pitchFamily="2" charset="2"/>
              <a:buChar char="q"/>
              <a:defRPr/>
            </a:pPr>
            <a:r>
              <a:rPr lang="ka-GE" sz="2000" b="1" dirty="0">
                <a:latin typeface="Sylfaen" pitchFamily="18" charset="0"/>
                <a:ea typeface="Calibri" pitchFamily="34" charset="0"/>
                <a:cs typeface="Times New Roman" pitchFamily="18" charset="0"/>
              </a:rPr>
              <a:t> </a:t>
            </a:r>
            <a:r>
              <a:rPr lang="ka-GE" sz="2000" b="1" dirty="0">
                <a:solidFill>
                  <a:srgbClr val="FF0000"/>
                </a:solidFill>
                <a:latin typeface="Sylfaen" pitchFamily="18" charset="0"/>
                <a:ea typeface="Calibri" pitchFamily="34" charset="0"/>
                <a:cs typeface="Times New Roman" pitchFamily="18" charset="0"/>
              </a:rPr>
              <a:t>ქლორირების</a:t>
            </a:r>
            <a:r>
              <a:rPr lang="ka-GE" sz="2000" b="1" dirty="0">
                <a:latin typeface="Sylfaen" pitchFamily="18" charset="0"/>
                <a:ea typeface="Calibri" pitchFamily="34" charset="0"/>
                <a:cs typeface="Times New Roman" pitchFamily="18" charset="0"/>
              </a:rPr>
              <a:t> რეაქცია ენერგიულად წარიმართება სინათლეზე, </a:t>
            </a:r>
          </a:p>
          <a:p>
            <a:pPr algn="just">
              <a:lnSpc>
                <a:spcPct val="150000"/>
              </a:lnSpc>
              <a:buFont typeface="Wingdings" pitchFamily="2" charset="2"/>
              <a:buChar char="q"/>
              <a:defRPr/>
            </a:pPr>
            <a:r>
              <a:rPr lang="ka-GE" sz="2000" b="1" dirty="0">
                <a:latin typeface="Sylfaen" pitchFamily="18" charset="0"/>
                <a:ea typeface="Calibri" pitchFamily="34" charset="0"/>
                <a:cs typeface="Times New Roman" pitchFamily="18" charset="0"/>
              </a:rPr>
              <a:t> </a:t>
            </a:r>
            <a:r>
              <a:rPr lang="ka-GE" sz="2000" b="1" dirty="0">
                <a:solidFill>
                  <a:srgbClr val="FF0000"/>
                </a:solidFill>
                <a:latin typeface="Sylfaen" pitchFamily="18" charset="0"/>
                <a:ea typeface="Calibri" pitchFamily="34" charset="0"/>
                <a:cs typeface="Times New Roman" pitchFamily="18" charset="0"/>
              </a:rPr>
              <a:t>ბრომთან</a:t>
            </a:r>
            <a:r>
              <a:rPr lang="ka-GE" sz="2000" b="1" dirty="0">
                <a:latin typeface="Sylfaen" pitchFamily="18" charset="0"/>
                <a:ea typeface="Calibri" pitchFamily="34" charset="0"/>
                <a:cs typeface="Times New Roman" pitchFamily="18" charset="0"/>
              </a:rPr>
              <a:t> რეაქცია მიდის უფრო ძნელად</a:t>
            </a:r>
          </a:p>
          <a:p>
            <a:pPr algn="just">
              <a:lnSpc>
                <a:spcPct val="150000"/>
              </a:lnSpc>
              <a:buFont typeface="Wingdings" pitchFamily="2" charset="2"/>
              <a:buChar char="q"/>
              <a:defRPr/>
            </a:pPr>
            <a:r>
              <a:rPr lang="ka-GE" sz="2000" b="1" dirty="0">
                <a:latin typeface="Sylfaen" pitchFamily="18" charset="0"/>
                <a:ea typeface="Calibri" pitchFamily="34" charset="0"/>
                <a:cs typeface="Times New Roman" pitchFamily="18" charset="0"/>
              </a:rPr>
              <a:t> </a:t>
            </a:r>
            <a:r>
              <a:rPr lang="ka-GE" sz="2000" b="1" dirty="0">
                <a:solidFill>
                  <a:srgbClr val="FF0000"/>
                </a:solidFill>
                <a:latin typeface="Sylfaen" pitchFamily="18" charset="0"/>
                <a:ea typeface="Calibri" pitchFamily="34" charset="0"/>
                <a:cs typeface="Times New Roman" pitchFamily="18" charset="0"/>
              </a:rPr>
              <a:t>იოდთან</a:t>
            </a:r>
            <a:r>
              <a:rPr lang="ka-GE" sz="2000" b="1" dirty="0">
                <a:latin typeface="Sylfaen" pitchFamily="18" charset="0"/>
                <a:ea typeface="Calibri" pitchFamily="34" charset="0"/>
                <a:cs typeface="Times New Roman" pitchFamily="18" charset="0"/>
              </a:rPr>
              <a:t> ალკანები არ რეაგირებს.</a:t>
            </a:r>
            <a:endParaRPr lang="ka-GE" sz="2000" b="1" dirty="0"/>
          </a:p>
        </p:txBody>
      </p:sp>
    </p:spTree>
    <p:extLst>
      <p:ext uri="{BB962C8B-B14F-4D97-AF65-F5344CB8AC3E}">
        <p14:creationId xmlns:p14="http://schemas.microsoft.com/office/powerpoint/2010/main" val="3191401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66487"/>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90488">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ka-GE" altLang="en-US" sz="1800" b="1" dirty="0">
                <a:latin typeface="Sylfaen" panose="010A0502050306030303" pitchFamily="18" charset="0"/>
                <a:ea typeface="Calibri" panose="020F0502020204030204" pitchFamily="34" charset="0"/>
                <a:cs typeface="Times New Roman" panose="02020603050405020304" pitchFamily="18" charset="0"/>
              </a:rPr>
              <a:t>მეთანის ქლორირება მიდის სინათლეზე აფეთქებით და მიიღება ყველა შესაძლო ქლორნაწარმის ნარევი:</a:t>
            </a:r>
            <a:endParaRPr lang="en-US" altLang="en-US" sz="1800" b="1" dirty="0">
              <a:latin typeface="Arial" panose="020B060402020202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sz="1800" b="1"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3729173323"/>
              </p:ext>
            </p:extLst>
          </p:nvPr>
        </p:nvGraphicFramePr>
        <p:xfrm>
          <a:off x="1253331" y="1988840"/>
          <a:ext cx="6637338" cy="4114800"/>
        </p:xfrm>
        <a:graphic>
          <a:graphicData uri="http://schemas.openxmlformats.org/presentationml/2006/ole">
            <mc:AlternateContent xmlns:mc="http://schemas.openxmlformats.org/markup-compatibility/2006">
              <mc:Choice xmlns:v="urn:schemas-microsoft-com:vml" Requires="v">
                <p:oleObj spid="_x0000_s124946" name="CS ChemDraw Drawing" r:id="rId3" imgW="4315968" imgH="2676144" progId="ChemDraw.Document.6.0">
                  <p:embed/>
                </p:oleObj>
              </mc:Choice>
              <mc:Fallback>
                <p:oleObj name="CS ChemDraw Drawing" r:id="rId3" imgW="4315968" imgH="2676144"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3331" y="1988840"/>
                        <a:ext cx="663733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6402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116632"/>
            <a:ext cx="8077200" cy="88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ka-GE" altLang="en-US" sz="1800" b="1" dirty="0">
                <a:latin typeface="Sylfaen" panose="010A0502050306030303" pitchFamily="18" charset="0"/>
                <a:ea typeface="Calibri" panose="020F0502020204030204" pitchFamily="34" charset="0"/>
                <a:cs typeface="Times New Roman" panose="02020603050405020304" pitchFamily="18" charset="0"/>
              </a:rPr>
              <a:t>რეაქცია მიმდინარეობს რადიკალური მექანიზმით და ხდება ქლორის თანდათანობით ჩანაცვლება მეთანის მოლეკულაში:</a:t>
            </a:r>
            <a:endParaRPr lang="ka-GE" altLang="en-US" sz="1800" b="1"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97969270"/>
              </p:ext>
            </p:extLst>
          </p:nvPr>
        </p:nvGraphicFramePr>
        <p:xfrm>
          <a:off x="1115616" y="1196752"/>
          <a:ext cx="5112568" cy="1740168"/>
        </p:xfrm>
        <a:graphic>
          <a:graphicData uri="http://schemas.openxmlformats.org/presentationml/2006/ole">
            <mc:AlternateContent xmlns:mc="http://schemas.openxmlformats.org/markup-compatibility/2006">
              <mc:Choice xmlns:v="urn:schemas-microsoft-com:vml" Requires="v">
                <p:oleObj spid="_x0000_s125975" name="CS ChemDraw Drawing" r:id="rId3" imgW="3082584" imgH="1049392" progId="ChemDraw.Document.6.0">
                  <p:embed/>
                </p:oleObj>
              </mc:Choice>
              <mc:Fallback>
                <p:oleObj name="CS ChemDraw Drawing" r:id="rId3" imgW="3082584" imgH="1049392" progId="ChemDraw.Document.6.0">
                  <p:embed/>
                  <p:pic>
                    <p:nvPicPr>
                      <p:cNvPr id="0" name=""/>
                      <p:cNvPicPr/>
                      <p:nvPr/>
                    </p:nvPicPr>
                    <p:blipFill>
                      <a:blip r:embed="rId4"/>
                      <a:stretch>
                        <a:fillRect/>
                      </a:stretch>
                    </p:blipFill>
                    <p:spPr>
                      <a:xfrm>
                        <a:off x="1115616" y="1196752"/>
                        <a:ext cx="5112568" cy="1740168"/>
                      </a:xfrm>
                      <a:prstGeom prst="rect">
                        <a:avLst/>
                      </a:prstGeom>
                    </p:spPr>
                  </p:pic>
                </p:oleObj>
              </mc:Fallback>
            </mc:AlternateContent>
          </a:graphicData>
        </a:graphic>
      </p:graphicFrame>
      <p:sp>
        <p:nvSpPr>
          <p:cNvPr id="5" name="Rectangle 4"/>
          <p:cNvSpPr>
            <a:spLocks noChangeArrowheads="1"/>
          </p:cNvSpPr>
          <p:nvPr/>
        </p:nvSpPr>
        <p:spPr bwMode="auto">
          <a:xfrm>
            <a:off x="267147" y="3284984"/>
            <a:ext cx="8229600" cy="129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ka-GE" altLang="en-US" sz="1800" dirty="0">
                <a:latin typeface="Sylfaen" panose="010A0502050306030303" pitchFamily="18" charset="0"/>
                <a:ea typeface="Calibri" panose="020F0502020204030204" pitchFamily="34" charset="0"/>
                <a:cs typeface="Times New Roman" panose="02020603050405020304" pitchFamily="18" charset="0"/>
              </a:rPr>
              <a:t>რეაქცია გრძელდება მანამდე, სანამ არ შეწყდება რადიკალების წარმიქმნა. ეს კი შიძლება მოხდეს რომელიმე ორი რადიკალის შეერთებით (რეკომბინაციით):</a:t>
            </a:r>
            <a:endParaRPr lang="ka-GE" altLang="en-US" sz="1800"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779577490"/>
              </p:ext>
            </p:extLst>
          </p:nvPr>
        </p:nvGraphicFramePr>
        <p:xfrm>
          <a:off x="1835696" y="5085184"/>
          <a:ext cx="3816424" cy="851724"/>
        </p:xfrm>
        <a:graphic>
          <a:graphicData uri="http://schemas.openxmlformats.org/presentationml/2006/ole">
            <mc:AlternateContent xmlns:mc="http://schemas.openxmlformats.org/markup-compatibility/2006">
              <mc:Choice xmlns:v="urn:schemas-microsoft-com:vml" Requires="v">
                <p:oleObj spid="_x0000_s125976" name="CS ChemDraw Drawing" r:id="rId5" imgW="2619961" imgH="585764" progId="ChemDraw.Document.6.0">
                  <p:embed/>
                </p:oleObj>
              </mc:Choice>
              <mc:Fallback>
                <p:oleObj name="CS ChemDraw Drawing" r:id="rId5" imgW="2619961" imgH="585764"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5085184"/>
                        <a:ext cx="3816424" cy="85172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5444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1640" y="1662295"/>
            <a:ext cx="6552728" cy="5015362"/>
          </a:xfrm>
          <a:prstGeom prst="rect">
            <a:avLst/>
          </a:prstGeom>
        </p:spPr>
      </p:pic>
      <p:pic>
        <p:nvPicPr>
          <p:cNvPr id="4" name="Picture 3"/>
          <p:cNvPicPr>
            <a:picLocks noChangeAspect="1"/>
          </p:cNvPicPr>
          <p:nvPr/>
        </p:nvPicPr>
        <p:blipFill>
          <a:blip r:embed="rId3"/>
          <a:stretch>
            <a:fillRect/>
          </a:stretch>
        </p:blipFill>
        <p:spPr>
          <a:xfrm>
            <a:off x="1691680" y="3888719"/>
            <a:ext cx="2808312" cy="2743752"/>
          </a:xfrm>
          <a:prstGeom prst="rect">
            <a:avLst/>
          </a:prstGeom>
        </p:spPr>
      </p:pic>
      <p:sp>
        <p:nvSpPr>
          <p:cNvPr id="5" name="Rectangle 4"/>
          <p:cNvSpPr/>
          <p:nvPr/>
        </p:nvSpPr>
        <p:spPr>
          <a:xfrm>
            <a:off x="251520" y="188640"/>
            <a:ext cx="8712968" cy="981423"/>
          </a:xfrm>
          <a:prstGeom prst="rect">
            <a:avLst/>
          </a:prstGeom>
        </p:spPr>
        <p:txBody>
          <a:bodyPr wrap="square">
            <a:spAutoFit/>
          </a:bodyPr>
          <a:lstStyle/>
          <a:p>
            <a:pPr marL="0" marR="0" algn="just">
              <a:lnSpc>
                <a:spcPct val="107000"/>
              </a:lnSpc>
              <a:spcBef>
                <a:spcPts val="0"/>
              </a:spcBef>
              <a:spcAft>
                <a:spcPts val="800"/>
              </a:spcAft>
            </a:pP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მათ ვისაც სურს მიაღწიოს მნიშვნელოვან წარმატებას ბიოტექნოლოგიაში, გენურ ინჟინერიაში, მედიცინაში და თერაპიულ მეცნიერებებში,  აუცილებლად უნდა ესმოდეს ორგანული ქიმია! </a:t>
            </a:r>
            <a:endParaRPr lang="en-US"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827584" y="1477629"/>
            <a:ext cx="5328592" cy="369332"/>
          </a:xfrm>
          <a:prstGeom prst="rect">
            <a:avLst/>
          </a:prstGeom>
        </p:spPr>
        <p:txBody>
          <a:bodyPr wrap="square">
            <a:spAutoFit/>
          </a:bodyPr>
          <a:lstStyle/>
          <a:p>
            <a:r>
              <a:rPr lang="ka-GE" dirty="0">
                <a:latin typeface="Calibri" panose="020F0502020204030204" pitchFamily="34" charset="0"/>
                <a:ea typeface="Calibri" panose="020F0502020204030204" pitchFamily="34" charset="0"/>
                <a:cs typeface="Times New Roman" panose="02020603050405020304" pitchFamily="18" charset="0"/>
              </a:rPr>
              <a:t>ქოლესტერინის ბიოსინთეზის მეტაბოლურ გზა:</a:t>
            </a:r>
            <a:endParaRPr lang="en-US" dirty="0"/>
          </a:p>
        </p:txBody>
      </p:sp>
    </p:spTree>
    <p:extLst>
      <p:ext uri="{BB962C8B-B14F-4D97-AF65-F5344CB8AC3E}">
        <p14:creationId xmlns:p14="http://schemas.microsoft.com/office/powerpoint/2010/main" val="3535223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260648"/>
            <a:ext cx="7467600" cy="2062103"/>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marL="342900" indent="-342900" algn="just" eaLnBrk="1" hangingPunct="1">
              <a:buFont typeface="Wingdings" panose="05000000000000000000" pitchFamily="2" charset="2"/>
              <a:buChar char="Ø"/>
              <a:defRPr/>
            </a:pPr>
            <a:r>
              <a:rPr lang="ka-GE" sz="2000" b="1" dirty="0">
                <a:latin typeface="Sylfaen" pitchFamily="18" charset="0"/>
                <a:ea typeface="Calibri" pitchFamily="34" charset="0"/>
                <a:cs typeface="Times New Roman" pitchFamily="18" charset="0"/>
              </a:rPr>
              <a:t> </a:t>
            </a:r>
            <a:r>
              <a:rPr lang="ka-GE" dirty="0">
                <a:latin typeface="Sylfaen" pitchFamily="18" charset="0"/>
                <a:ea typeface="Calibri" pitchFamily="34" charset="0"/>
                <a:cs typeface="Times New Roman" pitchFamily="18" charset="0"/>
              </a:rPr>
              <a:t>რეაქციებს, რომლებიც თანმიმდევრულ გარდაქმნათა ჯაჭვს წარმოადგენს, </a:t>
            </a:r>
            <a:r>
              <a:rPr lang="ka-GE" dirty="0">
                <a:solidFill>
                  <a:srgbClr val="C00000"/>
                </a:solidFill>
                <a:latin typeface="Sylfaen" pitchFamily="18" charset="0"/>
                <a:ea typeface="Calibri" pitchFamily="34" charset="0"/>
                <a:cs typeface="Times New Roman" pitchFamily="18" charset="0"/>
              </a:rPr>
              <a:t>ჯაჭვური რეაქციები  </a:t>
            </a:r>
            <a:r>
              <a:rPr lang="ka-GE" dirty="0">
                <a:latin typeface="Sylfaen" pitchFamily="18" charset="0"/>
                <a:ea typeface="Calibri" pitchFamily="34" charset="0"/>
                <a:cs typeface="Times New Roman" pitchFamily="18" charset="0"/>
              </a:rPr>
              <a:t>ეწოდება.  </a:t>
            </a:r>
          </a:p>
          <a:p>
            <a:pPr marL="285750" indent="-285750" algn="just" eaLnBrk="1" hangingPunct="1">
              <a:buFont typeface="Wingdings" panose="05000000000000000000" pitchFamily="2" charset="2"/>
              <a:buChar char="Ø"/>
              <a:defRPr/>
            </a:pPr>
            <a:r>
              <a:rPr lang="ka-GE" dirty="0">
                <a:latin typeface="Sylfaen" pitchFamily="18" charset="0"/>
                <a:ea typeface="Calibri" pitchFamily="34" charset="0"/>
                <a:cs typeface="Times New Roman" pitchFamily="18" charset="0"/>
              </a:rPr>
              <a:t> ქლორირების რეაქცია ჯაჭვური რეაქციაა და მიმდინარეობს  </a:t>
            </a:r>
            <a:r>
              <a:rPr lang="ka-GE" dirty="0">
                <a:solidFill>
                  <a:srgbClr val="C00000"/>
                </a:solidFill>
                <a:latin typeface="Sylfaen" pitchFamily="18" charset="0"/>
                <a:ea typeface="Calibri" pitchFamily="34" charset="0"/>
                <a:cs typeface="Times New Roman" pitchFamily="18" charset="0"/>
              </a:rPr>
              <a:t>რადიკალური მექანიზმით.  </a:t>
            </a:r>
          </a:p>
          <a:p>
            <a:pPr marL="285750" indent="-285750" algn="just" eaLnBrk="1" hangingPunct="1">
              <a:buFont typeface="Wingdings" panose="05000000000000000000" pitchFamily="2" charset="2"/>
              <a:buChar char="Ø"/>
              <a:defRPr/>
            </a:pPr>
            <a:r>
              <a:rPr lang="ka-GE" dirty="0">
                <a:solidFill>
                  <a:srgbClr val="C00000"/>
                </a:solidFill>
                <a:latin typeface="Sylfaen" pitchFamily="18" charset="0"/>
                <a:ea typeface="Calibri" pitchFamily="34" charset="0"/>
                <a:cs typeface="Times New Roman" pitchFamily="18" charset="0"/>
              </a:rPr>
              <a:t> </a:t>
            </a:r>
            <a:r>
              <a:rPr lang="ka-GE" dirty="0">
                <a:latin typeface="Sylfaen" pitchFamily="18" charset="0"/>
                <a:ea typeface="Calibri" pitchFamily="34" charset="0"/>
                <a:cs typeface="Times New Roman" pitchFamily="18" charset="0"/>
              </a:rPr>
              <a:t>ქლორის ატომის ელექტრონოაქცეპტორული ბუნებების გავლენით მეთილის ჯგუფში წყალბადატომების რეაქციისუნარიანობა იზრდება.</a:t>
            </a:r>
            <a:endParaRPr lang="ka-GE" dirty="0">
              <a:latin typeface="Arial" pitchFamily="34" charset="0"/>
              <a:cs typeface="Arial" pitchFamily="34" charset="0"/>
            </a:endParaRPr>
          </a:p>
        </p:txBody>
      </p:sp>
      <p:sp>
        <p:nvSpPr>
          <p:cNvPr id="5" name="Rectangle 2"/>
          <p:cNvSpPr>
            <a:spLocks noChangeArrowheads="1"/>
          </p:cNvSpPr>
          <p:nvPr/>
        </p:nvSpPr>
        <p:spPr bwMode="auto">
          <a:xfrm>
            <a:off x="323528" y="2492896"/>
            <a:ext cx="85621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ka-GE" altLang="en-US" sz="1800" dirty="0">
                <a:latin typeface="Sylfaen" panose="010A0502050306030303" pitchFamily="18" charset="0"/>
                <a:ea typeface="Calibri" panose="020F0502020204030204" pitchFamily="34" charset="0"/>
                <a:cs typeface="Times New Roman" panose="02020603050405020304" pitchFamily="18" charset="0"/>
              </a:rPr>
              <a:t>მეთანის ქლორირების ანალოგიურად მიმდინარეობს სხვა ალკანების ქლორირებაც. ამასთან, ჩანაცვლება უფრო ადვილად ხორციელდება ნაკლებად ჰიდროგენიზირებულ (ნაკლებ წყალბადატომებთან არის ბმული) ნახშირბადის ატომთან მაგ.:</a:t>
            </a:r>
            <a:endParaRPr lang="ka-GE" altLang="en-US" sz="1800"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047580949"/>
              </p:ext>
            </p:extLst>
          </p:nvPr>
        </p:nvGraphicFramePr>
        <p:xfrm>
          <a:off x="1475656" y="4005064"/>
          <a:ext cx="5139122" cy="2680496"/>
        </p:xfrm>
        <a:graphic>
          <a:graphicData uri="http://schemas.openxmlformats.org/presentationml/2006/ole">
            <mc:AlternateContent xmlns:mc="http://schemas.openxmlformats.org/markup-compatibility/2006">
              <mc:Choice xmlns:v="urn:schemas-microsoft-com:vml" Requires="v">
                <p:oleObj spid="_x0000_s126994" name="CS ChemDraw Drawing" r:id="rId3" imgW="4300728" imgH="2244852" progId="ChemDraw.Document.6.0">
                  <p:embed/>
                </p:oleObj>
              </mc:Choice>
              <mc:Fallback>
                <p:oleObj name="CS ChemDraw Drawing" r:id="rId3" imgW="4300728" imgH="22448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005064"/>
                        <a:ext cx="5139122" cy="268049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99600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15616" y="3473"/>
            <a:ext cx="5688632" cy="2327168"/>
          </a:xfrm>
          <a:prstGeom prst="rect">
            <a:avLst/>
          </a:prstGeom>
        </p:spPr>
      </p:pic>
      <p:sp>
        <p:nvSpPr>
          <p:cNvPr id="5" name="Rectangle 4"/>
          <p:cNvSpPr>
            <a:spLocks noChangeArrowheads="1"/>
          </p:cNvSpPr>
          <p:nvPr/>
        </p:nvSpPr>
        <p:spPr bwMode="auto">
          <a:xfrm>
            <a:off x="228600" y="2492896"/>
            <a:ext cx="8915400" cy="198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180975" algn="l"/>
              </a:tabLst>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180975" algn="l"/>
              </a:tabLst>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180975" algn="l"/>
              </a:tabLst>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18097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18097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8097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8097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8097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80975" algn="l"/>
              </a:tabLst>
              <a:defRPr sz="2000">
                <a:solidFill>
                  <a:schemeClr val="tx1"/>
                </a:solidFill>
                <a:latin typeface="Calibri" panose="020F0502020204030204" pitchFamily="34" charset="0"/>
              </a:defRPr>
            </a:lvl9pPr>
          </a:lstStyle>
          <a:p>
            <a:pPr algn="just" eaLnBrk="1" hangingPunct="1">
              <a:spcBef>
                <a:spcPct val="0"/>
              </a:spcBef>
              <a:buFontTx/>
              <a:buNone/>
            </a:pPr>
            <a:r>
              <a:rPr lang="ka-GE" altLang="en-US" sz="1800" b="1" dirty="0">
                <a:latin typeface="Sylfaen" panose="010A0502050306030303" pitchFamily="18" charset="0"/>
                <a:ea typeface="Calibri" panose="020F0502020204030204" pitchFamily="34" charset="0"/>
                <a:cs typeface="Times New Roman" panose="02020603050405020304" pitchFamily="18" charset="0"/>
              </a:rPr>
              <a:t>3)კრეკინგი.</a:t>
            </a:r>
          </a:p>
          <a:p>
            <a:pPr algn="just" eaLnBrk="1" hangingPunct="1">
              <a:lnSpc>
                <a:spcPct val="150000"/>
              </a:lnSpc>
              <a:spcBef>
                <a:spcPct val="0"/>
              </a:spcBef>
              <a:buFont typeface="Wingdings" panose="05000000000000000000" pitchFamily="2" charset="2"/>
              <a:buChar char="q"/>
            </a:pPr>
            <a:r>
              <a:rPr lang="ka-GE" altLang="en-US" sz="1800" b="1" dirty="0">
                <a:latin typeface="Sylfaen" panose="010A0502050306030303" pitchFamily="18" charset="0"/>
                <a:ea typeface="Calibri" panose="020F0502020204030204" pitchFamily="34" charset="0"/>
                <a:cs typeface="Times New Roman" panose="02020603050405020304" pitchFamily="18" charset="0"/>
              </a:rPr>
              <a:t>  </a:t>
            </a:r>
            <a:r>
              <a:rPr lang="ka-GE" altLang="en-US" sz="1800" dirty="0">
                <a:latin typeface="Sylfaen" panose="010A0502050306030303" pitchFamily="18" charset="0"/>
                <a:ea typeface="Calibri" panose="020F0502020204030204" pitchFamily="34" charset="0"/>
                <a:cs typeface="Times New Roman" panose="02020603050405020304" pitchFamily="18" charset="0"/>
              </a:rPr>
              <a:t>ალკანები 500˚C-ზე უფრო მაღალ ტემპერატურაზე უჰაერო სივრცეში გახურებისას იშლებიან დაბალმოლეკულურ ნახშირწყალბადებად (კრეკინგი). </a:t>
            </a:r>
          </a:p>
          <a:p>
            <a:pPr algn="just" eaLnBrk="1" hangingPunct="1">
              <a:lnSpc>
                <a:spcPct val="150000"/>
              </a:lnSpc>
              <a:spcBef>
                <a:spcPct val="0"/>
              </a:spcBef>
              <a:buFont typeface="Wingdings" panose="05000000000000000000" pitchFamily="2" charset="2"/>
              <a:buChar char="q"/>
            </a:pPr>
            <a:r>
              <a:rPr lang="ka-GE" altLang="en-US" sz="1800" dirty="0">
                <a:latin typeface="Sylfaen" panose="010A0502050306030303" pitchFamily="18" charset="0"/>
                <a:ea typeface="Calibri" panose="020F0502020204030204" pitchFamily="34" charset="0"/>
                <a:cs typeface="Times New Roman" panose="02020603050405020304" pitchFamily="18" charset="0"/>
              </a:rPr>
              <a:t> ალკანების კრეკინგი მიმდინარეობს რადიკალური მექანიზმით, მიიღება ნაჯერი და უჯერი  ნახშირწყალბადების ნარევი. მაგ.:</a:t>
            </a:r>
            <a:endParaRPr lang="ka-GE" altLang="en-US" sz="1800"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967688942"/>
              </p:ext>
            </p:extLst>
          </p:nvPr>
        </p:nvGraphicFramePr>
        <p:xfrm>
          <a:off x="1439652" y="4725144"/>
          <a:ext cx="5040560" cy="1362547"/>
        </p:xfrm>
        <a:graphic>
          <a:graphicData uri="http://schemas.openxmlformats.org/presentationml/2006/ole">
            <mc:AlternateContent xmlns:mc="http://schemas.openxmlformats.org/markup-compatibility/2006">
              <mc:Choice xmlns:v="urn:schemas-microsoft-com:vml" Requires="v">
                <p:oleObj spid="_x0000_s128017" name="CS ChemDraw Drawing" r:id="rId4" imgW="2933383" imgH="795726" progId="ChemDraw.Document.6.0">
                  <p:embed/>
                </p:oleObj>
              </mc:Choice>
              <mc:Fallback>
                <p:oleObj name="CS ChemDraw Drawing" r:id="rId4" imgW="2933383" imgH="795726"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652" y="4725144"/>
                        <a:ext cx="5040560" cy="136254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376456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11560" y="1844824"/>
            <a:ext cx="6529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ka-GE" altLang="en-US" dirty="0">
                <a:latin typeface="Sylfaen" panose="010A0502050306030303" pitchFamily="18" charset="0"/>
                <a:ea typeface="Calibri" panose="020F0502020204030204" pitchFamily="34" charset="0"/>
                <a:cs typeface="Times New Roman" panose="02020603050405020304" pitchFamily="18" charset="0"/>
              </a:rPr>
              <a:t>შუალედური პროდუქტის სახით მიიღება აცეტილენი:</a:t>
            </a:r>
            <a:endParaRPr lang="ka-GE" altLang="en-US"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Rectangle 8"/>
          <p:cNvSpPr>
            <a:spLocks noChangeArrowheads="1"/>
          </p:cNvSpPr>
          <p:nvPr/>
        </p:nvSpPr>
        <p:spPr bwMode="auto">
          <a:xfrm>
            <a:off x="344860" y="3578374"/>
            <a:ext cx="8001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ka-GE" altLang="en-US" b="1">
                <a:latin typeface="Sylfaen" panose="010A0502050306030303" pitchFamily="18" charset="0"/>
                <a:ea typeface="Calibri" panose="020F0502020204030204" pitchFamily="34" charset="0"/>
                <a:cs typeface="Times New Roman" panose="02020603050405020304" pitchFamily="18" charset="0"/>
              </a:rPr>
              <a:t>5)  დეჰიდრირება.     </a:t>
            </a:r>
            <a:r>
              <a:rPr lang="ka-GE" altLang="en-US">
                <a:latin typeface="Sylfaen" panose="010A0502050306030303" pitchFamily="18" charset="0"/>
                <a:ea typeface="Calibri" panose="020F0502020204030204" pitchFamily="34" charset="0"/>
                <a:cs typeface="Times New Roman" panose="02020603050405020304" pitchFamily="18" charset="0"/>
              </a:rPr>
              <a:t>ალკანების დეჰიდრირება  (წყალბადატომების მოხლეჩა) მიმდინარეობს მაღალ ტემპერატურაზე კატალიზატორის თანაობისას:</a:t>
            </a:r>
            <a:endParaRPr lang="en-US" altLang="en-US">
              <a:latin typeface="Arial" panose="020B060402020202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sz="180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5" name="Object 10"/>
          <p:cNvGraphicFramePr>
            <a:graphicFrameLocks noChangeAspect="1"/>
          </p:cNvGraphicFramePr>
          <p:nvPr>
            <p:extLst>
              <p:ext uri="{D42A27DB-BD31-4B8C-83A1-F6EECF244321}">
                <p14:modId xmlns:p14="http://schemas.microsoft.com/office/powerpoint/2010/main" val="3226132620"/>
              </p:ext>
            </p:extLst>
          </p:nvPr>
        </p:nvGraphicFramePr>
        <p:xfrm>
          <a:off x="954460" y="5330974"/>
          <a:ext cx="5029200" cy="847725"/>
        </p:xfrm>
        <a:graphic>
          <a:graphicData uri="http://schemas.openxmlformats.org/presentationml/2006/ole">
            <mc:AlternateContent xmlns:mc="http://schemas.openxmlformats.org/markup-compatibility/2006">
              <mc:Choice xmlns:v="urn:schemas-microsoft-com:vml" Requires="v">
                <p:oleObj spid="_x0000_s130080" name="CS ChemDraw Drawing" r:id="rId3" imgW="2837688" imgH="478536" progId="ChemDraw.Document.6.0">
                  <p:embed/>
                </p:oleObj>
              </mc:Choice>
              <mc:Fallback>
                <p:oleObj name="CS ChemDraw Drawing" r:id="rId3" imgW="2837688" imgH="478536"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460" y="5330974"/>
                        <a:ext cx="50292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a:spLocks noChangeArrowheads="1"/>
          </p:cNvSpPr>
          <p:nvPr/>
        </p:nvSpPr>
        <p:spPr bwMode="auto">
          <a:xfrm>
            <a:off x="179512" y="135515"/>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ka-GE" altLang="en-US" b="1" dirty="0">
                <a:latin typeface="Sylfaen" panose="010A0502050306030303" pitchFamily="18" charset="0"/>
                <a:ea typeface="Calibri" panose="020F0502020204030204" pitchFamily="34" charset="0"/>
                <a:cs typeface="Times New Roman" panose="02020603050405020304" pitchFamily="18" charset="0"/>
              </a:rPr>
              <a:t>4) თერმული დაშლა.</a:t>
            </a:r>
            <a:r>
              <a:rPr lang="ka-GE" altLang="en-US" dirty="0">
                <a:latin typeface="Sylfaen" panose="010A0502050306030303" pitchFamily="18" charset="0"/>
                <a:ea typeface="Calibri" panose="020F0502020204030204" pitchFamily="34" charset="0"/>
                <a:cs typeface="Times New Roman" panose="02020603050405020304" pitchFamily="18" charset="0"/>
              </a:rPr>
              <a:t>       მეთანი  800˚C-ზე უფრო მაღალ ტემპერატურაზე იშლება:</a:t>
            </a:r>
            <a:endParaRPr lang="en-US" altLang="en-US" dirty="0">
              <a:latin typeface="Arial" panose="020B060402020202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b="1" dirty="0">
              <a:latin typeface="Arial" panose="020B060402020202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1331640" y="1199142"/>
            <a:ext cx="4423346" cy="395651"/>
          </a:xfrm>
          <a:prstGeom prst="rect">
            <a:avLst/>
          </a:prstGeom>
        </p:spPr>
      </p:pic>
      <p:graphicFrame>
        <p:nvGraphicFramePr>
          <p:cNvPr id="8" name="Object 7">
            <a:extLst>
              <a:ext uri="{FF2B5EF4-FFF2-40B4-BE49-F238E27FC236}">
                <a16:creationId xmlns:a16="http://schemas.microsoft.com/office/drawing/2014/main" id="{FB42114A-7BB2-44DE-9AA9-B42369A84F48}"/>
              </a:ext>
            </a:extLst>
          </p:cNvPr>
          <p:cNvGraphicFramePr>
            <a:graphicFrameLocks noChangeAspect="1"/>
          </p:cNvGraphicFramePr>
          <p:nvPr>
            <p:extLst>
              <p:ext uri="{D42A27DB-BD31-4B8C-83A1-F6EECF244321}">
                <p14:modId xmlns:p14="http://schemas.microsoft.com/office/powerpoint/2010/main" val="148601630"/>
              </p:ext>
            </p:extLst>
          </p:nvPr>
        </p:nvGraphicFramePr>
        <p:xfrm>
          <a:off x="1331640" y="2812040"/>
          <a:ext cx="5221044" cy="400050"/>
        </p:xfrm>
        <a:graphic>
          <a:graphicData uri="http://schemas.openxmlformats.org/presentationml/2006/ole">
            <mc:AlternateContent xmlns:mc="http://schemas.openxmlformats.org/markup-compatibility/2006">
              <mc:Choice xmlns:v="urn:schemas-microsoft-com:vml" Requires="v">
                <p:oleObj spid="_x0000_s130081" name="CS ChemDraw Drawing" r:id="rId6" imgW="3253544" imgH="249622" progId="ChemDraw.Document.6.0">
                  <p:embed/>
                </p:oleObj>
              </mc:Choice>
              <mc:Fallback>
                <p:oleObj name="CS ChemDraw Drawing" r:id="rId6" imgW="3253544" imgH="249622" progId="ChemDraw.Document.6.0">
                  <p:embed/>
                  <p:pic>
                    <p:nvPicPr>
                      <p:cNvPr id="0" name=""/>
                      <p:cNvPicPr/>
                      <p:nvPr/>
                    </p:nvPicPr>
                    <p:blipFill>
                      <a:blip r:embed="rId7"/>
                      <a:stretch>
                        <a:fillRect/>
                      </a:stretch>
                    </p:blipFill>
                    <p:spPr>
                      <a:xfrm>
                        <a:off x="1331640" y="2812040"/>
                        <a:ext cx="5221044" cy="400050"/>
                      </a:xfrm>
                      <a:prstGeom prst="rect">
                        <a:avLst/>
                      </a:prstGeom>
                    </p:spPr>
                  </p:pic>
                </p:oleObj>
              </mc:Fallback>
            </mc:AlternateContent>
          </a:graphicData>
        </a:graphic>
      </p:graphicFrame>
    </p:spTree>
    <p:extLst>
      <p:ext uri="{BB962C8B-B14F-4D97-AF65-F5344CB8AC3E}">
        <p14:creationId xmlns:p14="http://schemas.microsoft.com/office/powerpoint/2010/main" val="3593973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0" y="332656"/>
            <a:ext cx="89154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ka-GE" altLang="en-US" b="1" dirty="0">
                <a:latin typeface="Sylfaen" panose="010A0502050306030303" pitchFamily="18" charset="0"/>
                <a:ea typeface="Calibri" panose="020F0502020204030204" pitchFamily="34" charset="0"/>
                <a:cs typeface="Times New Roman" panose="02020603050405020304" pitchFamily="18" charset="0"/>
              </a:rPr>
              <a:t>6)</a:t>
            </a:r>
            <a:r>
              <a:rPr lang="en-US" altLang="en-US" b="1" dirty="0">
                <a:latin typeface="Sylfaen" panose="010A0502050306030303" pitchFamily="18" charset="0"/>
                <a:ea typeface="Calibri" panose="020F0502020204030204" pitchFamily="34" charset="0"/>
                <a:cs typeface="Times New Roman" panose="02020603050405020304" pitchFamily="18" charset="0"/>
              </a:rPr>
              <a:t> </a:t>
            </a:r>
            <a:r>
              <a:rPr lang="ka-GE" altLang="en-US" b="1" dirty="0">
                <a:latin typeface="Sylfaen" panose="010A0502050306030303" pitchFamily="18" charset="0"/>
                <a:ea typeface="Calibri" panose="020F0502020204030204" pitchFamily="34" charset="0"/>
                <a:cs typeface="Times New Roman" panose="02020603050405020304" pitchFamily="18" charset="0"/>
              </a:rPr>
              <a:t>იზომერიზაცია. </a:t>
            </a:r>
            <a:r>
              <a:rPr lang="ka-GE" altLang="en-US" dirty="0">
                <a:latin typeface="Sylfaen" panose="010A0502050306030303" pitchFamily="18" charset="0"/>
                <a:ea typeface="Calibri" panose="020F0502020204030204" pitchFamily="34" charset="0"/>
                <a:cs typeface="Times New Roman" panose="02020603050405020304" pitchFamily="18" charset="0"/>
              </a:rPr>
              <a:t>ნორმალური აღნაგობის ალკანები გახურებით,  კატალიზატორების  (</a:t>
            </a:r>
            <a:r>
              <a:rPr lang="en-US" altLang="en-US" dirty="0">
                <a:solidFill>
                  <a:srgbClr val="C00000"/>
                </a:solidFill>
                <a:latin typeface="Sylfaen" panose="010A0502050306030303" pitchFamily="18" charset="0"/>
                <a:ea typeface="Calibri" panose="020F0502020204030204" pitchFamily="34" charset="0"/>
                <a:cs typeface="Times New Roman" panose="02020603050405020304" pitchFamily="18" charset="0"/>
              </a:rPr>
              <a:t>AlCl</a:t>
            </a:r>
            <a:r>
              <a:rPr lang="en-US" altLang="en-US" baseline="-30000" dirty="0">
                <a:solidFill>
                  <a:srgbClr val="C00000"/>
                </a:solidFill>
                <a:latin typeface="Sylfaen" panose="010A0502050306030303" pitchFamily="18" charset="0"/>
                <a:ea typeface="Calibri" panose="020F0502020204030204" pitchFamily="34" charset="0"/>
                <a:cs typeface="Times New Roman" panose="02020603050405020304" pitchFamily="18" charset="0"/>
              </a:rPr>
              <a:t>3</a:t>
            </a:r>
            <a:r>
              <a:rPr lang="en-US" altLang="en-US" dirty="0">
                <a:solidFill>
                  <a:srgbClr val="C00000"/>
                </a:solidFill>
                <a:latin typeface="Sylfaen" panose="010A0502050306030303" pitchFamily="18" charset="0"/>
                <a:ea typeface="Calibri" panose="020F0502020204030204" pitchFamily="34" charset="0"/>
                <a:cs typeface="Times New Roman" panose="02020603050405020304" pitchFamily="18" charset="0"/>
              </a:rPr>
              <a:t>,</a:t>
            </a:r>
            <a:r>
              <a:rPr lang="ka-GE" altLang="en-US" dirty="0">
                <a:solidFill>
                  <a:srgbClr val="C00000"/>
                </a:solidFill>
                <a:latin typeface="Sylfaen" panose="010A0502050306030303" pitchFamily="18" charset="0"/>
                <a:ea typeface="Calibri" panose="020F0502020204030204" pitchFamily="34" charset="0"/>
                <a:cs typeface="Times New Roman" panose="02020603050405020304" pitchFamily="18" charset="0"/>
              </a:rPr>
              <a:t>  </a:t>
            </a:r>
            <a:r>
              <a:rPr lang="en-US" altLang="en-US" dirty="0">
                <a:solidFill>
                  <a:srgbClr val="C00000"/>
                </a:solidFill>
                <a:latin typeface="Sylfaen" panose="010A0502050306030303" pitchFamily="18" charset="0"/>
                <a:ea typeface="Calibri" panose="020F0502020204030204" pitchFamily="34" charset="0"/>
                <a:cs typeface="Times New Roman" panose="02020603050405020304" pitchFamily="18" charset="0"/>
              </a:rPr>
              <a:t>AlBr</a:t>
            </a:r>
            <a:r>
              <a:rPr lang="en-US" altLang="en-US" baseline="-30000" dirty="0">
                <a:solidFill>
                  <a:srgbClr val="C00000"/>
                </a:solidFill>
                <a:latin typeface="Sylfaen" panose="010A0502050306030303" pitchFamily="18" charset="0"/>
                <a:ea typeface="Calibri" panose="020F0502020204030204" pitchFamily="34" charset="0"/>
                <a:cs typeface="Times New Roman" panose="02020603050405020304" pitchFamily="18" charset="0"/>
              </a:rPr>
              <a:t>3</a:t>
            </a:r>
            <a:r>
              <a:rPr lang="en-US" altLang="en-US" dirty="0">
                <a:latin typeface="Sylfaen" panose="010A0502050306030303" pitchFamily="18" charset="0"/>
                <a:ea typeface="Calibri" panose="020F0502020204030204" pitchFamily="34" charset="0"/>
                <a:cs typeface="Times New Roman" panose="02020603050405020304" pitchFamily="18" charset="0"/>
              </a:rPr>
              <a:t>) </a:t>
            </a:r>
            <a:r>
              <a:rPr lang="ka-GE" altLang="en-US" dirty="0">
                <a:latin typeface="Sylfaen" panose="010A0502050306030303" pitchFamily="18" charset="0"/>
                <a:ea typeface="Calibri" panose="020F0502020204030204" pitchFamily="34" charset="0"/>
                <a:cs typeface="Times New Roman" panose="02020603050405020304" pitchFamily="18" charset="0"/>
              </a:rPr>
              <a:t> თანაობისას განიცდის იზომერიზაციას: </a:t>
            </a:r>
            <a:endParaRPr lang="ka-GE" altLang="en-US" dirty="0">
              <a:latin typeface="Arial" panose="020B0604020202020204" pitchFamily="34" charset="0"/>
              <a:ea typeface="Calibri" panose="020F0502020204030204" pitchFamily="34" charset="0"/>
              <a:cs typeface="Times New Roman" panose="02020603050405020304" pitchFamily="18" charset="0"/>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103198560"/>
              </p:ext>
            </p:extLst>
          </p:nvPr>
        </p:nvGraphicFramePr>
        <p:xfrm>
          <a:off x="609600" y="1772816"/>
          <a:ext cx="6482680" cy="740801"/>
        </p:xfrm>
        <a:graphic>
          <a:graphicData uri="http://schemas.openxmlformats.org/presentationml/2006/ole">
            <mc:AlternateContent xmlns:mc="http://schemas.openxmlformats.org/markup-compatibility/2006">
              <mc:Choice xmlns:v="urn:schemas-microsoft-com:vml" Requires="v">
                <p:oleObj spid="_x0000_s131098" name="CS ChemDraw Drawing" r:id="rId3" imgW="3837432" imgH="438912" progId="ChemDraw.Document.6.0">
                  <p:embed/>
                </p:oleObj>
              </mc:Choice>
              <mc:Fallback>
                <p:oleObj name="CS ChemDraw Drawing" r:id="rId3" imgW="3837432" imgH="43891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72816"/>
                        <a:ext cx="6482680" cy="740801"/>
                      </a:xfrm>
                      <a:prstGeom prst="rect">
                        <a:avLst/>
                      </a:prstGeom>
                      <a:noFill/>
                      <a:ln>
                        <a:noFill/>
                      </a:ln>
                      <a:effectLs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131950908"/>
              </p:ext>
            </p:extLst>
          </p:nvPr>
        </p:nvGraphicFramePr>
        <p:xfrm>
          <a:off x="1475656" y="4797152"/>
          <a:ext cx="6525304" cy="432048"/>
        </p:xfrm>
        <a:graphic>
          <a:graphicData uri="http://schemas.openxmlformats.org/presentationml/2006/ole">
            <mc:AlternateContent xmlns:mc="http://schemas.openxmlformats.org/markup-compatibility/2006">
              <mc:Choice xmlns:v="urn:schemas-microsoft-com:vml" Requires="v">
                <p:oleObj spid="_x0000_s131099" name="CS ChemDraw Drawing" r:id="rId5" imgW="3716499" imgH="246605" progId="ChemDraw.Document.6.0">
                  <p:embed/>
                </p:oleObj>
              </mc:Choice>
              <mc:Fallback>
                <p:oleObj name="CS ChemDraw Drawing" r:id="rId5" imgW="3716499" imgH="246605" progId="ChemDraw.Document.6.0">
                  <p:embed/>
                  <p:pic>
                    <p:nvPicPr>
                      <p:cNvPr id="0" name=""/>
                      <p:cNvPicPr/>
                      <p:nvPr/>
                    </p:nvPicPr>
                    <p:blipFill>
                      <a:blip r:embed="rId6"/>
                      <a:stretch>
                        <a:fillRect/>
                      </a:stretch>
                    </p:blipFill>
                    <p:spPr>
                      <a:xfrm>
                        <a:off x="1475656" y="4797152"/>
                        <a:ext cx="6525304" cy="432048"/>
                      </a:xfrm>
                      <a:prstGeom prst="rect">
                        <a:avLst/>
                      </a:prstGeom>
                    </p:spPr>
                  </p:pic>
                </p:oleObj>
              </mc:Fallback>
            </mc:AlternateContent>
          </a:graphicData>
        </a:graphic>
      </p:graphicFrame>
      <p:sp>
        <p:nvSpPr>
          <p:cNvPr id="5" name="Rectangle 9"/>
          <p:cNvSpPr>
            <a:spLocks noChangeArrowheads="1"/>
          </p:cNvSpPr>
          <p:nvPr/>
        </p:nvSpPr>
        <p:spPr bwMode="auto">
          <a:xfrm>
            <a:off x="228600" y="3404681"/>
            <a:ext cx="8915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b="1" dirty="0">
                <a:latin typeface="Sylfaen" panose="010A0502050306030303" pitchFamily="18" charset="0"/>
                <a:ea typeface="Calibri" panose="020F0502020204030204" pitchFamily="34" charset="0"/>
                <a:cs typeface="Times New Roman" panose="02020603050405020304" pitchFamily="18" charset="0"/>
              </a:rPr>
              <a:t>7</a:t>
            </a:r>
            <a:r>
              <a:rPr lang="ka-GE" altLang="en-US" b="1" dirty="0">
                <a:latin typeface="Sylfaen" panose="010A0502050306030303" pitchFamily="18" charset="0"/>
                <a:ea typeface="Calibri" panose="020F0502020204030204" pitchFamily="34" charset="0"/>
                <a:cs typeface="Times New Roman" panose="02020603050405020304" pitchFamily="18" charset="0"/>
              </a:rPr>
              <a:t>)</a:t>
            </a:r>
            <a:r>
              <a:rPr lang="en-US" altLang="en-US" b="1" dirty="0">
                <a:latin typeface="Sylfaen" panose="010A0502050306030303" pitchFamily="18" charset="0"/>
                <a:ea typeface="Calibri" panose="020F0502020204030204" pitchFamily="34" charset="0"/>
                <a:cs typeface="Times New Roman" panose="02020603050405020304" pitchFamily="18" charset="0"/>
              </a:rPr>
              <a:t> </a:t>
            </a:r>
            <a:r>
              <a:rPr lang="ka-GE" altLang="en-US" b="1" dirty="0">
                <a:latin typeface="Sylfaen" panose="010A0502050306030303" pitchFamily="18" charset="0"/>
                <a:ea typeface="Calibri" panose="020F0502020204030204" pitchFamily="34" charset="0"/>
                <a:cs typeface="Times New Roman" panose="02020603050405020304" pitchFamily="18" charset="0"/>
              </a:rPr>
              <a:t>სხვადასხვა კატალიზატორის დახმარებით მეთანის ჟანგვის შეს</a:t>
            </a:r>
            <a:r>
              <a:rPr lang="ka-GE" altLang="en-US" dirty="0">
                <a:latin typeface="Sylfaen" panose="010A0502050306030303" pitchFamily="18" charset="0"/>
                <a:ea typeface="Calibri" panose="020F0502020204030204" pitchFamily="34" charset="0"/>
                <a:cs typeface="Times New Roman" panose="02020603050405020304" pitchFamily="18" charset="0"/>
              </a:rPr>
              <a:t>: </a:t>
            </a:r>
            <a:endParaRPr lang="ka-GE" altLang="en-US"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084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620688"/>
            <a:ext cx="8964488" cy="5184576"/>
          </a:xfrm>
          <a:prstGeom prst="rect">
            <a:avLst/>
          </a:prstGeom>
        </p:spPr>
        <p:txBody>
          <a:bodyPr/>
          <a:lstStyle/>
          <a:p>
            <a:pPr marL="342900" indent="-342900" eaLnBrk="1" hangingPunct="1">
              <a:spcBef>
                <a:spcPct val="20000"/>
              </a:spcBef>
              <a:buFont typeface="Arial" charset="0"/>
              <a:buChar char="•"/>
              <a:defRPr/>
            </a:pPr>
            <a:r>
              <a:rPr lang="ka-GE" sz="2000" b="1" dirty="0">
                <a:latin typeface="+mn-lt"/>
                <a:cs typeface="+mn-cs"/>
              </a:rPr>
              <a:t>რადიკალური რეაქციები ბიოლოგიაში და მედიცინაში</a:t>
            </a:r>
            <a:endParaRPr lang="ka-GE" sz="2000" b="1" dirty="0">
              <a:latin typeface="+mn-lt"/>
            </a:endParaRPr>
          </a:p>
          <a:p>
            <a:pPr marL="342900" indent="-342900" eaLnBrk="1" hangingPunct="1">
              <a:spcBef>
                <a:spcPct val="20000"/>
              </a:spcBef>
              <a:buFont typeface="Arial" charset="0"/>
              <a:buChar char="•"/>
              <a:defRPr/>
            </a:pPr>
            <a:endParaRPr lang="en-US" sz="2000" b="1" dirty="0">
              <a:latin typeface="+mn-lt"/>
              <a:cs typeface="+mn-cs"/>
            </a:endParaRPr>
          </a:p>
          <a:p>
            <a:pPr marL="742950" lvl="1" indent="-285750">
              <a:spcBef>
                <a:spcPct val="20000"/>
              </a:spcBef>
              <a:buFont typeface="Wingdings" panose="05000000000000000000" pitchFamily="2" charset="2"/>
              <a:buChar char="v"/>
              <a:defRPr/>
            </a:pPr>
            <a:r>
              <a:rPr lang="ka-GE" dirty="0">
                <a:latin typeface="+mn-lt"/>
              </a:rPr>
              <a:t>ალკენების ზოგიერთი წარმომადგენელი შედის ჭიანჭველების ჯირკვლების გამონაყოფში და წარმოადგენს ფერომონს. ფერომონების საშუალებით ხდება სხვადასხვა ინფორმაციის გადაცემა .</a:t>
            </a:r>
            <a:r>
              <a:rPr lang="en-US" dirty="0">
                <a:latin typeface="+mn-lt"/>
              </a:rPr>
              <a:t> </a:t>
            </a:r>
            <a:r>
              <a:rPr lang="ka-GE" dirty="0">
                <a:latin typeface="+mn-lt"/>
              </a:rPr>
              <a:t> მაგალითად, სხვადასხვა სახის ჭიანჭველებში საგანგაშო ფერომონებს წარმოადგენს: უნდეკანი</a:t>
            </a:r>
            <a:r>
              <a:rPr lang="en-US" dirty="0">
                <a:latin typeface="+mn-lt"/>
              </a:rPr>
              <a:t> (</a:t>
            </a:r>
            <a:r>
              <a:rPr lang="en-US" dirty="0"/>
              <a:t>C</a:t>
            </a:r>
            <a:r>
              <a:rPr lang="en-US" baseline="-25000" dirty="0"/>
              <a:t>11</a:t>
            </a:r>
            <a:r>
              <a:rPr lang="en-US" dirty="0"/>
              <a:t>H</a:t>
            </a:r>
            <a:r>
              <a:rPr lang="en-US" baseline="-25000" dirty="0"/>
              <a:t>24</a:t>
            </a:r>
            <a:r>
              <a:rPr lang="en-US" dirty="0">
                <a:latin typeface="+mn-lt"/>
              </a:rPr>
              <a:t>)</a:t>
            </a:r>
            <a:r>
              <a:rPr lang="ka-GE" dirty="0">
                <a:latin typeface="+mn-lt"/>
              </a:rPr>
              <a:t> , ტრიდეკანი</a:t>
            </a:r>
            <a:r>
              <a:rPr lang="en-US" dirty="0">
                <a:latin typeface="+mn-lt"/>
              </a:rPr>
              <a:t> </a:t>
            </a:r>
            <a:r>
              <a:rPr lang="en-US" dirty="0"/>
              <a:t>(C</a:t>
            </a:r>
            <a:r>
              <a:rPr lang="en-US" baseline="-25000" dirty="0"/>
              <a:t>13</a:t>
            </a:r>
            <a:r>
              <a:rPr lang="en-US" dirty="0"/>
              <a:t>H</a:t>
            </a:r>
            <a:r>
              <a:rPr lang="en-US" baseline="-25000" dirty="0"/>
              <a:t>28</a:t>
            </a:r>
            <a:r>
              <a:rPr lang="en-US" dirty="0"/>
              <a:t>)</a:t>
            </a:r>
            <a:r>
              <a:rPr lang="ka-GE" dirty="0">
                <a:latin typeface="+mn-lt"/>
              </a:rPr>
              <a:t> , და პენტადეკანი</a:t>
            </a:r>
            <a:r>
              <a:rPr lang="en-US" dirty="0">
                <a:latin typeface="+mn-lt"/>
              </a:rPr>
              <a:t> </a:t>
            </a:r>
            <a:r>
              <a:rPr lang="en-US" dirty="0"/>
              <a:t>(C</a:t>
            </a:r>
            <a:r>
              <a:rPr lang="en-US" baseline="-25000" dirty="0"/>
              <a:t>15</a:t>
            </a:r>
            <a:r>
              <a:rPr lang="en-US" dirty="0"/>
              <a:t>H</a:t>
            </a:r>
            <a:r>
              <a:rPr lang="en-US" baseline="-25000" dirty="0"/>
              <a:t>32</a:t>
            </a:r>
            <a:r>
              <a:rPr lang="en-US" dirty="0"/>
              <a:t>)</a:t>
            </a:r>
            <a:r>
              <a:rPr lang="ka-GE" dirty="0">
                <a:latin typeface="+mn-lt"/>
              </a:rPr>
              <a:t> ფერომონში</a:t>
            </a:r>
            <a:r>
              <a:rPr lang="en-US" dirty="0">
                <a:latin typeface="+mn-lt"/>
              </a:rPr>
              <a:t>.</a:t>
            </a:r>
            <a:r>
              <a:rPr lang="ka-GE" dirty="0">
                <a:latin typeface="+mn-lt"/>
              </a:rPr>
              <a:t> </a:t>
            </a:r>
          </a:p>
          <a:p>
            <a:pPr marL="742950" lvl="1" indent="-285750">
              <a:spcBef>
                <a:spcPct val="20000"/>
              </a:spcBef>
              <a:buFont typeface="Wingdings" panose="05000000000000000000" pitchFamily="2" charset="2"/>
              <a:buChar char="v"/>
              <a:defRPr/>
            </a:pPr>
            <a:endParaRPr lang="ka-GE" dirty="0">
              <a:latin typeface="+mn-lt"/>
            </a:endParaRPr>
          </a:p>
          <a:p>
            <a:pPr lvl="1">
              <a:spcBef>
                <a:spcPct val="20000"/>
              </a:spcBef>
              <a:defRPr/>
            </a:pPr>
            <a:endParaRPr lang="ka-GE" dirty="0">
              <a:latin typeface="+mn-lt"/>
            </a:endParaRPr>
          </a:p>
          <a:p>
            <a:pPr marL="742950" lvl="1" indent="-285750">
              <a:spcBef>
                <a:spcPct val="20000"/>
              </a:spcBef>
              <a:buFont typeface="Wingdings" panose="05000000000000000000" pitchFamily="2" charset="2"/>
              <a:buChar char="v"/>
              <a:defRPr/>
            </a:pPr>
            <a:r>
              <a:rPr lang="ka-GE" dirty="0"/>
              <a:t>რადიკალურ რეაქციებს ბიოლოგიასა და მედიცინაში სასიცოცხლო მნიშვნელობა აქვთ, ვინაიდან მეტაბოლიზმის პროცესებს ყოველთვის თან ახლავს რადიკალების წარმოქმნა. მაგრამ რადიკალებმა ცოცხალ ორგანიზმებში შეიძლება შეასრულონ უარყოფითი როლიც. მათი მაღალი რეაქციისუნარიანობის გამო შეიძლება გამოიწვიონ სასიცოცხლო დანიშნულების რეაქციების არასასურველი მიმართულებით წარმართვა. გარდა ამისა, რადიკალები თამაშობენ ერთ–ერთ მთავარ როლს ცოცხალი ორგანიზმების „დაბერებაში“.  ასევე არსებობს სერიოზული ეჭვი, რომ თავისუფალი რადიკალები იწვევენ სიმსივნოვანი და ათეროსკლეროზული დაავადებების პროვოცირებასა და ხელშეწყობას.</a:t>
            </a:r>
            <a:endParaRPr lang="en-US" dirty="0"/>
          </a:p>
          <a:p>
            <a:pPr marL="742950" lvl="1" indent="-285750">
              <a:spcBef>
                <a:spcPct val="20000"/>
              </a:spcBef>
              <a:buFont typeface="Arial" charset="0"/>
              <a:buChar char="–"/>
              <a:defRPr/>
            </a:pPr>
            <a:endParaRPr lang="ka-GE" dirty="0">
              <a:latin typeface="+mn-lt"/>
            </a:endParaRPr>
          </a:p>
          <a:p>
            <a:pPr lvl="1" eaLnBrk="1" hangingPunct="1">
              <a:spcBef>
                <a:spcPct val="20000"/>
              </a:spcBef>
              <a:defRPr/>
            </a:pPr>
            <a:endParaRPr lang="en-US" sz="2000" dirty="0">
              <a:effectLst>
                <a:outerShdw blurRad="38100" dist="38100" dir="2700000" algn="tl">
                  <a:srgbClr val="000000">
                    <a:alpha val="43137"/>
                  </a:srgbClr>
                </a:outerShdw>
              </a:effectLst>
              <a:latin typeface="+mn-lt"/>
              <a:cs typeface="+mn-cs"/>
            </a:endParaRPr>
          </a:p>
          <a:p>
            <a:pPr marL="342900" indent="-342900" eaLnBrk="1" hangingPunct="1">
              <a:spcBef>
                <a:spcPct val="20000"/>
              </a:spcBef>
              <a:buFont typeface="Arial" charset="0"/>
              <a:buChar char="•"/>
              <a:defRPr/>
            </a:pPr>
            <a:endParaRPr lang="en-US" sz="2000" dirty="0">
              <a:latin typeface="+mn-lt"/>
              <a:cs typeface="+mn-cs"/>
            </a:endParaRPr>
          </a:p>
        </p:txBody>
      </p:sp>
    </p:spTree>
    <p:extLst>
      <p:ext uri="{BB962C8B-B14F-4D97-AF65-F5344CB8AC3E}">
        <p14:creationId xmlns:p14="http://schemas.microsoft.com/office/powerpoint/2010/main" val="78579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692696"/>
            <a:ext cx="8568952" cy="3416320"/>
          </a:xfrm>
          <a:prstGeom prst="rect">
            <a:avLst/>
          </a:prstGeom>
        </p:spPr>
        <p:txBody>
          <a:bodyPr wrap="square">
            <a:spAutoFit/>
          </a:bodyPr>
          <a:lstStyle/>
          <a:p>
            <a:pPr algn="just"/>
            <a:r>
              <a:rPr lang="ka-GE" dirty="0">
                <a:latin typeface="Calibri" panose="020F0502020204030204" pitchFamily="34" charset="0"/>
                <a:ea typeface="Calibri" panose="020F0502020204030204" pitchFamily="34" charset="0"/>
                <a:cs typeface="Times New Roman" panose="02020603050405020304" pitchFamily="18" charset="0"/>
              </a:rPr>
              <a:t>ალკანების ძირითადი წყარო ბუნებრივი აირი და ნავთობია. მცირე ზომის ალკანები (მეთანი,ეთანი, ბუტანი) აირებია. მეთანი ბუნებრივი გაზის ძირითადი კომპონენტია. უფრო მაღალი მოლეკულური მასის მქონე ალკანები მეტწილად ნავთობის გადამუშავებით მიიღება. მეთანი ამ პლანეტის ადრეული ატმოსფეროს ერთ-ერთი ძირითად კომპონენტი იყო. მეთანი ეხლაც გვხვდება ატმოსფეროში, მაგრამ უმნიშვნელო რაოდენობით.</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იგი</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იუპიტერის</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სატურნის</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ურანისა</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და</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ნეპტუნის</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ატმოსფეროების</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ძირითადი</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კომპონენტია</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ზოგიერთი</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ცოცხალი</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ორგანიზმი</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წარმოქმნის</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მეთანს</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ნახშირორჟანგიდან</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და</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წყალბადისგან</a:t>
            </a:r>
            <a:r>
              <a:rPr lang="en-US" dirty="0">
                <a:latin typeface="Calibri" panose="020F0502020204030204" pitchFamily="34" charset="0"/>
                <a:ea typeface="Calibri" panose="020F0502020204030204" pitchFamily="34" charset="0"/>
                <a:cs typeface="Times New Roman" panose="02020603050405020304" pitchFamily="18" charset="0"/>
              </a:rPr>
              <a:t>.</a:t>
            </a:r>
            <a:r>
              <a:rPr lang="ka-GE" dirty="0">
                <a:latin typeface="Calibri" panose="020F0502020204030204" pitchFamily="34" charset="0"/>
                <a:ea typeface="Calibri" panose="020F0502020204030204" pitchFamily="34" charset="0"/>
                <a:cs typeface="Times New Roman" panose="02020603050405020304" pitchFamily="18" charset="0"/>
              </a:rPr>
              <a:t> ეს პრიმიტიული არსებები, რომლებსაც მეთანოგენებს უწოდებენ, შეიძლება დედამიწის უძველესი ორგანიზმები იყვნენ და ისინი შეიძლება წარმოადგენდნენ ევოლუციური განვითარების ცალკეულ ფორმას. მეთანოგენებს შეუძლიათ არსებობა მხოლოდ ანაერობული (ანუ უჟანგბადო) გარემოში. </a:t>
            </a:r>
            <a:endParaRPr lang="en-US" dirty="0"/>
          </a:p>
        </p:txBody>
      </p:sp>
    </p:spTree>
    <p:extLst>
      <p:ext uri="{BB962C8B-B14F-4D97-AF65-F5344CB8AC3E}">
        <p14:creationId xmlns:p14="http://schemas.microsoft.com/office/powerpoint/2010/main" val="1683414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476672"/>
            <a:ext cx="845820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20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50000"/>
              </a:lnSpc>
              <a:spcBef>
                <a:spcPct val="0"/>
              </a:spcBef>
              <a:buFontTx/>
              <a:buNone/>
            </a:pPr>
            <a:r>
              <a:rPr lang="ka-GE" altLang="en-US" dirty="0">
                <a:latin typeface="Sylfaen" panose="010A0502050306030303" pitchFamily="18" charset="0"/>
                <a:ea typeface="Calibri" panose="020F0502020204030204" pitchFamily="34" charset="0"/>
                <a:cs typeface="Times New Roman" panose="02020603050405020304" pitchFamily="18" charset="0"/>
              </a:rPr>
              <a:t>ალკანები გამოიყენება საწვავად :</a:t>
            </a:r>
          </a:p>
          <a:p>
            <a:pPr>
              <a:spcBef>
                <a:spcPct val="0"/>
              </a:spcBef>
              <a:buFont typeface="Courier New" panose="02070309020205020404" pitchFamily="49" charset="0"/>
              <a:buChar char="o"/>
            </a:pPr>
            <a:r>
              <a:rPr lang="ka-GE" altLang="en-US" dirty="0">
                <a:latin typeface="Sylfaen" panose="010A0502050306030303" pitchFamily="18" charset="0"/>
                <a:ea typeface="Calibri" panose="020F0502020204030204" pitchFamily="34" charset="0"/>
                <a:cs typeface="Times New Roman" panose="02020603050405020304" pitchFamily="18" charset="0"/>
              </a:rPr>
              <a:t> მეთანი  – ბუნებრივი აირი</a:t>
            </a:r>
          </a:p>
          <a:p>
            <a:pPr>
              <a:spcBef>
                <a:spcPct val="0"/>
              </a:spcBef>
              <a:buFont typeface="Courier New" panose="02070309020205020404" pitchFamily="49" charset="0"/>
              <a:buChar char="o"/>
            </a:pPr>
            <a:r>
              <a:rPr lang="ka-GE" altLang="en-US" dirty="0">
                <a:latin typeface="Sylfaen" panose="010A0502050306030303" pitchFamily="18" charset="0"/>
                <a:ea typeface="Calibri" panose="020F0502020204030204" pitchFamily="34" charset="0"/>
                <a:cs typeface="Times New Roman" panose="02020603050405020304" pitchFamily="18" charset="0"/>
              </a:rPr>
              <a:t> პროპან-ბუტანის  ნარევი - თხევადი აირი</a:t>
            </a:r>
            <a:endParaRPr lang="en-US" altLang="en-US" dirty="0">
              <a:latin typeface="Sylfaen" panose="010A0502050306030303" pitchFamily="18" charset="0"/>
              <a:ea typeface="Calibri" panose="020F0502020204030204" pitchFamily="34" charset="0"/>
              <a:cs typeface="Times New Roman" panose="02020603050405020304" pitchFamily="18" charset="0"/>
            </a:endParaRPr>
          </a:p>
          <a:p>
            <a:pPr>
              <a:spcBef>
                <a:spcPct val="0"/>
              </a:spcBef>
              <a:buFont typeface="Courier New" panose="02070309020205020404" pitchFamily="49" charset="0"/>
              <a:buChar char="o"/>
            </a:pPr>
            <a:endParaRPr lang="ka-GE" altLang="en-US" dirty="0">
              <a:latin typeface="Sylfaen" panose="010A0502050306030303" pitchFamily="18" charset="0"/>
              <a:ea typeface="Calibri" panose="020F0502020204030204" pitchFamily="34" charset="0"/>
              <a:cs typeface="Times New Roman" panose="02020603050405020304" pitchFamily="18" charset="0"/>
            </a:endParaRPr>
          </a:p>
          <a:p>
            <a:pPr>
              <a:spcBef>
                <a:spcPct val="0"/>
              </a:spcBef>
              <a:buFontTx/>
              <a:buNone/>
            </a:pPr>
            <a:r>
              <a:rPr lang="ka-GE" altLang="en-US" dirty="0">
                <a:latin typeface="Sylfaen" panose="010A0502050306030303" pitchFamily="18" charset="0"/>
                <a:ea typeface="Calibri" panose="020F0502020204030204" pitchFamily="34" charset="0"/>
                <a:cs typeface="Times New Roman" panose="02020603050405020304" pitchFamily="18" charset="0"/>
              </a:rPr>
              <a:t>ალკანების ჰალოგენნაწარმები  გამოიყენება:</a:t>
            </a:r>
          </a:p>
          <a:p>
            <a:pPr>
              <a:spcBef>
                <a:spcPct val="0"/>
              </a:spcBef>
              <a:buFont typeface="Courier New" panose="02070309020205020404" pitchFamily="49" charset="0"/>
              <a:buChar char="o"/>
            </a:pPr>
            <a:r>
              <a:rPr lang="ka-GE" altLang="en-US" dirty="0">
                <a:latin typeface="Sylfaen" panose="010A0502050306030303" pitchFamily="18" charset="0"/>
                <a:ea typeface="Calibri" panose="020F0502020204030204" pitchFamily="34" charset="0"/>
                <a:cs typeface="Times New Roman" panose="02020603050405020304" pitchFamily="18" charset="0"/>
              </a:rPr>
              <a:t> მაცივრებში</a:t>
            </a:r>
          </a:p>
          <a:p>
            <a:pPr>
              <a:spcBef>
                <a:spcPct val="0"/>
              </a:spcBef>
              <a:buFont typeface="Courier New" panose="02070309020205020404" pitchFamily="49" charset="0"/>
              <a:buChar char="o"/>
            </a:pPr>
            <a:r>
              <a:rPr lang="ka-GE" altLang="en-US" dirty="0">
                <a:latin typeface="Sylfaen" panose="010A0502050306030303" pitchFamily="18" charset="0"/>
                <a:ea typeface="Calibri" panose="020F0502020204030204" pitchFamily="34" charset="0"/>
                <a:cs typeface="Times New Roman" panose="02020603050405020304" pitchFamily="18" charset="0"/>
              </a:rPr>
              <a:t> გამხსნელებად</a:t>
            </a:r>
          </a:p>
          <a:p>
            <a:pPr>
              <a:spcBef>
                <a:spcPct val="0"/>
              </a:spcBef>
              <a:buFont typeface="Courier New" panose="02070309020205020404" pitchFamily="49" charset="0"/>
              <a:buChar char="o"/>
            </a:pPr>
            <a:r>
              <a:rPr lang="ka-GE" altLang="en-US" dirty="0">
                <a:latin typeface="Sylfaen" panose="010A0502050306030303" pitchFamily="18" charset="0"/>
                <a:ea typeface="Calibri" panose="020F0502020204030204" pitchFamily="34" charset="0"/>
                <a:cs typeface="Times New Roman" panose="02020603050405020304" pitchFamily="18" charset="0"/>
              </a:rPr>
              <a:t> ცეცხლსაქრობებში</a:t>
            </a:r>
          </a:p>
          <a:p>
            <a:pPr>
              <a:spcBef>
                <a:spcPct val="0"/>
              </a:spcBef>
              <a:buFont typeface="Courier New" panose="02070309020205020404" pitchFamily="49" charset="0"/>
              <a:buChar char="o"/>
            </a:pPr>
            <a:r>
              <a:rPr lang="ka-GE" altLang="en-US" dirty="0">
                <a:latin typeface="Sylfaen" panose="010A0502050306030303" pitchFamily="18" charset="0"/>
                <a:ea typeface="Calibri" panose="020F0502020204030204" pitchFamily="34" charset="0"/>
                <a:cs typeface="Times New Roman" panose="02020603050405020304" pitchFamily="18" charset="0"/>
              </a:rPr>
              <a:t> ნარკოზისათვის</a:t>
            </a:r>
          </a:p>
          <a:p>
            <a:pPr>
              <a:spcBef>
                <a:spcPct val="0"/>
              </a:spcBef>
              <a:buFont typeface="Courier New" panose="02070309020205020404" pitchFamily="49" charset="0"/>
              <a:buChar char="o"/>
            </a:pPr>
            <a:r>
              <a:rPr lang="ka-GE" altLang="en-US" dirty="0">
                <a:latin typeface="Sylfaen" panose="010A0502050306030303" pitchFamily="18" charset="0"/>
                <a:ea typeface="Calibri" panose="020F0502020204030204" pitchFamily="34" charset="0"/>
                <a:cs typeface="Times New Roman" panose="02020603050405020304" pitchFamily="18" charset="0"/>
              </a:rPr>
              <a:t> სხვადასხვა ფუნქციური ნაწარმების მისაღებად</a:t>
            </a:r>
            <a:endParaRPr lang="en-US" altLang="en-US" dirty="0">
              <a:latin typeface="Arial" panose="020B060402020202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sz="2800"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87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9144000" cy="470000"/>
          </a:xfrm>
          <a:prstGeom prst="rect">
            <a:avLst/>
          </a:prstGeom>
        </p:spPr>
        <p:txBody>
          <a:bodyPr wrap="square">
            <a:spAutoFit/>
          </a:bodyPr>
          <a:lstStyle/>
          <a:p>
            <a:pPr marL="0" marR="0" algn="just">
              <a:lnSpc>
                <a:spcPct val="107000"/>
              </a:lnSpc>
              <a:spcBef>
                <a:spcPts val="0"/>
              </a:spcBef>
              <a:spcAft>
                <a:spcPts val="800"/>
              </a:spcAft>
            </a:pPr>
            <a:r>
              <a:rPr lang="ka-GE" sz="2400" b="1" dirty="0">
                <a:latin typeface="Calibri" panose="020F0502020204030204" pitchFamily="34" charset="0"/>
                <a:ea typeface="Calibri" panose="020F0502020204030204" pitchFamily="34" charset="0"/>
                <a:cs typeface="Times New Roman" panose="02020603050405020304" pitchFamily="18" charset="0"/>
              </a:rPr>
              <a:t>ორგანული ქიმიის, განვითარების პერიოდები:</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59532" y="956805"/>
            <a:ext cx="8136904" cy="646331"/>
          </a:xfrm>
          <a:prstGeom prst="rect">
            <a:avLst/>
          </a:prstGeom>
        </p:spPr>
        <p:txBody>
          <a:bodyPr wrap="square">
            <a:spAutoFit/>
          </a:bodyPr>
          <a:lstStyle/>
          <a:p>
            <a:r>
              <a:rPr lang="ka-GE" b="1" dirty="0">
                <a:latin typeface="Calibri" panose="020F0502020204030204" pitchFamily="34" charset="0"/>
                <a:ea typeface="Calibri" panose="020F0502020204030204" pitchFamily="34" charset="0"/>
                <a:cs typeface="Times New Roman" panose="02020603050405020304" pitchFamily="18" charset="0"/>
              </a:rPr>
              <a:t>ემპირიული პერიოდი -</a:t>
            </a:r>
            <a:r>
              <a:rPr lang="ka-GE" dirty="0">
                <a:latin typeface="Calibri" panose="020F0502020204030204" pitchFamily="34" charset="0"/>
                <a:ea typeface="Calibri" panose="020F0502020204030204" pitchFamily="34" charset="0"/>
                <a:cs typeface="Times New Roman" panose="02020603050405020304" pitchFamily="18" charset="0"/>
              </a:rPr>
              <a:t> XVIIსაუკუნის ნახევრიდან -    XVIII საუკუნის ბოლომდე;</a:t>
            </a:r>
          </a:p>
          <a:p>
            <a:r>
              <a:rPr lang="ka-GE" dirty="0"/>
              <a:t>ქიმია დაიყო ორ ნაწილად: ორგანულ ქიმიად და არაორგანულ ქიმიად.</a:t>
            </a:r>
            <a:endParaRPr lang="en-US" dirty="0"/>
          </a:p>
        </p:txBody>
      </p:sp>
      <p:pic>
        <p:nvPicPr>
          <p:cNvPr id="4" name="Picture 3" descr="Structural formula of hippuric acid"/>
          <p:cNvPicPr/>
          <p:nvPr/>
        </p:nvPicPr>
        <p:blipFill>
          <a:blip r:embed="rId2">
            <a:extLst>
              <a:ext uri="{28A0092B-C50C-407E-A947-70E740481C1C}">
                <a14:useLocalDpi xmlns:a14="http://schemas.microsoft.com/office/drawing/2010/main" val="0"/>
              </a:ext>
            </a:extLst>
          </a:blip>
          <a:srcRect/>
          <a:stretch>
            <a:fillRect/>
          </a:stretch>
        </p:blipFill>
        <p:spPr bwMode="auto">
          <a:xfrm>
            <a:off x="611560" y="5035979"/>
            <a:ext cx="1512168" cy="835580"/>
          </a:xfrm>
          <a:prstGeom prst="rect">
            <a:avLst/>
          </a:prstGeom>
          <a:noFill/>
          <a:ln>
            <a:noFill/>
          </a:ln>
        </p:spPr>
      </p:pic>
      <p:pic>
        <p:nvPicPr>
          <p:cNvPr id="5" name="Picture 4" descr="Strukturformel von Harnstoff"/>
          <p:cNvPicPr/>
          <p:nvPr/>
        </p:nvPicPr>
        <p:blipFill>
          <a:blip r:embed="rId3">
            <a:extLst>
              <a:ext uri="{28A0092B-C50C-407E-A947-70E740481C1C}">
                <a14:useLocalDpi xmlns:a14="http://schemas.microsoft.com/office/drawing/2010/main" val="0"/>
              </a:ext>
            </a:extLst>
          </a:blip>
          <a:srcRect/>
          <a:stretch>
            <a:fillRect/>
          </a:stretch>
        </p:blipFill>
        <p:spPr bwMode="auto">
          <a:xfrm>
            <a:off x="3491880" y="4863447"/>
            <a:ext cx="936104" cy="576064"/>
          </a:xfrm>
          <a:prstGeom prst="rect">
            <a:avLst/>
          </a:prstGeom>
          <a:noFill/>
          <a:ln>
            <a:noFill/>
          </a:ln>
        </p:spPr>
      </p:pic>
      <p:pic>
        <p:nvPicPr>
          <p:cNvPr id="6" name="Picture 5" descr="Harnsäure Ketoform.svg"/>
          <p:cNvPicPr/>
          <p:nvPr/>
        </p:nvPicPr>
        <p:blipFill>
          <a:blip r:embed="rId4">
            <a:extLst>
              <a:ext uri="{28A0092B-C50C-407E-A947-70E740481C1C}">
                <a14:useLocalDpi xmlns:a14="http://schemas.microsoft.com/office/drawing/2010/main" val="0"/>
              </a:ext>
            </a:extLst>
          </a:blip>
          <a:srcRect/>
          <a:stretch>
            <a:fillRect/>
          </a:stretch>
        </p:blipFill>
        <p:spPr bwMode="auto">
          <a:xfrm>
            <a:off x="5796136" y="4863447"/>
            <a:ext cx="1440160" cy="892612"/>
          </a:xfrm>
          <a:prstGeom prst="rect">
            <a:avLst/>
          </a:prstGeom>
          <a:noFill/>
          <a:ln>
            <a:noFill/>
          </a:ln>
        </p:spPr>
      </p:pic>
      <p:sp>
        <p:nvSpPr>
          <p:cNvPr id="7" name="Rectangle 6"/>
          <p:cNvSpPr/>
          <p:nvPr/>
        </p:nvSpPr>
        <p:spPr>
          <a:xfrm>
            <a:off x="467544" y="5879651"/>
            <a:ext cx="2050561" cy="388696"/>
          </a:xfrm>
          <a:prstGeom prst="rect">
            <a:avLst/>
          </a:prstGeom>
        </p:spPr>
        <p:txBody>
          <a:bodyPr wrap="none">
            <a:spAutoFit/>
          </a:bodyPr>
          <a:lstStyle/>
          <a:p>
            <a:pPr marL="0" marR="0" algn="just">
              <a:lnSpc>
                <a:spcPct val="107000"/>
              </a:lnSpc>
              <a:spcBef>
                <a:spcPts val="0"/>
              </a:spcBef>
              <a:spcAft>
                <a:spcPts val="800"/>
              </a:spcAft>
            </a:pPr>
            <a:r>
              <a:rPr lang="ka-GE" dirty="0">
                <a:latin typeface="Calibri" panose="020F0502020204030204" pitchFamily="34" charset="0"/>
                <a:ea typeface="Calibri" panose="020F0502020204030204" pitchFamily="34" charset="0"/>
                <a:cs typeface="Times New Roman" panose="02020603050405020304" pitchFamily="18" charset="0"/>
              </a:rPr>
              <a:t>ჰიპპურის მჟავა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332660" y="5879651"/>
            <a:ext cx="1346844" cy="388696"/>
          </a:xfrm>
          <a:prstGeom prst="rect">
            <a:avLst/>
          </a:prstGeom>
        </p:spPr>
        <p:txBody>
          <a:bodyPr wrap="none">
            <a:spAutoFit/>
          </a:bodyPr>
          <a:lstStyle/>
          <a:p>
            <a:pPr marL="0" marR="0" algn="just">
              <a:lnSpc>
                <a:spcPct val="107000"/>
              </a:lnSpc>
              <a:spcBef>
                <a:spcPts val="0"/>
              </a:spcBef>
              <a:spcAft>
                <a:spcPts val="800"/>
              </a:spcAft>
            </a:pPr>
            <a:r>
              <a:rPr lang="ka-GE" dirty="0">
                <a:latin typeface="Calibri" panose="020F0502020204030204" pitchFamily="34" charset="0"/>
                <a:ea typeface="Calibri" panose="020F0502020204030204" pitchFamily="34" charset="0"/>
                <a:cs typeface="Times New Roman" panose="02020603050405020304" pitchFamily="18" charset="0"/>
              </a:rPr>
              <a:t>შარდოვანა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5796136" y="5890783"/>
            <a:ext cx="1580882" cy="388696"/>
          </a:xfrm>
          <a:prstGeom prst="rect">
            <a:avLst/>
          </a:prstGeom>
        </p:spPr>
        <p:txBody>
          <a:bodyPr wrap="none">
            <a:spAutoFit/>
          </a:bodyPr>
          <a:lstStyle/>
          <a:p>
            <a:pPr marL="0" marR="0" algn="just">
              <a:lnSpc>
                <a:spcPct val="107000"/>
              </a:lnSpc>
              <a:spcBef>
                <a:spcPts val="0"/>
              </a:spcBef>
              <a:spcAft>
                <a:spcPts val="800"/>
              </a:spcAft>
            </a:pPr>
            <a:r>
              <a:rPr lang="ka-GE" dirty="0">
                <a:latin typeface="Calibri" panose="020F0502020204030204" pitchFamily="34" charset="0"/>
                <a:ea typeface="Calibri" panose="020F0502020204030204" pitchFamily="34" charset="0"/>
                <a:cs typeface="Times New Roman" panose="02020603050405020304" pitchFamily="18" charset="0"/>
              </a:rPr>
              <a:t>შარდის მჟავა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5"/>
          <a:stretch>
            <a:fillRect/>
          </a:stretch>
        </p:blipFill>
        <p:spPr>
          <a:xfrm>
            <a:off x="4392243" y="2107647"/>
            <a:ext cx="1481735" cy="1966363"/>
          </a:xfrm>
          <a:prstGeom prst="rect">
            <a:avLst/>
          </a:prstGeom>
        </p:spPr>
      </p:pic>
      <p:sp>
        <p:nvSpPr>
          <p:cNvPr id="11" name="Rectangle 10"/>
          <p:cNvSpPr/>
          <p:nvPr/>
        </p:nvSpPr>
        <p:spPr>
          <a:xfrm>
            <a:off x="5873978" y="2919990"/>
            <a:ext cx="3006080" cy="1200329"/>
          </a:xfrm>
          <a:prstGeom prst="rect">
            <a:avLst/>
          </a:prstGeom>
        </p:spPr>
        <p:txBody>
          <a:bodyPr wrap="square">
            <a:spAutoFit/>
          </a:bodyPr>
          <a:lstStyle/>
          <a:p>
            <a:r>
              <a:rPr lang="ka-GE" sz="1200" b="1" dirty="0">
                <a:latin typeface="Calibri" panose="020F0502020204030204" pitchFamily="34" charset="0"/>
                <a:ea typeface="Calibri" panose="020F0502020204030204" pitchFamily="34" charset="0"/>
                <a:cs typeface="Times New Roman" panose="02020603050405020304" pitchFamily="18" charset="0"/>
              </a:rPr>
              <a:t>პ</a:t>
            </a:r>
            <a:r>
              <a:rPr lang="en-US" sz="1200" b="1" dirty="0" err="1">
                <a:latin typeface="Calibri" panose="020F0502020204030204" pitchFamily="34" charset="0"/>
                <a:ea typeface="Calibri" panose="020F0502020204030204" pitchFamily="34" charset="0"/>
                <a:cs typeface="Times New Roman" panose="02020603050405020304" pitchFamily="18" charset="0"/>
              </a:rPr>
              <a:t>არაცელსუსი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ნამდვილი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სახელი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და</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გვარ</a:t>
            </a:r>
            <a:r>
              <a:rPr lang="en-US" sz="1200" dirty="0" err="1">
                <a:latin typeface="Sylfaen" panose="010A0502050306030303" pitchFamily="18" charset="0"/>
                <a:ea typeface="Calibri" panose="020F0502020204030204" pitchFamily="34" charset="0"/>
                <a:cs typeface="Sylfaen" panose="010A0502050306030303" pitchFamily="18" charset="0"/>
              </a:rPr>
              <a:t>ი</a:t>
            </a:r>
            <a:r>
              <a:rPr lang="en-US" sz="1200" b="1" dirty="0" err="1">
                <a:latin typeface="Calibri" panose="020F0502020204030204" pitchFamily="34" charset="0"/>
                <a:ea typeface="Calibri" panose="020F0502020204030204" pitchFamily="34" charset="0"/>
                <a:cs typeface="Times New Roman" panose="02020603050405020304" pitchFamily="18" charset="0"/>
              </a:rPr>
              <a:t>ფილიპუს</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err="1">
                <a:latin typeface="Calibri" panose="020F0502020204030204" pitchFamily="34" charset="0"/>
                <a:ea typeface="Calibri" panose="020F0502020204030204" pitchFamily="34" charset="0"/>
                <a:cs typeface="Times New Roman" panose="02020603050405020304" pitchFamily="18" charset="0"/>
              </a:rPr>
              <a:t>ავრეოლუს</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err="1">
                <a:latin typeface="Calibri" panose="020F0502020204030204" pitchFamily="34" charset="0"/>
                <a:ea typeface="Calibri" panose="020F0502020204030204" pitchFamily="34" charset="0"/>
                <a:cs typeface="Times New Roman" panose="02020603050405020304" pitchFamily="18" charset="0"/>
              </a:rPr>
              <a:t>თეოფრასტუს</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err="1">
                <a:latin typeface="Calibri" panose="020F0502020204030204" pitchFamily="34" charset="0"/>
                <a:ea typeface="Calibri" panose="020F0502020204030204" pitchFamily="34" charset="0"/>
                <a:cs typeface="Times New Roman" panose="02020603050405020304" pitchFamily="18" charset="0"/>
              </a:rPr>
              <a:t>ბომბასტუს</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err="1">
                <a:latin typeface="Calibri" panose="020F0502020204030204" pitchFamily="34" charset="0"/>
                <a:ea typeface="Calibri" panose="020F0502020204030204" pitchFamily="34" charset="0"/>
                <a:cs typeface="Times New Roman" panose="02020603050405020304" pitchFamily="18" charset="0"/>
              </a:rPr>
              <a:t>ფონ</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err="1">
                <a:latin typeface="Calibri" panose="020F0502020204030204" pitchFamily="34" charset="0"/>
                <a:ea typeface="Calibri" panose="020F0502020204030204" pitchFamily="34" charset="0"/>
                <a:cs typeface="Times New Roman" panose="02020603050405020304" pitchFamily="18" charset="0"/>
              </a:rPr>
              <a:t>ჰოენჰაიმი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აღორძინების</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ეპოქის</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ექიმი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ბოტანიკოსი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ალქიმიკოსი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ასტროლოგი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და</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ოკულტისტი</a:t>
            </a:r>
            <a:endParaRPr lang="en-US" sz="1200" dirty="0"/>
          </a:p>
        </p:txBody>
      </p:sp>
      <p:pic>
        <p:nvPicPr>
          <p:cNvPr id="13" name="Picture 12"/>
          <p:cNvPicPr>
            <a:picLocks noChangeAspect="1"/>
          </p:cNvPicPr>
          <p:nvPr/>
        </p:nvPicPr>
        <p:blipFill>
          <a:blip r:embed="rId6"/>
          <a:stretch>
            <a:fillRect/>
          </a:stretch>
        </p:blipFill>
        <p:spPr>
          <a:xfrm>
            <a:off x="457934" y="2176666"/>
            <a:ext cx="1637856" cy="1871835"/>
          </a:xfrm>
          <a:prstGeom prst="rect">
            <a:avLst/>
          </a:prstGeom>
        </p:spPr>
      </p:pic>
      <p:sp>
        <p:nvSpPr>
          <p:cNvPr id="14" name="Rectangle 13"/>
          <p:cNvSpPr/>
          <p:nvPr/>
        </p:nvSpPr>
        <p:spPr>
          <a:xfrm>
            <a:off x="2095790" y="3144152"/>
            <a:ext cx="1839179" cy="882806"/>
          </a:xfrm>
          <a:prstGeom prst="rect">
            <a:avLst/>
          </a:prstGeom>
        </p:spPr>
        <p:txBody>
          <a:bodyPr wrap="square">
            <a:spAutoFit/>
          </a:bodyPr>
          <a:lstStyle/>
          <a:p>
            <a:pPr marL="0" marR="0">
              <a:lnSpc>
                <a:spcPct val="107000"/>
              </a:lnSpc>
              <a:spcBef>
                <a:spcPts val="0"/>
              </a:spcBef>
              <a:spcAft>
                <a:spcPts val="800"/>
              </a:spcAft>
            </a:pPr>
            <a:r>
              <a:rPr lang="ka-GE" sz="1200" b="1" dirty="0">
                <a:latin typeface="Calibri" panose="020F0502020204030204" pitchFamily="34" charset="0"/>
                <a:ea typeface="Calibri" panose="020F0502020204030204" pitchFamily="34" charset="0"/>
                <a:cs typeface="Times New Roman" panose="02020603050405020304" pitchFamily="18" charset="0"/>
              </a:rPr>
              <a:t>იენს იაკობ ბერცელიუსი - </a:t>
            </a:r>
            <a:r>
              <a:rPr lang="ka-GE" sz="1200" dirty="0">
                <a:latin typeface="Calibri" panose="020F0502020204030204" pitchFamily="34" charset="0"/>
                <a:ea typeface="Calibri" panose="020F0502020204030204" pitchFamily="34" charset="0"/>
                <a:cs typeface="Times New Roman" panose="02020603050405020304" pitchFamily="18" charset="0"/>
              </a:rPr>
              <a:t>შვედი ქიმიკოსი და მინერალოგი.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083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016" y="332656"/>
            <a:ext cx="8856984" cy="2862322"/>
          </a:xfrm>
          <a:prstGeom prst="rect">
            <a:avLst/>
          </a:prstGeom>
        </p:spPr>
        <p:txBody>
          <a:bodyPr wrap="square">
            <a:spAutoFit/>
          </a:bodyPr>
          <a:lstStyle/>
          <a:p>
            <a:r>
              <a:rPr lang="ka-GE" b="1" dirty="0">
                <a:latin typeface="Calibri" panose="020F0502020204030204" pitchFamily="34" charset="0"/>
                <a:ea typeface="Calibri" panose="020F0502020204030204" pitchFamily="34" charset="0"/>
                <a:cs typeface="Times New Roman" panose="02020603050405020304" pitchFamily="18" charset="0"/>
              </a:rPr>
              <a:t>ანალიტიკური პერიოდი</a:t>
            </a:r>
            <a:r>
              <a:rPr lang="ka-GE" dirty="0">
                <a:latin typeface="Calibri" panose="020F0502020204030204" pitchFamily="34" charset="0"/>
                <a:ea typeface="Calibri" panose="020F0502020204030204" pitchFamily="34" charset="0"/>
                <a:cs typeface="Times New Roman" panose="02020603050405020304" pitchFamily="18" charset="0"/>
              </a:rPr>
              <a:t> - XVIII საუკუნის ბოლოდან -    XIX საუკუნის შუახნები.</a:t>
            </a:r>
          </a:p>
          <a:p>
            <a:endParaRPr lang="ka-GE"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ka-GE" dirty="0">
                <a:latin typeface="Sylfaen" panose="010A0502050306030303" pitchFamily="18" charset="0"/>
                <a:ea typeface="Calibri" panose="020F0502020204030204" pitchFamily="34" charset="0"/>
                <a:cs typeface="Times New Roman" panose="02020603050405020304" pitchFamily="18" charset="0"/>
              </a:rPr>
              <a:t>ამ პერიოდში მოხდა ნაერთთა შედგენილობის დადგენა, რომლის დროსაც დადგინდა, რომ ორგანული ნაერთები შეიცავენ ნახშირბადს. ჩამოყალიბდა</a:t>
            </a:r>
            <a:r>
              <a:rPr lang="ka-GE" dirty="0">
                <a:latin typeface="Sylfaen" panose="010A0502050306030303" pitchFamily="18" charset="0"/>
              </a:rPr>
              <a:t> ვიტალიზმის თეორი (</a:t>
            </a:r>
            <a:r>
              <a:rPr lang="ka-GE" i="1" dirty="0">
                <a:latin typeface="Sylfaen" panose="010A0502050306030303" pitchFamily="18" charset="0"/>
              </a:rPr>
              <a:t>vitalis</a:t>
            </a:r>
            <a:r>
              <a:rPr lang="ka-GE" dirty="0">
                <a:latin typeface="Sylfaen" panose="010A0502050306030303" pitchFamily="18" charset="0"/>
              </a:rPr>
              <a:t> - სასიცოცხლო, ცოცხალი)</a:t>
            </a:r>
            <a:r>
              <a:rPr lang="ka-GE" dirty="0"/>
              <a:t>. </a:t>
            </a:r>
          </a:p>
          <a:p>
            <a:pPr marL="285750" indent="-285750">
              <a:buFont typeface="Arial" panose="020B0604020202020204" pitchFamily="34" charset="0"/>
              <a:buChar char="•"/>
            </a:pPr>
            <a:r>
              <a:rPr lang="ka-GE" dirty="0"/>
              <a:t>ველერის მიერ ტიპიური ორგანული ნაერთი შარდოვანა, სინთეზირებული იქნა არაორგანული ნაერთის - ამონიუმის ციანატიდან. </a:t>
            </a:r>
          </a:p>
          <a:p>
            <a:pPr marL="285750" indent="-285750">
              <a:buFont typeface="Arial" panose="020B0604020202020204" pitchFamily="34" charset="0"/>
              <a:buChar char="•"/>
            </a:pPr>
            <a:r>
              <a:rPr lang="ka-GE" dirty="0"/>
              <a:t>ველერის ისტორიული აღმოჩენის შემდეგ 1845 კოლბეს მიერ სინთეზირებული იქნა  ძმარმჟავა, 1854 წელს ბერტლოს მიერ ცხიმები, ხოლო 1861 წელს ბუტლეროვმა მიიღო ნახშირწყლების მსგავსი ნაერთები. </a:t>
            </a:r>
            <a:endParaRPr lang="en-US" dirty="0"/>
          </a:p>
        </p:txBody>
      </p:sp>
      <p:pic>
        <p:nvPicPr>
          <p:cNvPr id="3" name="Picture 2" descr="https://upload.wikimedia.org/wikipedia/commons/thumb/4/47/Friedrich_Woehler.jpg/220px-Friedrich_Woehler.jpg"/>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84780"/>
            <a:ext cx="1692696" cy="1944216"/>
          </a:xfrm>
          <a:prstGeom prst="rect">
            <a:avLst/>
          </a:prstGeom>
          <a:noFill/>
          <a:ln>
            <a:noFill/>
          </a:ln>
        </p:spPr>
      </p:pic>
      <p:sp>
        <p:nvSpPr>
          <p:cNvPr id="4" name="Rectangle 3"/>
          <p:cNvSpPr/>
          <p:nvPr/>
        </p:nvSpPr>
        <p:spPr>
          <a:xfrm>
            <a:off x="2303748" y="4656888"/>
            <a:ext cx="2411760" cy="783933"/>
          </a:xfrm>
          <a:prstGeom prst="rect">
            <a:avLst/>
          </a:prstGeom>
        </p:spPr>
        <p:txBody>
          <a:bodyPr wrap="square">
            <a:spAutoFit/>
          </a:bodyPr>
          <a:lstStyle/>
          <a:p>
            <a:pPr marL="0" marR="0" algn="just">
              <a:lnSpc>
                <a:spcPct val="107000"/>
              </a:lnSpc>
              <a:spcBef>
                <a:spcPts val="0"/>
              </a:spcBef>
              <a:spcAft>
                <a:spcPts val="800"/>
              </a:spcAft>
            </a:pPr>
            <a:r>
              <a:rPr lang="en-US" sz="1200" b="1" dirty="0" err="1">
                <a:latin typeface="Calibri" panose="020F0502020204030204" pitchFamily="34" charset="0"/>
                <a:ea typeface="Calibri" panose="020F0502020204030204" pitchFamily="34" charset="0"/>
                <a:cs typeface="Times New Roman" panose="02020603050405020304" pitchFamily="18" charset="0"/>
              </a:rPr>
              <a:t>ფრიდრიხ</a:t>
            </a:r>
            <a:r>
              <a:rPr lang="en-US" sz="1200" b="1" dirty="0">
                <a:latin typeface="Calibri" panose="020F0502020204030204" pitchFamily="34" charset="0"/>
                <a:ea typeface="Calibri" panose="020F0502020204030204" pitchFamily="34" charset="0"/>
                <a:cs typeface="Times New Roman" panose="02020603050405020304" pitchFamily="18" charset="0"/>
              </a:rPr>
              <a:t> </a:t>
            </a:r>
            <a:r>
              <a:rPr lang="en-US" sz="1200" b="1" dirty="0" err="1">
                <a:latin typeface="Calibri" panose="020F0502020204030204" pitchFamily="34" charset="0"/>
                <a:ea typeface="Calibri" panose="020F0502020204030204" pitchFamily="34" charset="0"/>
                <a:cs typeface="Times New Roman" panose="02020603050405020304" pitchFamily="18" charset="0"/>
              </a:rPr>
              <a:t>ველერი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tooltip="გერმანული ენა"/>
              </a:rPr>
              <a:t>გერმ</a:t>
            </a: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tooltip="გერმანული ენა"/>
              </a:rPr>
              <a:t>.</a:t>
            </a:r>
            <a:r>
              <a:rPr lang="en-US" sz="1200" dirty="0">
                <a:latin typeface="Calibri" panose="020F0502020204030204" pitchFamily="34" charset="0"/>
                <a:ea typeface="Calibri" panose="020F0502020204030204" pitchFamily="34" charset="0"/>
                <a:cs typeface="Times New Roman" panose="02020603050405020304" pitchFamily="18" charset="0"/>
              </a:rPr>
              <a:t> Friedrich </a:t>
            </a:r>
            <a:r>
              <a:rPr lang="en-US" sz="1200" dirty="0" err="1">
                <a:latin typeface="Calibri" panose="020F0502020204030204" pitchFamily="34" charset="0"/>
                <a:ea typeface="Calibri" panose="020F0502020204030204" pitchFamily="34" charset="0"/>
                <a:cs typeface="Times New Roman" panose="02020603050405020304" pitchFamily="18" charset="0"/>
              </a:rPr>
              <a:t>Wöhler</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ka-GE"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გერმანელი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ქიმიკოსი</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განათლებით</a:t>
            </a:r>
            <a:r>
              <a:rPr lang="en-US"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err="1">
                <a:latin typeface="Calibri" panose="020F0502020204030204" pitchFamily="34" charset="0"/>
                <a:ea typeface="Calibri" panose="020F0502020204030204" pitchFamily="34" charset="0"/>
                <a:cs typeface="Times New Roman" panose="02020603050405020304" pitchFamily="18" charset="0"/>
              </a:rPr>
              <a:t>ექიმი</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317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34" y="476672"/>
            <a:ext cx="8964488" cy="1477328"/>
          </a:xfrm>
          <a:prstGeom prst="rect">
            <a:avLst/>
          </a:prstGeom>
        </p:spPr>
        <p:txBody>
          <a:bodyPr wrap="square">
            <a:spAutoFit/>
          </a:bodyPr>
          <a:lstStyle/>
          <a:p>
            <a:r>
              <a:rPr lang="ka-GE" b="1" dirty="0">
                <a:latin typeface="Calibri" panose="020F0502020204030204" pitchFamily="34" charset="0"/>
                <a:ea typeface="Calibri" panose="020F0502020204030204" pitchFamily="34" charset="0"/>
                <a:cs typeface="Times New Roman" panose="02020603050405020304" pitchFamily="18" charset="0"/>
              </a:rPr>
              <a:t>სტრუქტურული პერიოდი</a:t>
            </a:r>
            <a:r>
              <a:rPr lang="ka-GE" dirty="0">
                <a:latin typeface="Calibri" panose="020F0502020204030204" pitchFamily="34" charset="0"/>
                <a:ea typeface="Calibri" panose="020F0502020204030204" pitchFamily="34" charset="0"/>
                <a:cs typeface="Times New Roman" panose="02020603050405020304" pitchFamily="18" charset="0"/>
              </a:rPr>
              <a:t> - XIX საუკუნის მეორე ნახევრი -    XX საუკუნის დასაწყისი;</a:t>
            </a:r>
          </a:p>
          <a:p>
            <a:endParaRPr lang="ka-GE" dirty="0">
              <a:latin typeface="Calibri" panose="020F0502020204030204" pitchFamily="34" charset="0"/>
              <a:ea typeface="Calibri" panose="020F0502020204030204" pitchFamily="34" charset="0"/>
              <a:cs typeface="Times New Roman" panose="02020603050405020304" pitchFamily="18" charset="0"/>
            </a:endParaRPr>
          </a:p>
          <a:p>
            <a:pPr algn="just"/>
            <a:r>
              <a:rPr lang="ka-GE" dirty="0">
                <a:latin typeface="Calibri" panose="020F0502020204030204" pitchFamily="34" charset="0"/>
                <a:ea typeface="Calibri" panose="020F0502020204030204" pitchFamily="34" charset="0"/>
                <a:cs typeface="Times New Roman" panose="02020603050405020304" pitchFamily="18" charset="0"/>
              </a:rPr>
              <a:t> ამ პერიოდში შეიქმნა ორგანულ ნაერთთა აღნაგობის თეორია, რომელიც ერთმანეთისგან დამოუკიდებლად შეიმუშავეს ფრიდრიხ ავგუსტ კეკულემ, ალექსანდრე ბუტლეროვმა და არჩიბალდ სკოტ კუპერმა. </a:t>
            </a:r>
            <a:endParaRPr lang="en-US" dirty="0"/>
          </a:p>
        </p:txBody>
      </p:sp>
      <p:sp>
        <p:nvSpPr>
          <p:cNvPr id="3" name="Rectangle 2"/>
          <p:cNvSpPr/>
          <p:nvPr/>
        </p:nvSpPr>
        <p:spPr>
          <a:xfrm>
            <a:off x="198233" y="2348880"/>
            <a:ext cx="8964488" cy="1367234"/>
          </a:xfrm>
          <a:prstGeom prst="rect">
            <a:avLst/>
          </a:prstGeom>
        </p:spPr>
        <p:txBody>
          <a:bodyPr wrap="square">
            <a:spAutoFit/>
          </a:bodyPr>
          <a:lstStyle/>
          <a:p>
            <a:pPr marL="0" marR="0" algn="just">
              <a:lnSpc>
                <a:spcPct val="107000"/>
              </a:lnSpc>
              <a:spcBef>
                <a:spcPts val="0"/>
              </a:spcBef>
              <a:spcAft>
                <a:spcPts val="800"/>
              </a:spcAft>
            </a:pPr>
            <a:r>
              <a:rPr lang="ka-GE" b="1" dirty="0">
                <a:latin typeface="Calibri" panose="020F0502020204030204" pitchFamily="34" charset="0"/>
                <a:ea typeface="Calibri" panose="020F0502020204030204" pitchFamily="34" charset="0"/>
                <a:cs typeface="Times New Roman" panose="02020603050405020304" pitchFamily="18" charset="0"/>
              </a:rPr>
              <a:t>თანამედროვე პერიოდი</a:t>
            </a:r>
            <a:r>
              <a:rPr lang="ka-GE" dirty="0">
                <a:latin typeface="Calibri" panose="020F0502020204030204" pitchFamily="34" charset="0"/>
                <a:ea typeface="Calibri" panose="020F0502020204030204" pitchFamily="34" charset="0"/>
                <a:cs typeface="Times New Roman" panose="02020603050405020304" pitchFamily="18" charset="0"/>
              </a:rPr>
              <a:t> -  XX საუკუნის დასაწყისი - დღემდე; </a:t>
            </a:r>
          </a:p>
          <a:p>
            <a:pPr marL="0" marR="0" algn="just">
              <a:lnSpc>
                <a:spcPct val="107000"/>
              </a:lnSpc>
              <a:spcBef>
                <a:spcPts val="0"/>
              </a:spcBef>
              <a:spcAft>
                <a:spcPts val="800"/>
              </a:spcAft>
            </a:pPr>
            <a:r>
              <a:rPr lang="ka-GE" dirty="0">
                <a:latin typeface="Calibri" panose="020F0502020204030204" pitchFamily="34" charset="0"/>
                <a:ea typeface="Calibri" panose="020F0502020204030204" pitchFamily="34" charset="0"/>
                <a:cs typeface="Times New Roman" panose="02020603050405020304" pitchFamily="18" charset="0"/>
              </a:rPr>
              <a:t>ამ პერიოდისათვის დამახასიათებელია არა მხოლოდ ორგანული სინთეზის განვითარება, არამედ კვლევის  პროცესში ანალიზის ფიზიკო-ქიმიური მეთოდების ჩართვა, რამაც უფრო სრულყოფილი გახადა იგი.</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9552" y="3861048"/>
            <a:ext cx="1994724" cy="2996952"/>
          </a:xfrm>
          <a:prstGeom prst="rect">
            <a:avLst/>
          </a:prstGeom>
        </p:spPr>
      </p:pic>
      <p:sp>
        <p:nvSpPr>
          <p:cNvPr id="5" name="Rectangle 4"/>
          <p:cNvSpPr/>
          <p:nvPr/>
        </p:nvSpPr>
        <p:spPr>
          <a:xfrm>
            <a:off x="1633227" y="6237312"/>
            <a:ext cx="1802096" cy="355803"/>
          </a:xfrm>
          <a:prstGeom prst="rect">
            <a:avLst/>
          </a:prstGeom>
        </p:spPr>
        <p:txBody>
          <a:bodyPr wrap="none">
            <a:spAutoFit/>
          </a:bodyPr>
          <a:lstStyle/>
          <a:p>
            <a:pPr marL="0" marR="0" indent="457200" algn="just">
              <a:lnSpc>
                <a:spcPct val="107000"/>
              </a:lnSpc>
              <a:spcBef>
                <a:spcPts val="0"/>
              </a:spcBef>
              <a:spcAft>
                <a:spcPts val="0"/>
              </a:spcAft>
            </a:pPr>
            <a:r>
              <a:rPr lang="ka-GE" sz="1600" dirty="0">
                <a:latin typeface="Calibri" panose="020F0502020204030204" pitchFamily="34" charset="0"/>
                <a:ea typeface="Calibri" panose="020F0502020204030204" pitchFamily="34" charset="0"/>
                <a:cs typeface="Times New Roman" panose="02020603050405020304" pitchFamily="18" charset="0"/>
              </a:rPr>
              <a:t>ვიტამინი B</a:t>
            </a:r>
            <a:r>
              <a:rPr lang="ka-GE" sz="1600" baseline="-25000" dirty="0">
                <a:latin typeface="Calibri" panose="020F0502020204030204" pitchFamily="34" charset="0"/>
                <a:ea typeface="Calibri" panose="020F0502020204030204" pitchFamily="34" charset="0"/>
                <a:cs typeface="Times New Roman" panose="02020603050405020304" pitchFamily="18" charset="0"/>
              </a:rPr>
              <a:t>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221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856984" cy="7940635"/>
          </a:xfrm>
          <a:prstGeom prst="rect">
            <a:avLst/>
          </a:prstGeom>
        </p:spPr>
        <p:txBody>
          <a:bodyPr wrap="square">
            <a:spAutoFit/>
          </a:bodyPr>
          <a:lstStyle/>
          <a:p>
            <a:pPr algn="ctr"/>
            <a:r>
              <a:rPr lang="ka-GE" b="1" dirty="0">
                <a:latin typeface="Calibri" panose="020F0502020204030204" pitchFamily="34" charset="0"/>
                <a:ea typeface="Calibri" panose="020F0502020204030204" pitchFamily="34" charset="0"/>
                <a:cs typeface="Times New Roman" panose="02020603050405020304" pitchFamily="18" charset="0"/>
              </a:rPr>
              <a:t>ყველა ცოცხალი სისტემის საფუძველს წარმოადგენს </a:t>
            </a:r>
            <a:r>
              <a:rPr lang="ka-GE"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ორგანოგენული ელემენტები </a:t>
            </a:r>
          </a:p>
          <a:p>
            <a:pPr algn="ctr"/>
            <a:endParaRPr lang="ka-GE" b="1" dirty="0">
              <a:latin typeface="Calibri" panose="020F0502020204030204" pitchFamily="34" charset="0"/>
              <a:ea typeface="Calibri" panose="020F0502020204030204" pitchFamily="34" charset="0"/>
              <a:cs typeface="Times New Roman" panose="02020603050405020304" pitchFamily="18" charset="0"/>
            </a:endParaRPr>
          </a:p>
          <a:p>
            <a:pPr algn="ctr"/>
            <a:r>
              <a:rPr lang="ka-GE" sz="1600" b="1" i="1" dirty="0">
                <a:latin typeface="Calibri" panose="020F0502020204030204" pitchFamily="34" charset="0"/>
                <a:ea typeface="Calibri" panose="020F0502020204030204" pitchFamily="34" charset="0"/>
                <a:cs typeface="Times New Roman" panose="02020603050405020304" pitchFamily="18" charset="0"/>
              </a:rPr>
              <a:t>(ორგანოგენულია </a:t>
            </a:r>
            <a:r>
              <a:rPr lang="ka-GE" sz="1600" i="1" dirty="0">
                <a:latin typeface="Calibri" panose="020F0502020204030204" pitchFamily="34" charset="0"/>
                <a:ea typeface="Calibri" panose="020F0502020204030204" pitchFamily="34" charset="0"/>
                <a:cs typeface="Times New Roman" panose="02020603050405020304" pitchFamily="18" charset="0"/>
              </a:rPr>
              <a:t>ელემენტები, რომლებსაც ყველაზე ხშირად შეიცავენ ორგანული ნაერთები, ცოცხალ ორგანიზმში მათი შემცველობა 97% შეადგენს</a:t>
            </a:r>
            <a:r>
              <a:rPr lang="ka-GE" sz="1600" b="1" i="1" dirty="0">
                <a:latin typeface="Calibri" panose="020F0502020204030204" pitchFamily="34" charset="0"/>
                <a:ea typeface="Calibri" panose="020F0502020204030204" pitchFamily="34" charset="0"/>
                <a:cs typeface="Times New Roman" panose="02020603050405020304" pitchFamily="18" charset="0"/>
              </a:rPr>
              <a:t>)</a:t>
            </a: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endPar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ctr"/>
            <a:r>
              <a:rPr lang="ka-GE" dirty="0">
                <a:solidFill>
                  <a:srgbClr val="0070C0"/>
                </a:solidFill>
                <a:latin typeface="Calibri" panose="020F0502020204030204" pitchFamily="34" charset="0"/>
                <a:ea typeface="Calibri" panose="020F0502020204030204" pitchFamily="34" charset="0"/>
                <a:cs typeface="Times New Roman" panose="02020603050405020304" pitchFamily="18" charset="0"/>
              </a:rPr>
              <a:t>ამჟამად 37 მილიონზე მეტი ქიმიური ნაერთია ცნობილი, რომელთა 99% -ზე მეტი შეიცავს ნახშირბადის ატომს</a:t>
            </a:r>
            <a:r>
              <a:rPr lang="ka-GE" dirty="0">
                <a:latin typeface="Calibri" panose="020F0502020204030204" pitchFamily="34" charset="0"/>
                <a:ea typeface="Calibri" panose="020F0502020204030204" pitchFamily="34" charset="0"/>
                <a:cs typeface="Times New Roman" panose="02020603050405020304" pitchFamily="18" charset="0"/>
              </a:rPr>
              <a:t>.</a:t>
            </a:r>
          </a:p>
          <a:p>
            <a:endParaRPr lang="ka-GE" dirty="0">
              <a:latin typeface="Calibri" panose="020F0502020204030204" pitchFamily="34" charset="0"/>
              <a:ea typeface="Calibri" panose="020F0502020204030204" pitchFamily="34" charset="0"/>
              <a:cs typeface="Times New Roman" panose="02020603050405020304" pitchFamily="18" charset="0"/>
            </a:endParaRPr>
          </a:p>
          <a:p>
            <a:pPr algn="ctr"/>
            <a:r>
              <a:rPr lang="ka-GE" dirty="0">
                <a:solidFill>
                  <a:srgbClr val="C00000"/>
                </a:solidFill>
                <a:latin typeface="Calibri" panose="020F0502020204030204" pitchFamily="34" charset="0"/>
                <a:ea typeface="Calibri" panose="020F0502020204030204" pitchFamily="34" charset="0"/>
                <a:cs typeface="Times New Roman" panose="02020603050405020304" pitchFamily="18" charset="0"/>
              </a:rPr>
              <a:t>ყველა ორგანული ნაერთი შეიცავს ნახშირბადის ატომს</a:t>
            </a:r>
            <a:r>
              <a:rPr lang="ka-GE" dirty="0">
                <a:latin typeface="Calibri" panose="020F0502020204030204" pitchFamily="34" charset="0"/>
                <a:ea typeface="Calibri" panose="020F0502020204030204" pitchFamily="34" charset="0"/>
                <a:cs typeface="Times New Roman" panose="02020603050405020304" pitchFamily="18" charset="0"/>
              </a:rPr>
              <a:t>.</a:t>
            </a:r>
          </a:p>
          <a:p>
            <a:r>
              <a:rPr lang="ka-GE" sz="1600" i="1" dirty="0">
                <a:latin typeface="Calibri" panose="020F0502020204030204" pitchFamily="34" charset="0"/>
                <a:ea typeface="Calibri" panose="020F0502020204030204" pitchFamily="34" charset="0"/>
                <a:cs typeface="Times New Roman" panose="02020603050405020304" pitchFamily="18" charset="0"/>
              </a:rPr>
              <a:t>(თუმცა ყველა ნახშირბადშემცველი ნაერთი არ მიეკუთვნება ორგანულს! მაგ.</a:t>
            </a:r>
            <a:r>
              <a:rPr lang="en-US" sz="1600" i="1" dirty="0">
                <a:latin typeface="Calibri" panose="020F0502020204030204" pitchFamily="34" charset="0"/>
                <a:ea typeface="Calibri" panose="020F0502020204030204" pitchFamily="34" charset="0"/>
                <a:cs typeface="Times New Roman" panose="02020603050405020304" pitchFamily="18" charset="0"/>
              </a:rPr>
              <a:t>CO, CO</a:t>
            </a:r>
            <a:r>
              <a:rPr lang="en-US" sz="1200" i="1" dirty="0">
                <a:latin typeface="Calibri" panose="020F0502020204030204" pitchFamily="34" charset="0"/>
                <a:ea typeface="Calibri" panose="020F0502020204030204" pitchFamily="34" charset="0"/>
                <a:cs typeface="Times New Roman" panose="02020603050405020304" pitchFamily="18" charset="0"/>
              </a:rPr>
              <a:t>2</a:t>
            </a:r>
            <a:r>
              <a:rPr lang="en-US" sz="1600" i="1" dirty="0">
                <a:latin typeface="Calibri" panose="020F0502020204030204" pitchFamily="34" charset="0"/>
                <a:ea typeface="Calibri" panose="020F0502020204030204" pitchFamily="34" charset="0"/>
                <a:cs typeface="Times New Roman" panose="02020603050405020304" pitchFamily="18" charset="0"/>
              </a:rPr>
              <a:t>, </a:t>
            </a:r>
            <a:r>
              <a:rPr lang="ka-GE" sz="1600" i="1" dirty="0">
                <a:latin typeface="Calibri" panose="020F0502020204030204" pitchFamily="34" charset="0"/>
                <a:ea typeface="Calibri" panose="020F0502020204030204" pitchFamily="34" charset="0"/>
                <a:cs typeface="Times New Roman" panose="02020603050405020304" pitchFamily="18" charset="0"/>
              </a:rPr>
              <a:t>ნახშირმჟავას მარილები და სხვ.</a:t>
            </a:r>
            <a:r>
              <a:rPr lang="en-US" sz="1600" i="1" dirty="0">
                <a:latin typeface="Calibri" panose="020F0502020204030204" pitchFamily="34" charset="0"/>
                <a:ea typeface="Calibri" panose="020F0502020204030204" pitchFamily="34" charset="0"/>
                <a:cs typeface="Times New Roman" panose="02020603050405020304" pitchFamily="18" charset="0"/>
              </a:rPr>
              <a:t> </a:t>
            </a:r>
            <a:r>
              <a:rPr lang="ka-GE" sz="1600" i="1" dirty="0">
                <a:latin typeface="Calibri" panose="020F0502020204030204" pitchFamily="34" charset="0"/>
                <a:ea typeface="Calibri" panose="020F0502020204030204" pitchFamily="34" charset="0"/>
                <a:cs typeface="Times New Roman" panose="02020603050405020304" pitchFamily="18" charset="0"/>
              </a:rPr>
              <a:t>);</a:t>
            </a:r>
          </a:p>
          <a:p>
            <a:endParaRPr lang="ka-GE" sz="1600" i="1" dirty="0">
              <a:latin typeface="Calibri" panose="020F0502020204030204" pitchFamily="34" charset="0"/>
              <a:ea typeface="Calibri" panose="020F0502020204030204" pitchFamily="34" charset="0"/>
              <a:cs typeface="Times New Roman" panose="02020603050405020304" pitchFamily="18" charset="0"/>
            </a:endParaRPr>
          </a:p>
          <a:p>
            <a:endParaRPr lang="ka-GE" sz="1600" i="1" dirty="0">
              <a:latin typeface="Calibri" panose="020F0502020204030204" pitchFamily="34" charset="0"/>
              <a:ea typeface="Calibri" panose="020F0502020204030204" pitchFamily="34" charset="0"/>
              <a:cs typeface="Times New Roman" panose="02020603050405020304" pitchFamily="18" charset="0"/>
            </a:endParaRPr>
          </a:p>
          <a:p>
            <a:endParaRPr lang="ka-GE" dirty="0">
              <a:latin typeface="Calibri" panose="020F0502020204030204" pitchFamily="34" charset="0"/>
              <a:ea typeface="Calibri" panose="020F0502020204030204" pitchFamily="34" charset="0"/>
              <a:cs typeface="Times New Roman" panose="02020603050405020304" pitchFamily="18" charset="0"/>
            </a:endParaRPr>
          </a:p>
          <a:p>
            <a:pPr algn="ctr"/>
            <a:endParaRPr lang="ka-GE" b="1" dirty="0">
              <a:solidFill>
                <a:srgbClr val="00B050"/>
              </a:solidFill>
              <a:latin typeface="Calibri" panose="020F0502020204030204" pitchFamily="34" charset="0"/>
              <a:cs typeface="Times New Roman" panose="02020603050405020304" pitchFamily="18" charset="0"/>
            </a:endParaRPr>
          </a:p>
          <a:p>
            <a:pPr algn="ctr"/>
            <a:endParaRPr lang="ka-GE" b="1" dirty="0">
              <a:solidFill>
                <a:srgbClr val="00B050"/>
              </a:solidFill>
              <a:latin typeface="Calibri" panose="020F0502020204030204" pitchFamily="34" charset="0"/>
              <a:cs typeface="Times New Roman" panose="02020603050405020304" pitchFamily="18" charset="0"/>
            </a:endParaRPr>
          </a:p>
          <a:p>
            <a:pPr algn="ctr"/>
            <a:endParaRPr lang="en-US" b="1" dirty="0">
              <a:solidFill>
                <a:srgbClr val="00B050"/>
              </a:solidFill>
            </a:endParaRPr>
          </a:p>
        </p:txBody>
      </p:sp>
      <p:pic>
        <p:nvPicPr>
          <p:cNvPr id="11" name="Picture 10"/>
          <p:cNvPicPr>
            <a:picLocks noChangeAspect="1"/>
          </p:cNvPicPr>
          <p:nvPr/>
        </p:nvPicPr>
        <p:blipFill>
          <a:blip r:embed="rId2"/>
          <a:stretch>
            <a:fillRect/>
          </a:stretch>
        </p:blipFill>
        <p:spPr>
          <a:xfrm>
            <a:off x="2195736" y="1412776"/>
            <a:ext cx="5688632" cy="3125621"/>
          </a:xfrm>
          <a:prstGeom prst="rect">
            <a:avLst/>
          </a:prstGeom>
        </p:spPr>
      </p:pic>
    </p:spTree>
    <p:extLst>
      <p:ext uri="{BB962C8B-B14F-4D97-AF65-F5344CB8AC3E}">
        <p14:creationId xmlns:p14="http://schemas.microsoft.com/office/powerpoint/2010/main" val="295718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0004" y="2259360"/>
            <a:ext cx="6896212" cy="3473895"/>
          </a:xfrm>
          <a:prstGeom prst="rect">
            <a:avLst/>
          </a:prstGeom>
        </p:spPr>
      </p:pic>
      <p:sp>
        <p:nvSpPr>
          <p:cNvPr id="3" name="Rectangle 2"/>
          <p:cNvSpPr/>
          <p:nvPr/>
        </p:nvSpPr>
        <p:spPr>
          <a:xfrm>
            <a:off x="287524" y="188640"/>
            <a:ext cx="8676963" cy="685059"/>
          </a:xfrm>
          <a:prstGeom prst="rect">
            <a:avLst/>
          </a:prstGeom>
        </p:spPr>
        <p:txBody>
          <a:bodyPr wrap="square">
            <a:spAutoFit/>
          </a:bodyPr>
          <a:lstStyle/>
          <a:p>
            <a:pPr marL="0" marR="0" indent="457200" algn="just">
              <a:lnSpc>
                <a:spcPct val="107000"/>
              </a:lnSpc>
              <a:spcBef>
                <a:spcPts val="0"/>
              </a:spcBef>
              <a:spcAft>
                <a:spcPts val="0"/>
              </a:spcAft>
            </a:pPr>
            <a:r>
              <a:rPr lang="ka-GE" dirty="0">
                <a:solidFill>
                  <a:srgbClr val="C00000"/>
                </a:solidFill>
                <a:latin typeface="Calibri" panose="020F0502020204030204" pitchFamily="34" charset="0"/>
                <a:ea typeface="Calibri" panose="020F0502020204030204" pitchFamily="34" charset="0"/>
                <a:cs typeface="Times New Roman" panose="02020603050405020304" pitchFamily="18" charset="0"/>
              </a:rPr>
              <a:t>აღნაგობის თეორია</a:t>
            </a:r>
            <a:r>
              <a:rPr lang="ka-GE" dirty="0">
                <a:latin typeface="Calibri" panose="020F0502020204030204" pitchFamily="34" charset="0"/>
                <a:ea typeface="Calibri" panose="020F0502020204030204" pitchFamily="34" charset="0"/>
                <a:cs typeface="Times New Roman" panose="02020603050405020304" pitchFamily="18" charset="0"/>
              </a:rPr>
              <a:t> - ეს არის მოძღვრება ორგანულ ნაერთთა მოლეკულებში ატომთა შესაძლო განლაგებისა და ურთიერთგავლენის შესახებ.</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87524" y="1277938"/>
            <a:ext cx="8568952" cy="981423"/>
          </a:xfrm>
          <a:prstGeom prst="rect">
            <a:avLst/>
          </a:prstGeom>
        </p:spPr>
        <p:txBody>
          <a:bodyPr wrap="square">
            <a:spAutoFit/>
          </a:bodyPr>
          <a:lstStyle/>
          <a:p>
            <a:pPr marL="342900" marR="0" lvl="0" indent="-342900" algn="just">
              <a:lnSpc>
                <a:spcPct val="107000"/>
              </a:lnSpc>
              <a:spcBef>
                <a:spcPts val="0"/>
              </a:spcBef>
              <a:spcAft>
                <a:spcPts val="0"/>
              </a:spcAft>
              <a:buFont typeface="+mj-lt"/>
              <a:buAutoNum type="arabicPeriod"/>
            </a:pPr>
            <a:r>
              <a:rPr lang="ka-GE" dirty="0">
                <a:latin typeface="Calibri" panose="020F0502020204030204" pitchFamily="34" charset="0"/>
                <a:ea typeface="Calibri" panose="020F0502020204030204" pitchFamily="34" charset="0"/>
                <a:cs typeface="Times New Roman" panose="02020603050405020304" pitchFamily="18" charset="0"/>
              </a:rPr>
              <a:t>მოლეკულაში ატომები განლაგებულია არა უწესრიგოდ, არამედ ერთმანეთთან შეერთებულია გარკვეული თანმიმდევრობით, მათი ვალენტობის შესაბამისად. ატომთა შეერთების რიგს ქიმიური აღნაგობა ეწოდება.</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0" y="5378517"/>
            <a:ext cx="1177415" cy="1465323"/>
          </a:xfrm>
          <a:prstGeom prst="rect">
            <a:avLst/>
          </a:prstGeom>
        </p:spPr>
      </p:pic>
      <p:sp>
        <p:nvSpPr>
          <p:cNvPr id="6" name="Rectangle 5"/>
          <p:cNvSpPr/>
          <p:nvPr/>
        </p:nvSpPr>
        <p:spPr>
          <a:xfrm>
            <a:off x="588707" y="6451529"/>
            <a:ext cx="3600400" cy="312650"/>
          </a:xfrm>
          <a:prstGeom prst="rect">
            <a:avLst/>
          </a:prstGeom>
        </p:spPr>
        <p:txBody>
          <a:bodyPr wrap="square">
            <a:spAutoFit/>
          </a:bodyPr>
          <a:lstStyle/>
          <a:p>
            <a:pPr marL="685800" marR="0" algn="just">
              <a:lnSpc>
                <a:spcPct val="107000"/>
              </a:lnSpc>
              <a:spcBef>
                <a:spcPts val="0"/>
              </a:spcBef>
              <a:spcAft>
                <a:spcPts val="0"/>
              </a:spcAft>
            </a:pPr>
            <a:r>
              <a:rPr lang="ka-GE" sz="1400" dirty="0">
                <a:latin typeface="Calibri" panose="020F0502020204030204" pitchFamily="34" charset="0"/>
                <a:ea typeface="Calibri" panose="020F0502020204030204" pitchFamily="34" charset="0"/>
                <a:cs typeface="Times New Roman" panose="02020603050405020304" pitchFamily="18" charset="0"/>
              </a:rPr>
              <a:t>ალექსანდრე ბუტლეროვი</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1350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nd_1964_slid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CCC99"/>
        </a:lt1>
        <a:dk2>
          <a:srgbClr val="000000"/>
        </a:dk2>
        <a:lt2>
          <a:srgbClr val="666666"/>
        </a:lt2>
        <a:accent1>
          <a:srgbClr val="8C8C00"/>
        </a:accent1>
        <a:accent2>
          <a:srgbClr val="707039"/>
        </a:accent2>
        <a:accent3>
          <a:srgbClr val="E2E2CA"/>
        </a:accent3>
        <a:accent4>
          <a:srgbClr val="000000"/>
        </a:accent4>
        <a:accent5>
          <a:srgbClr val="C5C5AA"/>
        </a:accent5>
        <a:accent6>
          <a:srgbClr val="656533"/>
        </a:accent6>
        <a:hlink>
          <a:srgbClr val="515100"/>
        </a:hlink>
        <a:folHlink>
          <a:srgbClr val="3333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CCC99"/>
        </a:lt1>
        <a:dk2>
          <a:srgbClr val="000000"/>
        </a:dk2>
        <a:lt2>
          <a:srgbClr val="666666"/>
        </a:lt2>
        <a:accent1>
          <a:srgbClr val="4F660A"/>
        </a:accent1>
        <a:accent2>
          <a:srgbClr val="594B12"/>
        </a:accent2>
        <a:accent3>
          <a:srgbClr val="E2E2CA"/>
        </a:accent3>
        <a:accent4>
          <a:srgbClr val="000000"/>
        </a:accent4>
        <a:accent5>
          <a:srgbClr val="B2B8AA"/>
        </a:accent5>
        <a:accent6>
          <a:srgbClr val="50430F"/>
        </a:accent6>
        <a:hlink>
          <a:srgbClr val="145366"/>
        </a:hlink>
        <a:folHlink>
          <a:srgbClr val="66660A"/>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CCC99"/>
        </a:lt1>
        <a:dk2>
          <a:srgbClr val="000000"/>
        </a:dk2>
        <a:lt2>
          <a:srgbClr val="666666"/>
        </a:lt2>
        <a:accent1>
          <a:srgbClr val="664B1F"/>
        </a:accent1>
        <a:accent2>
          <a:srgbClr val="494080"/>
        </a:accent2>
        <a:accent3>
          <a:srgbClr val="E2E2CA"/>
        </a:accent3>
        <a:accent4>
          <a:srgbClr val="000000"/>
        </a:accent4>
        <a:accent5>
          <a:srgbClr val="B8B1AB"/>
        </a:accent5>
        <a:accent6>
          <a:srgbClr val="413973"/>
        </a:accent6>
        <a:hlink>
          <a:srgbClr val="595918"/>
        </a:hlink>
        <a:folHlink>
          <a:srgbClr val="66294E"/>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CCC99"/>
        </a:lt1>
        <a:dk2>
          <a:srgbClr val="000000"/>
        </a:dk2>
        <a:lt2>
          <a:srgbClr val="666666"/>
        </a:lt2>
        <a:accent1>
          <a:srgbClr val="595918"/>
        </a:accent1>
        <a:accent2>
          <a:srgbClr val="1F5566"/>
        </a:accent2>
        <a:accent3>
          <a:srgbClr val="E2E2CA"/>
        </a:accent3>
        <a:accent4>
          <a:srgbClr val="000000"/>
        </a:accent4>
        <a:accent5>
          <a:srgbClr val="B5B5AB"/>
        </a:accent5>
        <a:accent6>
          <a:srgbClr val="1B4C5C"/>
        </a:accent6>
        <a:hlink>
          <a:srgbClr val="663A1F"/>
        </a:hlink>
        <a:folHlink>
          <a:srgbClr val="5633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8C8C00"/>
        </a:accent1>
        <a:accent2>
          <a:srgbClr val="707039"/>
        </a:accent2>
        <a:accent3>
          <a:srgbClr val="FFFFFF"/>
        </a:accent3>
        <a:accent4>
          <a:srgbClr val="000000"/>
        </a:accent4>
        <a:accent5>
          <a:srgbClr val="C5C5AA"/>
        </a:accent5>
        <a:accent6>
          <a:srgbClr val="656533"/>
        </a:accent6>
        <a:hlink>
          <a:srgbClr val="515100"/>
        </a:hlink>
        <a:folHlink>
          <a:srgbClr val="33330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4F660A"/>
        </a:accent1>
        <a:accent2>
          <a:srgbClr val="594B12"/>
        </a:accent2>
        <a:accent3>
          <a:srgbClr val="FFFFFF"/>
        </a:accent3>
        <a:accent4>
          <a:srgbClr val="000000"/>
        </a:accent4>
        <a:accent5>
          <a:srgbClr val="B2B8AA"/>
        </a:accent5>
        <a:accent6>
          <a:srgbClr val="50430F"/>
        </a:accent6>
        <a:hlink>
          <a:srgbClr val="145366"/>
        </a:hlink>
        <a:folHlink>
          <a:srgbClr val="66660A"/>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664B1F"/>
        </a:accent1>
        <a:accent2>
          <a:srgbClr val="494080"/>
        </a:accent2>
        <a:accent3>
          <a:srgbClr val="FFFFFF"/>
        </a:accent3>
        <a:accent4>
          <a:srgbClr val="000000"/>
        </a:accent4>
        <a:accent5>
          <a:srgbClr val="B8B1AB"/>
        </a:accent5>
        <a:accent6>
          <a:srgbClr val="413973"/>
        </a:accent6>
        <a:hlink>
          <a:srgbClr val="595918"/>
        </a:hlink>
        <a:folHlink>
          <a:srgbClr val="66294E"/>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595918"/>
        </a:accent1>
        <a:accent2>
          <a:srgbClr val="1F5566"/>
        </a:accent2>
        <a:accent3>
          <a:srgbClr val="FFFFFF"/>
        </a:accent3>
        <a:accent4>
          <a:srgbClr val="000000"/>
        </a:accent4>
        <a:accent5>
          <a:srgbClr val="B5B5AB"/>
        </a:accent5>
        <a:accent6>
          <a:srgbClr val="1B4C5C"/>
        </a:accent6>
        <a:hlink>
          <a:srgbClr val="663A1F"/>
        </a:hlink>
        <a:folHlink>
          <a:srgbClr val="56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7">
      <a:dk1>
        <a:srgbClr val="000000"/>
      </a:dk1>
      <a:lt1>
        <a:srgbClr val="FFFFFF"/>
      </a:lt1>
      <a:dk2>
        <a:srgbClr val="000000"/>
      </a:dk2>
      <a:lt2>
        <a:srgbClr val="CCCCCC"/>
      </a:lt2>
      <a:accent1>
        <a:srgbClr val="664B1F"/>
      </a:accent1>
      <a:accent2>
        <a:srgbClr val="494080"/>
      </a:accent2>
      <a:accent3>
        <a:srgbClr val="FFFFFF"/>
      </a:accent3>
      <a:accent4>
        <a:srgbClr val="000000"/>
      </a:accent4>
      <a:accent5>
        <a:srgbClr val="B8B1AB"/>
      </a:accent5>
      <a:accent6>
        <a:srgbClr val="413973"/>
      </a:accent6>
      <a:hlink>
        <a:srgbClr val="595918"/>
      </a:hlink>
      <a:folHlink>
        <a:srgbClr val="66294E"/>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CCC99"/>
        </a:lt1>
        <a:dk2>
          <a:srgbClr val="000000"/>
        </a:dk2>
        <a:lt2>
          <a:srgbClr val="666666"/>
        </a:lt2>
        <a:accent1>
          <a:srgbClr val="8C8C00"/>
        </a:accent1>
        <a:accent2>
          <a:srgbClr val="707039"/>
        </a:accent2>
        <a:accent3>
          <a:srgbClr val="E2E2CA"/>
        </a:accent3>
        <a:accent4>
          <a:srgbClr val="000000"/>
        </a:accent4>
        <a:accent5>
          <a:srgbClr val="C5C5AA"/>
        </a:accent5>
        <a:accent6>
          <a:srgbClr val="656533"/>
        </a:accent6>
        <a:hlink>
          <a:srgbClr val="515100"/>
        </a:hlink>
        <a:folHlink>
          <a:srgbClr val="3333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CCC99"/>
        </a:lt1>
        <a:dk2>
          <a:srgbClr val="000000"/>
        </a:dk2>
        <a:lt2>
          <a:srgbClr val="666666"/>
        </a:lt2>
        <a:accent1>
          <a:srgbClr val="4F660A"/>
        </a:accent1>
        <a:accent2>
          <a:srgbClr val="594B12"/>
        </a:accent2>
        <a:accent3>
          <a:srgbClr val="E2E2CA"/>
        </a:accent3>
        <a:accent4>
          <a:srgbClr val="000000"/>
        </a:accent4>
        <a:accent5>
          <a:srgbClr val="B2B8AA"/>
        </a:accent5>
        <a:accent6>
          <a:srgbClr val="50430F"/>
        </a:accent6>
        <a:hlink>
          <a:srgbClr val="145366"/>
        </a:hlink>
        <a:folHlink>
          <a:srgbClr val="66660A"/>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CCC99"/>
        </a:lt1>
        <a:dk2>
          <a:srgbClr val="000000"/>
        </a:dk2>
        <a:lt2>
          <a:srgbClr val="666666"/>
        </a:lt2>
        <a:accent1>
          <a:srgbClr val="664B1F"/>
        </a:accent1>
        <a:accent2>
          <a:srgbClr val="494080"/>
        </a:accent2>
        <a:accent3>
          <a:srgbClr val="E2E2CA"/>
        </a:accent3>
        <a:accent4>
          <a:srgbClr val="000000"/>
        </a:accent4>
        <a:accent5>
          <a:srgbClr val="B8B1AB"/>
        </a:accent5>
        <a:accent6>
          <a:srgbClr val="413973"/>
        </a:accent6>
        <a:hlink>
          <a:srgbClr val="595918"/>
        </a:hlink>
        <a:folHlink>
          <a:srgbClr val="66294E"/>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CCC99"/>
        </a:lt1>
        <a:dk2>
          <a:srgbClr val="000000"/>
        </a:dk2>
        <a:lt2>
          <a:srgbClr val="666666"/>
        </a:lt2>
        <a:accent1>
          <a:srgbClr val="595918"/>
        </a:accent1>
        <a:accent2>
          <a:srgbClr val="1F5566"/>
        </a:accent2>
        <a:accent3>
          <a:srgbClr val="E2E2CA"/>
        </a:accent3>
        <a:accent4>
          <a:srgbClr val="000000"/>
        </a:accent4>
        <a:accent5>
          <a:srgbClr val="B5B5AB"/>
        </a:accent5>
        <a:accent6>
          <a:srgbClr val="1B4C5C"/>
        </a:accent6>
        <a:hlink>
          <a:srgbClr val="663A1F"/>
        </a:hlink>
        <a:folHlink>
          <a:srgbClr val="5633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8C8C00"/>
        </a:accent1>
        <a:accent2>
          <a:srgbClr val="707039"/>
        </a:accent2>
        <a:accent3>
          <a:srgbClr val="FFFFFF"/>
        </a:accent3>
        <a:accent4>
          <a:srgbClr val="000000"/>
        </a:accent4>
        <a:accent5>
          <a:srgbClr val="C5C5AA"/>
        </a:accent5>
        <a:accent6>
          <a:srgbClr val="656533"/>
        </a:accent6>
        <a:hlink>
          <a:srgbClr val="515100"/>
        </a:hlink>
        <a:folHlink>
          <a:srgbClr val="3333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4F660A"/>
        </a:accent1>
        <a:accent2>
          <a:srgbClr val="594B12"/>
        </a:accent2>
        <a:accent3>
          <a:srgbClr val="FFFFFF"/>
        </a:accent3>
        <a:accent4>
          <a:srgbClr val="000000"/>
        </a:accent4>
        <a:accent5>
          <a:srgbClr val="B2B8AA"/>
        </a:accent5>
        <a:accent6>
          <a:srgbClr val="50430F"/>
        </a:accent6>
        <a:hlink>
          <a:srgbClr val="145366"/>
        </a:hlink>
        <a:folHlink>
          <a:srgbClr val="66660A"/>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664B1F"/>
        </a:accent1>
        <a:accent2>
          <a:srgbClr val="494080"/>
        </a:accent2>
        <a:accent3>
          <a:srgbClr val="FFFFFF"/>
        </a:accent3>
        <a:accent4>
          <a:srgbClr val="000000"/>
        </a:accent4>
        <a:accent5>
          <a:srgbClr val="B8B1AB"/>
        </a:accent5>
        <a:accent6>
          <a:srgbClr val="413973"/>
        </a:accent6>
        <a:hlink>
          <a:srgbClr val="595918"/>
        </a:hlink>
        <a:folHlink>
          <a:srgbClr val="66294E"/>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595918"/>
        </a:accent1>
        <a:accent2>
          <a:srgbClr val="1F5566"/>
        </a:accent2>
        <a:accent3>
          <a:srgbClr val="FFFFFF"/>
        </a:accent3>
        <a:accent4>
          <a:srgbClr val="000000"/>
        </a:accent4>
        <a:accent5>
          <a:srgbClr val="B5B5AB"/>
        </a:accent5>
        <a:accent6>
          <a:srgbClr val="1B4C5C"/>
        </a:accent6>
        <a:hlink>
          <a:srgbClr val="663A1F"/>
        </a:hlink>
        <a:folHlink>
          <a:srgbClr val="56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ind_1964_slide</Template>
  <TotalTime>5019</TotalTime>
  <Words>2412</Words>
  <Application>Microsoft Office PowerPoint</Application>
  <PresentationFormat>On-screen Show (4:3)</PresentationFormat>
  <Paragraphs>327</Paragraphs>
  <Slides>46</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7" baseType="lpstr">
      <vt:lpstr>AcadNusx</vt:lpstr>
      <vt:lpstr>Arial</vt:lpstr>
      <vt:lpstr>Calibri</vt:lpstr>
      <vt:lpstr>Constantia</vt:lpstr>
      <vt:lpstr>Courier New</vt:lpstr>
      <vt:lpstr>Sylfaen</vt:lpstr>
      <vt:lpstr>Times New Roman</vt:lpstr>
      <vt:lpstr>Wingdings</vt:lpstr>
      <vt:lpstr>ind_1964_slide</vt:lpstr>
      <vt:lpstr>1_Default Design</vt:lpstr>
      <vt:lpstr>CS ChemDraw Drawing</vt:lpstr>
      <vt:lpstr>ორგანული ქიმიის არსი ალკანები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ორგანული ნივთიერებები</vt:lpstr>
      <vt:lpstr>PowerPoint Presentation</vt:lpstr>
      <vt:lpstr>PowerPoint Presentation</vt:lpstr>
      <vt:lpstr>PowerPoint Presentation</vt:lpstr>
      <vt:lpstr>ნაჯერი ნახშირწყალბადები  (ალკანები)</vt:lpstr>
      <vt:lpstr>ალკანების ჰომოლოგიური რიგი CnH2n+2 </vt:lpstr>
      <vt:lpstr> ჯაჭვის იზომერია</vt:lpstr>
      <vt:lpstr>PowerPoint Presentation</vt:lpstr>
      <vt:lpstr>ნახშირბადატომებს შედარებით თავისუფლად შეუძლიათ ბრუნვა მარტივი σ-ბმის გარშემო. ამიტომ ნახშირბადატომთა ჯაჭვს შეიძლება სხვადასხვა სივრცითი აღნაგობა გააჩნდეს</vt:lpstr>
      <vt:lpstr>PowerPoint Presentation</vt:lpstr>
      <vt:lpstr>PowerPoint Presentation</vt:lpstr>
      <vt:lpstr>PowerPoint Presentation</vt:lpstr>
      <vt:lpstr>PowerPoint Presentation</vt:lpstr>
      <vt:lpstr>ნაჯერი ნახშირწყალბადების ქიმიური თვისებები: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ორგანული ქიმიის არსი</dc:title>
  <dc:creator>natia</dc:creator>
  <cp:lastModifiedBy>Elene</cp:lastModifiedBy>
  <cp:revision>146</cp:revision>
  <dcterms:created xsi:type="dcterms:W3CDTF">2012-04-06T19:57:04Z</dcterms:created>
  <dcterms:modified xsi:type="dcterms:W3CDTF">2022-04-19T06:45:37Z</dcterms:modified>
</cp:coreProperties>
</file>