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11"/>
  </p:notesMasterIdLst>
  <p:sldIdLst>
    <p:sldId id="256" r:id="rId2"/>
    <p:sldId id="257" r:id="rId3"/>
    <p:sldId id="277" r:id="rId4"/>
    <p:sldId id="287" r:id="rId5"/>
    <p:sldId id="278" r:id="rId6"/>
    <p:sldId id="294" r:id="rId7"/>
    <p:sldId id="288" r:id="rId8"/>
    <p:sldId id="293" r:id="rId9"/>
    <p:sldId id="279" r:id="rId10"/>
  </p:sldIdLst>
  <p:sldSz cx="9144000" cy="6858000" type="screen4x3"/>
  <p:notesSz cx="6858000" cy="9144000"/>
  <p:defaultTextStyle>
    <a:defPPr>
      <a:defRPr lang="ka-G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FF0000"/>
    <a:srgbClr val="FFCCFF"/>
    <a:srgbClr val="FFFF00"/>
    <a:srgbClr val="3399FF"/>
    <a:srgbClr val="FF99CC"/>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p:cViewPr varScale="1">
        <p:scale>
          <a:sx n="72" d="100"/>
          <a:sy n="72" d="100"/>
        </p:scale>
        <p:origin x="1266" y="78"/>
      </p:cViewPr>
      <p:guideLst>
        <p:guide orient="horz" pos="2160"/>
        <p:guide pos="288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a-G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15F37F-E4E9-436D-9D61-920B31549283}" type="datetimeFigureOut">
              <a:rPr lang="ka-GE" smtClean="0"/>
              <a:t>13.02.2022</a:t>
            </a:fld>
            <a:endParaRPr lang="ka-G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a-G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ka-G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a-G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F41703-71D4-4972-B21D-9723ED3432F4}" type="slidenum">
              <a:rPr lang="ka-GE" smtClean="0"/>
              <a:t>‹#›</a:t>
            </a:fld>
            <a:endParaRPr lang="ka-GE"/>
          </a:p>
        </p:txBody>
      </p:sp>
    </p:spTree>
    <p:extLst>
      <p:ext uri="{BB962C8B-B14F-4D97-AF65-F5344CB8AC3E}">
        <p14:creationId xmlns:p14="http://schemas.microsoft.com/office/powerpoint/2010/main" val="1713089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a-GE"/>
          </a:p>
        </p:txBody>
      </p:sp>
      <p:sp>
        <p:nvSpPr>
          <p:cNvPr id="4" name="Slide Number Placeholder 3"/>
          <p:cNvSpPr>
            <a:spLocks noGrp="1"/>
          </p:cNvSpPr>
          <p:nvPr>
            <p:ph type="sldNum" sz="quarter" idx="10"/>
          </p:nvPr>
        </p:nvSpPr>
        <p:spPr/>
        <p:txBody>
          <a:bodyPr/>
          <a:lstStyle/>
          <a:p>
            <a:fld id="{ACF41703-71D4-4972-B21D-9723ED3432F4}" type="slidenum">
              <a:rPr lang="ka-GE" smtClean="0"/>
              <a:t>1</a:t>
            </a:fld>
            <a:endParaRPr lang="ka-GE"/>
          </a:p>
        </p:txBody>
      </p:sp>
    </p:spTree>
    <p:extLst>
      <p:ext uri="{BB962C8B-B14F-4D97-AF65-F5344CB8AC3E}">
        <p14:creationId xmlns:p14="http://schemas.microsoft.com/office/powerpoint/2010/main" val="3556054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a-GE"/>
          </a:p>
        </p:txBody>
      </p:sp>
      <p:sp>
        <p:nvSpPr>
          <p:cNvPr id="4" name="Slide Number Placeholder 3"/>
          <p:cNvSpPr>
            <a:spLocks noGrp="1"/>
          </p:cNvSpPr>
          <p:nvPr>
            <p:ph type="sldNum" sz="quarter" idx="10"/>
          </p:nvPr>
        </p:nvSpPr>
        <p:spPr/>
        <p:txBody>
          <a:bodyPr/>
          <a:lstStyle/>
          <a:p>
            <a:fld id="{ACF41703-71D4-4972-B21D-9723ED3432F4}" type="slidenum">
              <a:rPr lang="ka-GE" smtClean="0"/>
              <a:t>7</a:t>
            </a:fld>
            <a:endParaRPr lang="ka-GE"/>
          </a:p>
        </p:txBody>
      </p:sp>
    </p:spTree>
    <p:extLst>
      <p:ext uri="{BB962C8B-B14F-4D97-AF65-F5344CB8AC3E}">
        <p14:creationId xmlns:p14="http://schemas.microsoft.com/office/powerpoint/2010/main" val="3238459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ka-GE"/>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ka-GE"/>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fld id="{9B6A9616-7E8C-4CDA-9E7E-AE714D47069D}" type="slidenum">
              <a:rPr lang="ru-RU" altLang="ka-GE" smtClean="0"/>
              <a:pPr/>
              <a:t>‹#›</a:t>
            </a:fld>
            <a:endParaRPr lang="ru-RU" altLang="ka-GE"/>
          </a:p>
        </p:txBody>
      </p:sp>
    </p:spTree>
    <p:extLst>
      <p:ext uri="{BB962C8B-B14F-4D97-AF65-F5344CB8AC3E}">
        <p14:creationId xmlns:p14="http://schemas.microsoft.com/office/powerpoint/2010/main" val="761968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ka-G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ka-GE"/>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fld id="{023FFEC0-A112-41AD-B807-9BE35F9C6BD3}" type="slidenum">
              <a:rPr lang="ru-RU" altLang="ka-GE" smtClean="0"/>
              <a:pPr/>
              <a:t>‹#›</a:t>
            </a:fld>
            <a:endParaRPr lang="ru-RU" altLang="ka-GE"/>
          </a:p>
        </p:txBody>
      </p:sp>
    </p:spTree>
    <p:extLst>
      <p:ext uri="{BB962C8B-B14F-4D97-AF65-F5344CB8AC3E}">
        <p14:creationId xmlns:p14="http://schemas.microsoft.com/office/powerpoint/2010/main" val="1309984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ka-GE"/>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ka-GE"/>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fld id="{F68B4CCE-346F-458C-97A9-D5EC0A5E185C}" type="slidenum">
              <a:rPr lang="ru-RU" altLang="ka-GE" smtClean="0"/>
              <a:pPr/>
              <a:t>‹#›</a:t>
            </a:fld>
            <a:endParaRPr lang="ru-RU" altLang="ka-GE"/>
          </a:p>
        </p:txBody>
      </p:sp>
    </p:spTree>
    <p:extLst>
      <p:ext uri="{BB962C8B-B14F-4D97-AF65-F5344CB8AC3E}">
        <p14:creationId xmlns:p14="http://schemas.microsoft.com/office/powerpoint/2010/main" val="178253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ka-G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ka-GE"/>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fld id="{F6433CCC-A26F-4070-93EA-E73445D8E0B7}" type="slidenum">
              <a:rPr lang="ru-RU" altLang="ka-GE" smtClean="0"/>
              <a:pPr/>
              <a:t>‹#›</a:t>
            </a:fld>
            <a:endParaRPr lang="ru-RU" altLang="ka-GE"/>
          </a:p>
        </p:txBody>
      </p:sp>
    </p:spTree>
    <p:extLst>
      <p:ext uri="{BB962C8B-B14F-4D97-AF65-F5344CB8AC3E}">
        <p14:creationId xmlns:p14="http://schemas.microsoft.com/office/powerpoint/2010/main" val="2079773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ka-GE"/>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fld id="{8A47D3C3-08FD-43AC-9CE3-07D4505C2563}" type="slidenum">
              <a:rPr lang="ru-RU" altLang="ka-GE" smtClean="0"/>
              <a:pPr/>
              <a:t>‹#›</a:t>
            </a:fld>
            <a:endParaRPr lang="ru-RU" altLang="ka-GE"/>
          </a:p>
        </p:txBody>
      </p:sp>
    </p:spTree>
    <p:extLst>
      <p:ext uri="{BB962C8B-B14F-4D97-AF65-F5344CB8AC3E}">
        <p14:creationId xmlns:p14="http://schemas.microsoft.com/office/powerpoint/2010/main" val="3374887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ka-GE"/>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ka-GE"/>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ka-GE"/>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fld id="{1AFC62CA-821F-4BAC-AE9C-C93E1BBBB649}" type="slidenum">
              <a:rPr lang="ru-RU" altLang="ka-GE" smtClean="0"/>
              <a:pPr/>
              <a:t>‹#›</a:t>
            </a:fld>
            <a:endParaRPr lang="ru-RU" altLang="ka-GE"/>
          </a:p>
        </p:txBody>
      </p:sp>
    </p:spTree>
    <p:extLst>
      <p:ext uri="{BB962C8B-B14F-4D97-AF65-F5344CB8AC3E}">
        <p14:creationId xmlns:p14="http://schemas.microsoft.com/office/powerpoint/2010/main" val="594355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ka-GE"/>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ka-GE"/>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ka-GE"/>
          </a:p>
        </p:txBody>
      </p:sp>
      <p:sp>
        <p:nvSpPr>
          <p:cNvPr id="7" name="Date Placeholder 6"/>
          <p:cNvSpPr>
            <a:spLocks noGrp="1"/>
          </p:cNvSpPr>
          <p:nvPr>
            <p:ph type="dt" sz="half" idx="10"/>
          </p:nvPr>
        </p:nvSpPr>
        <p:spPr/>
        <p:txBody>
          <a:bodyPr/>
          <a:lstStyle/>
          <a:p>
            <a:pPr>
              <a:defRPr/>
            </a:pPr>
            <a:endParaRPr lang="ru-RU"/>
          </a:p>
        </p:txBody>
      </p:sp>
      <p:sp>
        <p:nvSpPr>
          <p:cNvPr id="8" name="Footer Placeholder 7"/>
          <p:cNvSpPr>
            <a:spLocks noGrp="1"/>
          </p:cNvSpPr>
          <p:nvPr>
            <p:ph type="ftr" sz="quarter" idx="11"/>
          </p:nvPr>
        </p:nvSpPr>
        <p:spPr/>
        <p:txBody>
          <a:bodyPr/>
          <a:lstStyle/>
          <a:p>
            <a:pPr>
              <a:defRPr/>
            </a:pPr>
            <a:endParaRPr lang="ru-RU"/>
          </a:p>
        </p:txBody>
      </p:sp>
      <p:sp>
        <p:nvSpPr>
          <p:cNvPr id="9" name="Slide Number Placeholder 8"/>
          <p:cNvSpPr>
            <a:spLocks noGrp="1"/>
          </p:cNvSpPr>
          <p:nvPr>
            <p:ph type="sldNum" sz="quarter" idx="12"/>
          </p:nvPr>
        </p:nvSpPr>
        <p:spPr/>
        <p:txBody>
          <a:bodyPr/>
          <a:lstStyle/>
          <a:p>
            <a:fld id="{D93EDCC8-7F1E-46F7-8AE0-9C24696CB32C}" type="slidenum">
              <a:rPr lang="ru-RU" altLang="ka-GE" smtClean="0"/>
              <a:pPr/>
              <a:t>‹#›</a:t>
            </a:fld>
            <a:endParaRPr lang="ru-RU" altLang="ka-GE"/>
          </a:p>
        </p:txBody>
      </p:sp>
    </p:spTree>
    <p:extLst>
      <p:ext uri="{BB962C8B-B14F-4D97-AF65-F5344CB8AC3E}">
        <p14:creationId xmlns:p14="http://schemas.microsoft.com/office/powerpoint/2010/main" val="2576124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ka-GE"/>
          </a:p>
        </p:txBody>
      </p:sp>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endParaRPr lang="ru-RU"/>
          </a:p>
        </p:txBody>
      </p:sp>
      <p:sp>
        <p:nvSpPr>
          <p:cNvPr id="5" name="Slide Number Placeholder 4"/>
          <p:cNvSpPr>
            <a:spLocks noGrp="1"/>
          </p:cNvSpPr>
          <p:nvPr>
            <p:ph type="sldNum" sz="quarter" idx="12"/>
          </p:nvPr>
        </p:nvSpPr>
        <p:spPr/>
        <p:txBody>
          <a:bodyPr/>
          <a:lstStyle/>
          <a:p>
            <a:fld id="{9D00092D-57E1-4401-8E20-8EEB41D44B32}" type="slidenum">
              <a:rPr lang="ru-RU" altLang="ka-GE" smtClean="0"/>
              <a:pPr/>
              <a:t>‹#›</a:t>
            </a:fld>
            <a:endParaRPr lang="ru-RU" altLang="ka-GE"/>
          </a:p>
        </p:txBody>
      </p:sp>
    </p:spTree>
    <p:extLst>
      <p:ext uri="{BB962C8B-B14F-4D97-AF65-F5344CB8AC3E}">
        <p14:creationId xmlns:p14="http://schemas.microsoft.com/office/powerpoint/2010/main" val="957301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p>
        </p:txBody>
      </p:sp>
      <p:sp>
        <p:nvSpPr>
          <p:cNvPr id="3" name="Footer Placeholder 2"/>
          <p:cNvSpPr>
            <a:spLocks noGrp="1"/>
          </p:cNvSpPr>
          <p:nvPr>
            <p:ph type="ftr" sz="quarter" idx="11"/>
          </p:nvPr>
        </p:nvSpPr>
        <p:spPr/>
        <p:txBody>
          <a:bodyPr/>
          <a:lstStyle/>
          <a:p>
            <a:pPr>
              <a:defRPr/>
            </a:pPr>
            <a:endParaRPr lang="ru-RU"/>
          </a:p>
        </p:txBody>
      </p:sp>
      <p:sp>
        <p:nvSpPr>
          <p:cNvPr id="4" name="Slide Number Placeholder 3"/>
          <p:cNvSpPr>
            <a:spLocks noGrp="1"/>
          </p:cNvSpPr>
          <p:nvPr>
            <p:ph type="sldNum" sz="quarter" idx="12"/>
          </p:nvPr>
        </p:nvSpPr>
        <p:spPr/>
        <p:txBody>
          <a:bodyPr/>
          <a:lstStyle/>
          <a:p>
            <a:fld id="{A59506D3-2761-4A40-82AB-BFC912F14893}" type="slidenum">
              <a:rPr lang="ru-RU" altLang="ka-GE" smtClean="0"/>
              <a:pPr/>
              <a:t>‹#›</a:t>
            </a:fld>
            <a:endParaRPr lang="ru-RU" altLang="ka-GE"/>
          </a:p>
        </p:txBody>
      </p:sp>
    </p:spTree>
    <p:extLst>
      <p:ext uri="{BB962C8B-B14F-4D97-AF65-F5344CB8AC3E}">
        <p14:creationId xmlns:p14="http://schemas.microsoft.com/office/powerpoint/2010/main" val="336065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ka-GE"/>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ka-GE"/>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fld id="{A6DE284D-DFA3-4C0A-BB84-10371560934D}" type="slidenum">
              <a:rPr lang="ru-RU" altLang="ka-GE" smtClean="0"/>
              <a:pPr/>
              <a:t>‹#›</a:t>
            </a:fld>
            <a:endParaRPr lang="ru-RU" altLang="ka-GE"/>
          </a:p>
        </p:txBody>
      </p:sp>
    </p:spTree>
    <p:extLst>
      <p:ext uri="{BB962C8B-B14F-4D97-AF65-F5344CB8AC3E}">
        <p14:creationId xmlns:p14="http://schemas.microsoft.com/office/powerpoint/2010/main" val="4108196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ka-GE"/>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ka-GE"/>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fld id="{C77711EB-6207-4AE8-AEEE-918471866F7A}" type="slidenum">
              <a:rPr lang="ru-RU" altLang="ka-GE" smtClean="0"/>
              <a:pPr/>
              <a:t>‹#›</a:t>
            </a:fld>
            <a:endParaRPr lang="ru-RU" altLang="ka-GE"/>
          </a:p>
        </p:txBody>
      </p:sp>
    </p:spTree>
    <p:extLst>
      <p:ext uri="{BB962C8B-B14F-4D97-AF65-F5344CB8AC3E}">
        <p14:creationId xmlns:p14="http://schemas.microsoft.com/office/powerpoint/2010/main" val="2891755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ka-GE"/>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ka-GE"/>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ru-R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7B84A1-DAE5-495C-8BCD-72D2491A1FA0}" type="slidenum">
              <a:rPr lang="ru-RU" altLang="ka-GE" smtClean="0"/>
              <a:pPr/>
              <a:t>‹#›</a:t>
            </a:fld>
            <a:endParaRPr lang="ru-RU" altLang="ka-GE"/>
          </a:p>
        </p:txBody>
      </p:sp>
    </p:spTree>
    <p:extLst>
      <p:ext uri="{BB962C8B-B14F-4D97-AF65-F5344CB8AC3E}">
        <p14:creationId xmlns:p14="http://schemas.microsoft.com/office/powerpoint/2010/main" val="360939725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ka-G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CD7A2A6-A315-4650-9CCA-07E43213DB82}"/>
              </a:ext>
            </a:extLst>
          </p:cNvPr>
          <p:cNvSpPr/>
          <p:nvPr/>
        </p:nvSpPr>
        <p:spPr>
          <a:xfrm>
            <a:off x="575556" y="368660"/>
            <a:ext cx="8244916" cy="523220"/>
          </a:xfrm>
          <a:prstGeom prst="rect">
            <a:avLst/>
          </a:prstGeom>
          <a:noFill/>
        </p:spPr>
        <p:txBody>
          <a:bodyPr wrap="square" lIns="91440" tIns="45720" rIns="91440" bIns="45720">
            <a:spAutoFit/>
          </a:bodyPr>
          <a:lstStyle/>
          <a:p>
            <a:pPr algn="ctr"/>
            <a:r>
              <a:rPr lang="ka-GE" sz="2800" b="1" cap="none" spc="0" dirty="0">
                <a:ln w="22225">
                  <a:solidFill>
                    <a:schemeClr val="accent2"/>
                  </a:solidFill>
                  <a:prstDash val="solid"/>
                </a:ln>
                <a:solidFill>
                  <a:schemeClr val="accent2">
                    <a:lumMod val="40000"/>
                    <a:lumOff val="60000"/>
                  </a:schemeClr>
                </a:solidFill>
                <a:effectLst/>
              </a:rPr>
              <a:t>თანაუკვეთ სიმრავლეთა გაერთიანება - </a:t>
            </a:r>
            <a:r>
              <a:rPr lang="en-US" sz="2800" b="1" cap="none" spc="0" dirty="0">
                <a:ln w="22225">
                  <a:solidFill>
                    <a:schemeClr val="accent2"/>
                  </a:solidFill>
                  <a:prstDash val="solid"/>
                </a:ln>
                <a:solidFill>
                  <a:schemeClr val="accent2">
                    <a:lumMod val="40000"/>
                    <a:lumOff val="60000"/>
                  </a:schemeClr>
                </a:solidFill>
                <a:effectLst/>
              </a:rPr>
              <a:t>DSU</a:t>
            </a:r>
          </a:p>
        </p:txBody>
      </p:sp>
      <p:pic>
        <p:nvPicPr>
          <p:cNvPr id="1026" name="Picture 2" descr="Icicle Pictures | Download Free Images on Unsplash">
            <a:extLst>
              <a:ext uri="{FF2B5EF4-FFF2-40B4-BE49-F238E27FC236}">
                <a16:creationId xmlns:a16="http://schemas.microsoft.com/office/drawing/2014/main" id="{A9A897E5-969E-4ABA-802D-1C97DEE851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6901"/>
          <a:stretch/>
        </p:blipFill>
        <p:spPr bwMode="auto">
          <a:xfrm>
            <a:off x="1479835" y="1160748"/>
            <a:ext cx="6436358" cy="50131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idx="1"/>
          </p:nvPr>
        </p:nvSpPr>
        <p:spPr>
          <a:xfrm>
            <a:off x="616768" y="1056680"/>
            <a:ext cx="8229600" cy="3308424"/>
          </a:xfrm>
        </p:spPr>
        <p:txBody>
          <a:bodyPr>
            <a:normAutofit/>
          </a:bodyPr>
          <a:lstStyle/>
          <a:p>
            <a:pPr marL="0" indent="0" algn="just">
              <a:lnSpc>
                <a:spcPct val="80000"/>
              </a:lnSpc>
              <a:spcBef>
                <a:spcPts val="0"/>
              </a:spcBef>
              <a:buNone/>
            </a:pPr>
            <a:r>
              <a:rPr lang="ka-GE" sz="1800" dirty="0">
                <a:solidFill>
                  <a:srgbClr val="C00000"/>
                </a:solidFill>
              </a:rPr>
              <a:t>ვთქვათ, მოცემულია N ობიექტისაგან შედგენილი ერთობლიობა. ობიექტები  გადანომრილია 0-დან (N-1)-მდე. გარკვეული ობიექტები გაერთიანებული არიან სხვადასხვა ზომის სიმრავლედ.  გვჭირდება სტრუქტურა, რომელიც სწრაფად გააკეთებს შემდეგ ოპერაციებს:</a:t>
            </a:r>
          </a:p>
          <a:p>
            <a:pPr marL="457200" indent="-457200" algn="just">
              <a:lnSpc>
                <a:spcPct val="80000"/>
              </a:lnSpc>
              <a:spcBef>
                <a:spcPts val="0"/>
              </a:spcBef>
              <a:buAutoNum type="arabicParenR"/>
            </a:pPr>
            <a:r>
              <a:rPr lang="ka-GE" altLang="ka-GE" sz="1800" dirty="0">
                <a:solidFill>
                  <a:srgbClr val="C00000"/>
                </a:solidFill>
              </a:rPr>
              <a:t>შეჰქმნის (დაამატებს) ახალ სიმრავლეს, რომელიც ერთი ობიექტისაგან იქნება შედგენილი;</a:t>
            </a:r>
          </a:p>
          <a:p>
            <a:pPr marL="457200" indent="-457200" algn="just">
              <a:lnSpc>
                <a:spcPct val="80000"/>
              </a:lnSpc>
              <a:spcBef>
                <a:spcPts val="0"/>
              </a:spcBef>
              <a:buAutoNum type="arabicParenR"/>
            </a:pPr>
            <a:r>
              <a:rPr lang="ka-GE" altLang="ka-GE" sz="1800" dirty="0">
                <a:solidFill>
                  <a:srgbClr val="C00000"/>
                </a:solidFill>
              </a:rPr>
              <a:t>დააბრუნოს იმ </a:t>
            </a:r>
            <a:r>
              <a:rPr lang="ka-GE" sz="1800" dirty="0">
                <a:solidFill>
                  <a:srgbClr val="C00000"/>
                </a:solidFill>
              </a:rPr>
              <a:t>სიმრავლ</a:t>
            </a:r>
            <a:r>
              <a:rPr lang="ka-GE" altLang="ka-GE" sz="1800" dirty="0">
                <a:solidFill>
                  <a:srgbClr val="C00000"/>
                </a:solidFill>
              </a:rPr>
              <a:t>ის იდენტიფიკატორი, რომელშიც </a:t>
            </a:r>
            <a:r>
              <a:rPr lang="en-US" altLang="ka-GE" sz="1800" dirty="0">
                <a:solidFill>
                  <a:srgbClr val="C00000"/>
                </a:solidFill>
              </a:rPr>
              <a:t>X</a:t>
            </a:r>
            <a:r>
              <a:rPr lang="ka-GE" altLang="ka-GE" sz="1800" dirty="0">
                <a:solidFill>
                  <a:srgbClr val="C00000"/>
                </a:solidFill>
              </a:rPr>
              <a:t> ნომრის მქონე ობიექტია გაერთიანებული. იდენტიფიკატორს შეიძლება წარმოადგენდეს ამ სიმრავლეში შემავალი რომელიმე ობიექტის ნომერი იმ გარანტიით, რომ ყოველთვის ერთი და იგივე ნომერი დაბრუნდება. ამავე შეკითხვით შეგვიძლია გავარკვიოთ, არის თუ არა რომელიმე ორი </a:t>
            </a:r>
            <a:r>
              <a:rPr lang="en-US" altLang="ka-GE" sz="1800" dirty="0">
                <a:solidFill>
                  <a:srgbClr val="C00000"/>
                </a:solidFill>
              </a:rPr>
              <a:t>X </a:t>
            </a:r>
            <a:r>
              <a:rPr lang="ka-GE" altLang="ka-GE" sz="1800" dirty="0">
                <a:solidFill>
                  <a:srgbClr val="C00000"/>
                </a:solidFill>
              </a:rPr>
              <a:t>და</a:t>
            </a:r>
            <a:r>
              <a:rPr lang="en-US" altLang="ka-GE" sz="1800" dirty="0">
                <a:solidFill>
                  <a:srgbClr val="C00000"/>
                </a:solidFill>
              </a:rPr>
              <a:t> Y</a:t>
            </a:r>
            <a:r>
              <a:rPr lang="ka-GE" altLang="ka-GE" sz="1800" dirty="0">
                <a:solidFill>
                  <a:srgbClr val="C00000"/>
                </a:solidFill>
              </a:rPr>
              <a:t> ობიექტი ერთ სიმრავლეში.</a:t>
            </a:r>
            <a:endParaRPr lang="en-US" altLang="ka-GE" sz="1800" dirty="0">
              <a:solidFill>
                <a:srgbClr val="C00000"/>
              </a:solidFill>
            </a:endParaRPr>
          </a:p>
          <a:p>
            <a:pPr marL="457200" indent="-457200" algn="just">
              <a:lnSpc>
                <a:spcPct val="80000"/>
              </a:lnSpc>
              <a:spcBef>
                <a:spcPts val="0"/>
              </a:spcBef>
              <a:buAutoNum type="arabicParenR"/>
            </a:pPr>
            <a:r>
              <a:rPr lang="ka-GE" altLang="ka-GE" sz="1800" dirty="0">
                <a:solidFill>
                  <a:srgbClr val="C00000"/>
                </a:solidFill>
              </a:rPr>
              <a:t>გააერთიანოს ერთ ახალ </a:t>
            </a:r>
            <a:r>
              <a:rPr lang="ka-GE" sz="1800" dirty="0">
                <a:solidFill>
                  <a:srgbClr val="C00000"/>
                </a:solidFill>
              </a:rPr>
              <a:t>სიმრავლე</a:t>
            </a:r>
            <a:r>
              <a:rPr lang="ka-GE" altLang="ka-GE" sz="1800" dirty="0">
                <a:solidFill>
                  <a:srgbClr val="C00000"/>
                </a:solidFill>
              </a:rPr>
              <a:t>დ ორი სხვადასხვა </a:t>
            </a:r>
            <a:r>
              <a:rPr lang="ka-GE" sz="1800" dirty="0">
                <a:solidFill>
                  <a:srgbClr val="C00000"/>
                </a:solidFill>
              </a:rPr>
              <a:t>სიმრავლე</a:t>
            </a:r>
            <a:r>
              <a:rPr lang="ka-GE" altLang="ka-GE" sz="1800" dirty="0">
                <a:solidFill>
                  <a:srgbClr val="C00000"/>
                </a:solidFill>
              </a:rPr>
              <a:t>, რომელთა წევრებიც იყვნენ </a:t>
            </a:r>
            <a:r>
              <a:rPr lang="en-US" altLang="ka-GE" sz="1800" dirty="0">
                <a:solidFill>
                  <a:srgbClr val="C00000"/>
                </a:solidFill>
              </a:rPr>
              <a:t>X</a:t>
            </a:r>
            <a:r>
              <a:rPr lang="ka-GE" altLang="ka-GE" sz="1800" dirty="0">
                <a:solidFill>
                  <a:srgbClr val="C00000"/>
                </a:solidFill>
              </a:rPr>
              <a:t> და </a:t>
            </a:r>
            <a:r>
              <a:rPr lang="en-US" altLang="ka-GE" sz="1800" dirty="0">
                <a:solidFill>
                  <a:srgbClr val="C00000"/>
                </a:solidFill>
              </a:rPr>
              <a:t>Y</a:t>
            </a:r>
            <a:r>
              <a:rPr lang="ka-GE" altLang="ka-GE" sz="1800" dirty="0">
                <a:solidFill>
                  <a:srgbClr val="C00000"/>
                </a:solidFill>
              </a:rPr>
              <a:t>.</a:t>
            </a:r>
          </a:p>
        </p:txBody>
      </p:sp>
      <p:sp>
        <p:nvSpPr>
          <p:cNvPr id="46" name="Rectangle 45"/>
          <p:cNvSpPr/>
          <p:nvPr/>
        </p:nvSpPr>
        <p:spPr>
          <a:xfrm>
            <a:off x="3206952" y="296652"/>
            <a:ext cx="3049233" cy="584775"/>
          </a:xfrm>
          <a:prstGeom prst="rect">
            <a:avLst/>
          </a:prstGeom>
          <a:noFill/>
        </p:spPr>
        <p:txBody>
          <a:bodyPr wrap="none" lIns="91440" tIns="45720" rIns="91440" bIns="45720">
            <a:spAutoFit/>
          </a:bodyPr>
          <a:lstStyle/>
          <a:p>
            <a:pPr algn="ctr"/>
            <a:r>
              <a:rPr lang="ka-GE" sz="3200" b="1" cap="none" spc="0" dirty="0">
                <a:ln w="22225">
                  <a:solidFill>
                    <a:schemeClr val="accent2"/>
                  </a:solidFill>
                  <a:prstDash val="solid"/>
                </a:ln>
                <a:solidFill>
                  <a:srgbClr val="C00000"/>
                </a:solidFill>
                <a:effectLst/>
              </a:rPr>
              <a:t>ამოცანის დასმა</a:t>
            </a:r>
            <a:endParaRPr lang="en-US" sz="3200" b="1" cap="none" spc="0" dirty="0">
              <a:ln w="22225">
                <a:solidFill>
                  <a:schemeClr val="accent2"/>
                </a:solidFill>
                <a:prstDash val="solid"/>
              </a:ln>
              <a:solidFill>
                <a:srgbClr val="C00000"/>
              </a:solidFill>
              <a:effectLst/>
            </a:endParaRPr>
          </a:p>
        </p:txBody>
      </p:sp>
      <p:sp>
        <p:nvSpPr>
          <p:cNvPr id="2" name="Explosion: 14 Points 1">
            <a:extLst>
              <a:ext uri="{FF2B5EF4-FFF2-40B4-BE49-F238E27FC236}">
                <a16:creationId xmlns:a16="http://schemas.microsoft.com/office/drawing/2014/main" id="{774DF54F-38DD-46D8-815F-0FBD10E651F6}"/>
              </a:ext>
            </a:extLst>
          </p:cNvPr>
          <p:cNvSpPr/>
          <p:nvPr/>
        </p:nvSpPr>
        <p:spPr>
          <a:xfrm>
            <a:off x="897599" y="4649192"/>
            <a:ext cx="1260140" cy="1152128"/>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a-GE" dirty="0"/>
              <a:t>2 7 9 5</a:t>
            </a:r>
            <a:endParaRPr lang="en-US" dirty="0"/>
          </a:p>
        </p:txBody>
      </p:sp>
      <p:sp>
        <p:nvSpPr>
          <p:cNvPr id="7" name="Explosion: 14 Points 6">
            <a:extLst>
              <a:ext uri="{FF2B5EF4-FFF2-40B4-BE49-F238E27FC236}">
                <a16:creationId xmlns:a16="http://schemas.microsoft.com/office/drawing/2014/main" id="{6DE4651B-DF98-495E-B98A-1E6C91E661F3}"/>
              </a:ext>
            </a:extLst>
          </p:cNvPr>
          <p:cNvSpPr/>
          <p:nvPr/>
        </p:nvSpPr>
        <p:spPr>
          <a:xfrm>
            <a:off x="3286708" y="4540357"/>
            <a:ext cx="1260140" cy="1152128"/>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a-GE" dirty="0"/>
              <a:t>1  6</a:t>
            </a:r>
            <a:endParaRPr lang="en-US" dirty="0"/>
          </a:p>
        </p:txBody>
      </p:sp>
      <p:sp>
        <p:nvSpPr>
          <p:cNvPr id="8" name="Explosion: 14 Points 7">
            <a:extLst>
              <a:ext uri="{FF2B5EF4-FFF2-40B4-BE49-F238E27FC236}">
                <a16:creationId xmlns:a16="http://schemas.microsoft.com/office/drawing/2014/main" id="{A019FDA7-8492-48E0-97A8-F47155E9CA44}"/>
              </a:ext>
            </a:extLst>
          </p:cNvPr>
          <p:cNvSpPr/>
          <p:nvPr/>
        </p:nvSpPr>
        <p:spPr>
          <a:xfrm>
            <a:off x="4983942" y="4941168"/>
            <a:ext cx="1260140" cy="1152128"/>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a-GE" dirty="0"/>
              <a:t>3  8 11</a:t>
            </a:r>
            <a:endParaRPr lang="en-US" dirty="0"/>
          </a:p>
        </p:txBody>
      </p:sp>
      <p:sp>
        <p:nvSpPr>
          <p:cNvPr id="9" name="Explosion: 14 Points 8">
            <a:extLst>
              <a:ext uri="{FF2B5EF4-FFF2-40B4-BE49-F238E27FC236}">
                <a16:creationId xmlns:a16="http://schemas.microsoft.com/office/drawing/2014/main" id="{90B65EC5-ABDB-44F1-9D72-9A805968E230}"/>
              </a:ext>
            </a:extLst>
          </p:cNvPr>
          <p:cNvSpPr/>
          <p:nvPr/>
        </p:nvSpPr>
        <p:spPr>
          <a:xfrm>
            <a:off x="7009302" y="4540357"/>
            <a:ext cx="1260140" cy="1152128"/>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a-GE" dirty="0"/>
              <a:t>10</a:t>
            </a:r>
            <a:endParaRPr lang="en-US" dirty="0"/>
          </a:p>
        </p:txBody>
      </p:sp>
      <p:sp>
        <p:nvSpPr>
          <p:cNvPr id="10" name="Explosion: 14 Points 9">
            <a:extLst>
              <a:ext uri="{FF2B5EF4-FFF2-40B4-BE49-F238E27FC236}">
                <a16:creationId xmlns:a16="http://schemas.microsoft.com/office/drawing/2014/main" id="{58048E74-E823-4C28-9166-D202958EAEB5}"/>
              </a:ext>
            </a:extLst>
          </p:cNvPr>
          <p:cNvSpPr/>
          <p:nvPr/>
        </p:nvSpPr>
        <p:spPr>
          <a:xfrm>
            <a:off x="2275683" y="5515813"/>
            <a:ext cx="732597" cy="724024"/>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a-GE" dirty="0"/>
              <a:t>4</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6DC6D6A-38BC-4A82-A313-71E4F23447B7}"/>
              </a:ext>
            </a:extLst>
          </p:cNvPr>
          <p:cNvSpPr/>
          <p:nvPr/>
        </p:nvSpPr>
        <p:spPr>
          <a:xfrm>
            <a:off x="2947890" y="224644"/>
            <a:ext cx="3392275" cy="584775"/>
          </a:xfrm>
          <a:prstGeom prst="rect">
            <a:avLst/>
          </a:prstGeom>
        </p:spPr>
        <p:txBody>
          <a:bodyPr wrap="none">
            <a:spAutoFit/>
          </a:bodyPr>
          <a:lstStyle/>
          <a:p>
            <a:pPr algn="ctr"/>
            <a:r>
              <a:rPr lang="en-US" sz="3200" b="1" dirty="0">
                <a:ln w="22225">
                  <a:solidFill>
                    <a:schemeClr val="accent2"/>
                  </a:solidFill>
                  <a:prstDash val="solid"/>
                </a:ln>
                <a:solidFill>
                  <a:schemeClr val="accent2">
                    <a:lumMod val="40000"/>
                    <a:lumOff val="60000"/>
                  </a:schemeClr>
                </a:solidFill>
              </a:rPr>
              <a:t>DSU</a:t>
            </a:r>
            <a:r>
              <a:rPr lang="ka-GE" sz="3200" b="1" dirty="0">
                <a:ln w="22225">
                  <a:solidFill>
                    <a:schemeClr val="accent2"/>
                  </a:solidFill>
                  <a:prstDash val="solid"/>
                </a:ln>
                <a:solidFill>
                  <a:schemeClr val="accent2">
                    <a:lumMod val="40000"/>
                    <a:lumOff val="60000"/>
                  </a:schemeClr>
                </a:solidFill>
              </a:rPr>
              <a:t>-ს აგებულება</a:t>
            </a:r>
            <a:endParaRPr lang="en-US" sz="3200" b="1" dirty="0">
              <a:ln w="22225">
                <a:solidFill>
                  <a:schemeClr val="accent2"/>
                </a:solidFill>
                <a:prstDash val="solid"/>
              </a:ln>
              <a:solidFill>
                <a:schemeClr val="accent2">
                  <a:lumMod val="40000"/>
                  <a:lumOff val="60000"/>
                </a:schemeClr>
              </a:solidFill>
            </a:endParaRPr>
          </a:p>
        </p:txBody>
      </p:sp>
      <p:sp>
        <p:nvSpPr>
          <p:cNvPr id="7" name="Rectangle 5"/>
          <p:cNvSpPr txBox="1">
            <a:spLocks noChangeArrowheads="1"/>
          </p:cNvSpPr>
          <p:nvPr/>
        </p:nvSpPr>
        <p:spPr>
          <a:xfrm>
            <a:off x="863596" y="999548"/>
            <a:ext cx="7992879" cy="2861500"/>
          </a:xfrm>
          <a:prstGeom prst="rect">
            <a:avLst/>
          </a:prstGeom>
        </p:spPr>
        <p:txBody>
          <a:bodyP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80000"/>
              </a:lnSpc>
              <a:spcBef>
                <a:spcPts val="0"/>
              </a:spcBef>
              <a:buNone/>
            </a:pPr>
            <a:r>
              <a:rPr lang="en-US" altLang="ka-GE" sz="1800" dirty="0">
                <a:solidFill>
                  <a:srgbClr val="C00000"/>
                </a:solidFill>
              </a:rPr>
              <a:t>DSU</a:t>
            </a:r>
            <a:r>
              <a:rPr lang="ka-GE" altLang="ka-GE" sz="1800" dirty="0">
                <a:solidFill>
                  <a:srgbClr val="C00000"/>
                </a:solidFill>
              </a:rPr>
              <a:t>-ს კლასიკური რეალიზაცია ჩამოყალიბდა ბერნარდ გალერისა და მაიკლ ფიშერის მიერ 1964 წელს. შემდგომში ალგორითმი გადაამუშავა და დახვეწა რობერტ </a:t>
            </a:r>
            <a:r>
              <a:rPr lang="ka-GE" altLang="ka-GE" sz="1800">
                <a:solidFill>
                  <a:srgbClr val="C00000"/>
                </a:solidFill>
              </a:rPr>
              <a:t>ტარიანმა 1975 წელს. </a:t>
            </a:r>
            <a:r>
              <a:rPr lang="ka-GE" altLang="ka-GE" sz="1800" dirty="0">
                <a:solidFill>
                  <a:srgbClr val="C00000"/>
                </a:solidFill>
              </a:rPr>
              <a:t>სწორედ მან შეიტანა ალგორითმში ის ცვლილებები, რომელმაც მკვეთრად გააუმჯობესა ალგორითმის ასიმპტოტიკა</a:t>
            </a:r>
            <a:r>
              <a:rPr lang="en-US" altLang="ka-GE" sz="1800" dirty="0">
                <a:solidFill>
                  <a:srgbClr val="C00000"/>
                </a:solidFill>
              </a:rPr>
              <a:t> </a:t>
            </a:r>
            <a:r>
              <a:rPr lang="ka-GE" altLang="ka-GE" sz="1800" dirty="0">
                <a:solidFill>
                  <a:srgbClr val="C00000"/>
                </a:solidFill>
              </a:rPr>
              <a:t>დროის მიხედვით.</a:t>
            </a:r>
          </a:p>
          <a:p>
            <a:pPr marL="0" indent="0" algn="just">
              <a:lnSpc>
                <a:spcPct val="80000"/>
              </a:lnSpc>
              <a:spcBef>
                <a:spcPts val="0"/>
              </a:spcBef>
              <a:buNone/>
            </a:pPr>
            <a:r>
              <a:rPr lang="ka-GE" altLang="ka-GE" sz="1800" dirty="0">
                <a:solidFill>
                  <a:srgbClr val="C00000"/>
                </a:solidFill>
              </a:rPr>
              <a:t>სტრუქტურა შენახული იქნება ხეების სიმრავლის სახით, სადაც თითოეული ხის წარმომადგენელი იქნება მისი სათავე. ხე შენახული იქნება მასივის სახით, სადაც თითოეული ობიექტის შესაბამის ინდექსზე ჩაწერილი იქნება ხეში მისი უშუალო წინაპრის ნომერი. ხის სათავის შესაბამის ობიექტს ჩაწერილი ექნება საკუთარი ნომერი. ასეთი სტრუქტურით მარტივად შესრულდება ზემოთ ნაჩვენები ოპერაციებიდან პირველი ორი. ახალი სიმრავლის დასამატებლად, საკმარისია შევქმნათ ელემენტი, რომლის მნიშვნელობა მისივე ინდექსის ტოლი იქნება, ე.ი. თავად იქნება ხის სათავე</a:t>
            </a:r>
            <a:r>
              <a:rPr lang="ka-GE" altLang="ka-GE" sz="2400" dirty="0">
                <a:solidFill>
                  <a:srgbClr val="C00000"/>
                </a:solidFill>
              </a:rPr>
              <a:t>. </a:t>
            </a:r>
            <a:r>
              <a:rPr lang="en-US" sz="2400" b="0" i="0" dirty="0">
                <a:solidFill>
                  <a:srgbClr val="4D4D4C"/>
                </a:solidFill>
                <a:effectLst/>
                <a:latin typeface="Menlo"/>
              </a:rPr>
              <a:t>a</a:t>
            </a:r>
            <a:r>
              <a:rPr lang="en-US" sz="2400" b="0" i="0" dirty="0">
                <a:solidFill>
                  <a:srgbClr val="FF0000"/>
                </a:solidFill>
                <a:effectLst/>
                <a:latin typeface="Menlo"/>
              </a:rPr>
              <a:t>[</a:t>
            </a:r>
            <a:r>
              <a:rPr lang="en-US" sz="2400" b="0" i="0" dirty="0">
                <a:solidFill>
                  <a:srgbClr val="4D4D4C"/>
                </a:solidFill>
                <a:effectLst/>
                <a:latin typeface="Menlo"/>
              </a:rPr>
              <a:t>x</a:t>
            </a:r>
            <a:r>
              <a:rPr lang="en-US" sz="2400" b="0" i="0" dirty="0">
                <a:solidFill>
                  <a:srgbClr val="FF0000"/>
                </a:solidFill>
                <a:effectLst/>
                <a:latin typeface="Menlo"/>
              </a:rPr>
              <a:t>] =</a:t>
            </a:r>
            <a:r>
              <a:rPr lang="en-US" sz="2400" b="0" i="0" dirty="0">
                <a:solidFill>
                  <a:srgbClr val="4D4D4C"/>
                </a:solidFill>
                <a:effectLst/>
                <a:latin typeface="Menlo"/>
              </a:rPr>
              <a:t> x</a:t>
            </a:r>
            <a:r>
              <a:rPr lang="en-US" sz="2400" b="0" i="0" dirty="0">
                <a:solidFill>
                  <a:srgbClr val="FF0000"/>
                </a:solidFill>
                <a:effectLst/>
                <a:latin typeface="Menlo"/>
              </a:rPr>
              <a:t>;</a:t>
            </a:r>
            <a:endParaRPr lang="en-US" sz="2400" dirty="0">
              <a:solidFill>
                <a:srgbClr val="FF0000"/>
              </a:solidFill>
            </a:endParaRPr>
          </a:p>
          <a:p>
            <a:pPr marL="0" indent="0" algn="just">
              <a:lnSpc>
                <a:spcPct val="80000"/>
              </a:lnSpc>
              <a:spcBef>
                <a:spcPts val="0"/>
              </a:spcBef>
              <a:buNone/>
            </a:pPr>
            <a:endParaRPr lang="ka-GE" altLang="ka-GE" sz="1800" dirty="0">
              <a:solidFill>
                <a:srgbClr val="C00000"/>
              </a:solidFill>
            </a:endParaRPr>
          </a:p>
        </p:txBody>
      </p:sp>
      <p:graphicFrame>
        <p:nvGraphicFramePr>
          <p:cNvPr id="3" name="Table 3">
            <a:extLst>
              <a:ext uri="{FF2B5EF4-FFF2-40B4-BE49-F238E27FC236}">
                <a16:creationId xmlns:a16="http://schemas.microsoft.com/office/drawing/2014/main" id="{D1C23246-5393-40F5-A5C9-1C65ADA588DD}"/>
              </a:ext>
            </a:extLst>
          </p:cNvPr>
          <p:cNvGraphicFramePr>
            <a:graphicFrameLocks noGrp="1"/>
          </p:cNvGraphicFramePr>
          <p:nvPr>
            <p:extLst>
              <p:ext uri="{D42A27DB-BD31-4B8C-83A1-F6EECF244321}">
                <p14:modId xmlns:p14="http://schemas.microsoft.com/office/powerpoint/2010/main" val="2642526220"/>
              </p:ext>
            </p:extLst>
          </p:nvPr>
        </p:nvGraphicFramePr>
        <p:xfrm>
          <a:off x="1655676" y="3861048"/>
          <a:ext cx="6096000" cy="7416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143453382"/>
                    </a:ext>
                  </a:extLst>
                </a:gridCol>
                <a:gridCol w="609600">
                  <a:extLst>
                    <a:ext uri="{9D8B030D-6E8A-4147-A177-3AD203B41FA5}">
                      <a16:colId xmlns:a16="http://schemas.microsoft.com/office/drawing/2014/main" val="739279166"/>
                    </a:ext>
                  </a:extLst>
                </a:gridCol>
                <a:gridCol w="609600">
                  <a:extLst>
                    <a:ext uri="{9D8B030D-6E8A-4147-A177-3AD203B41FA5}">
                      <a16:colId xmlns:a16="http://schemas.microsoft.com/office/drawing/2014/main" val="1653687844"/>
                    </a:ext>
                  </a:extLst>
                </a:gridCol>
                <a:gridCol w="609600">
                  <a:extLst>
                    <a:ext uri="{9D8B030D-6E8A-4147-A177-3AD203B41FA5}">
                      <a16:colId xmlns:a16="http://schemas.microsoft.com/office/drawing/2014/main" val="238210423"/>
                    </a:ext>
                  </a:extLst>
                </a:gridCol>
                <a:gridCol w="609600">
                  <a:extLst>
                    <a:ext uri="{9D8B030D-6E8A-4147-A177-3AD203B41FA5}">
                      <a16:colId xmlns:a16="http://schemas.microsoft.com/office/drawing/2014/main" val="3978917302"/>
                    </a:ext>
                  </a:extLst>
                </a:gridCol>
                <a:gridCol w="609600">
                  <a:extLst>
                    <a:ext uri="{9D8B030D-6E8A-4147-A177-3AD203B41FA5}">
                      <a16:colId xmlns:a16="http://schemas.microsoft.com/office/drawing/2014/main" val="1965643789"/>
                    </a:ext>
                  </a:extLst>
                </a:gridCol>
                <a:gridCol w="609600">
                  <a:extLst>
                    <a:ext uri="{9D8B030D-6E8A-4147-A177-3AD203B41FA5}">
                      <a16:colId xmlns:a16="http://schemas.microsoft.com/office/drawing/2014/main" val="1326272347"/>
                    </a:ext>
                  </a:extLst>
                </a:gridCol>
                <a:gridCol w="609600">
                  <a:extLst>
                    <a:ext uri="{9D8B030D-6E8A-4147-A177-3AD203B41FA5}">
                      <a16:colId xmlns:a16="http://schemas.microsoft.com/office/drawing/2014/main" val="998812837"/>
                    </a:ext>
                  </a:extLst>
                </a:gridCol>
                <a:gridCol w="609600">
                  <a:extLst>
                    <a:ext uri="{9D8B030D-6E8A-4147-A177-3AD203B41FA5}">
                      <a16:colId xmlns:a16="http://schemas.microsoft.com/office/drawing/2014/main" val="1132695690"/>
                    </a:ext>
                  </a:extLst>
                </a:gridCol>
                <a:gridCol w="609600">
                  <a:extLst>
                    <a:ext uri="{9D8B030D-6E8A-4147-A177-3AD203B41FA5}">
                      <a16:colId xmlns:a16="http://schemas.microsoft.com/office/drawing/2014/main" val="2529967565"/>
                    </a:ext>
                  </a:extLst>
                </a:gridCol>
              </a:tblGrid>
              <a:tr h="370840">
                <a:tc>
                  <a:txBody>
                    <a:bodyPr/>
                    <a:lstStyle/>
                    <a:p>
                      <a:pPr algn="ctr"/>
                      <a:r>
                        <a:rPr lang="ka-GE" dirty="0"/>
                        <a:t>0</a:t>
                      </a:r>
                      <a:endParaRPr lang="en-US" dirty="0"/>
                    </a:p>
                  </a:txBody>
                  <a:tcPr/>
                </a:tc>
                <a:tc>
                  <a:txBody>
                    <a:bodyPr/>
                    <a:lstStyle/>
                    <a:p>
                      <a:pPr algn="ctr"/>
                      <a:r>
                        <a:rPr lang="ka-GE" dirty="0"/>
                        <a:t>1</a:t>
                      </a:r>
                      <a:endParaRPr lang="en-US" dirty="0"/>
                    </a:p>
                  </a:txBody>
                  <a:tcPr/>
                </a:tc>
                <a:tc>
                  <a:txBody>
                    <a:bodyPr/>
                    <a:lstStyle/>
                    <a:p>
                      <a:pPr algn="ctr"/>
                      <a:r>
                        <a:rPr lang="ka-GE" dirty="0"/>
                        <a:t>2</a:t>
                      </a:r>
                      <a:endParaRPr lang="en-US" dirty="0"/>
                    </a:p>
                  </a:txBody>
                  <a:tcPr/>
                </a:tc>
                <a:tc>
                  <a:txBody>
                    <a:bodyPr/>
                    <a:lstStyle/>
                    <a:p>
                      <a:pPr algn="ctr"/>
                      <a:r>
                        <a:rPr lang="ka-GE" dirty="0"/>
                        <a:t>3</a:t>
                      </a:r>
                      <a:endParaRPr lang="en-US" dirty="0"/>
                    </a:p>
                  </a:txBody>
                  <a:tcPr/>
                </a:tc>
                <a:tc>
                  <a:txBody>
                    <a:bodyPr/>
                    <a:lstStyle/>
                    <a:p>
                      <a:pPr algn="ctr"/>
                      <a:r>
                        <a:rPr lang="ka-GE" dirty="0"/>
                        <a:t>4</a:t>
                      </a:r>
                      <a:endParaRPr lang="en-US" dirty="0"/>
                    </a:p>
                  </a:txBody>
                  <a:tcPr/>
                </a:tc>
                <a:tc>
                  <a:txBody>
                    <a:bodyPr/>
                    <a:lstStyle/>
                    <a:p>
                      <a:pPr algn="ctr"/>
                      <a:r>
                        <a:rPr lang="ka-GE" dirty="0"/>
                        <a:t>5</a:t>
                      </a:r>
                      <a:endParaRPr lang="en-US" dirty="0"/>
                    </a:p>
                  </a:txBody>
                  <a:tcPr/>
                </a:tc>
                <a:tc>
                  <a:txBody>
                    <a:bodyPr/>
                    <a:lstStyle/>
                    <a:p>
                      <a:pPr algn="ctr"/>
                      <a:r>
                        <a:rPr lang="ka-GE" dirty="0"/>
                        <a:t>6</a:t>
                      </a:r>
                      <a:endParaRPr lang="en-US" dirty="0"/>
                    </a:p>
                  </a:txBody>
                  <a:tcPr/>
                </a:tc>
                <a:tc>
                  <a:txBody>
                    <a:bodyPr/>
                    <a:lstStyle/>
                    <a:p>
                      <a:pPr algn="ctr"/>
                      <a:r>
                        <a:rPr lang="ka-GE" dirty="0"/>
                        <a:t>7</a:t>
                      </a:r>
                      <a:endParaRPr lang="en-US" dirty="0"/>
                    </a:p>
                  </a:txBody>
                  <a:tcPr/>
                </a:tc>
                <a:tc>
                  <a:txBody>
                    <a:bodyPr/>
                    <a:lstStyle/>
                    <a:p>
                      <a:pPr algn="ctr"/>
                      <a:r>
                        <a:rPr lang="ka-GE" dirty="0"/>
                        <a:t>8</a:t>
                      </a:r>
                      <a:endParaRPr lang="en-US" dirty="0"/>
                    </a:p>
                  </a:txBody>
                  <a:tcPr/>
                </a:tc>
                <a:tc>
                  <a:txBody>
                    <a:bodyPr/>
                    <a:lstStyle/>
                    <a:p>
                      <a:pPr algn="ctr"/>
                      <a:r>
                        <a:rPr lang="ka-GE" dirty="0"/>
                        <a:t>9</a:t>
                      </a:r>
                      <a:endParaRPr lang="en-US" dirty="0"/>
                    </a:p>
                  </a:txBody>
                  <a:tcPr/>
                </a:tc>
                <a:extLst>
                  <a:ext uri="{0D108BD9-81ED-4DB2-BD59-A6C34878D82A}">
                    <a16:rowId xmlns:a16="http://schemas.microsoft.com/office/drawing/2014/main" val="1340398815"/>
                  </a:ext>
                </a:extLst>
              </a:tr>
              <a:tr h="370840">
                <a:tc>
                  <a:txBody>
                    <a:bodyPr/>
                    <a:lstStyle/>
                    <a:p>
                      <a:pPr algn="ctr"/>
                      <a:r>
                        <a:rPr lang="ka-GE" dirty="0"/>
                        <a:t>7</a:t>
                      </a:r>
                      <a:endParaRPr lang="en-US" dirty="0"/>
                    </a:p>
                  </a:txBody>
                  <a:tcPr/>
                </a:tc>
                <a:tc>
                  <a:txBody>
                    <a:bodyPr/>
                    <a:lstStyle/>
                    <a:p>
                      <a:pPr algn="ctr"/>
                      <a:r>
                        <a:rPr lang="ka-GE" dirty="0"/>
                        <a:t>8</a:t>
                      </a:r>
                      <a:endParaRPr lang="en-US" dirty="0"/>
                    </a:p>
                  </a:txBody>
                  <a:tcPr/>
                </a:tc>
                <a:tc>
                  <a:txBody>
                    <a:bodyPr/>
                    <a:lstStyle/>
                    <a:p>
                      <a:pPr algn="ctr"/>
                      <a:r>
                        <a:rPr lang="ka-GE" dirty="0"/>
                        <a:t>4</a:t>
                      </a:r>
                      <a:endParaRPr lang="en-US" dirty="0"/>
                    </a:p>
                  </a:txBody>
                  <a:tcPr/>
                </a:tc>
                <a:tc>
                  <a:txBody>
                    <a:bodyPr/>
                    <a:lstStyle/>
                    <a:p>
                      <a:pPr algn="ctr"/>
                      <a:r>
                        <a:rPr lang="ka-GE" dirty="0"/>
                        <a:t>3</a:t>
                      </a:r>
                      <a:endParaRPr lang="en-US" dirty="0"/>
                    </a:p>
                  </a:txBody>
                  <a:tcPr/>
                </a:tc>
                <a:tc>
                  <a:txBody>
                    <a:bodyPr/>
                    <a:lstStyle/>
                    <a:p>
                      <a:pPr algn="ctr"/>
                      <a:r>
                        <a:rPr lang="ka-GE" dirty="0"/>
                        <a:t>4</a:t>
                      </a:r>
                      <a:endParaRPr lang="en-US" dirty="0"/>
                    </a:p>
                  </a:txBody>
                  <a:tcPr/>
                </a:tc>
                <a:tc>
                  <a:txBody>
                    <a:bodyPr/>
                    <a:lstStyle/>
                    <a:p>
                      <a:pPr algn="ctr"/>
                      <a:r>
                        <a:rPr lang="ka-GE" dirty="0"/>
                        <a:t>5</a:t>
                      </a:r>
                      <a:endParaRPr lang="en-US" dirty="0"/>
                    </a:p>
                  </a:txBody>
                  <a:tcPr/>
                </a:tc>
                <a:tc>
                  <a:txBody>
                    <a:bodyPr/>
                    <a:lstStyle/>
                    <a:p>
                      <a:pPr algn="ctr"/>
                      <a:r>
                        <a:rPr lang="ka-GE" dirty="0"/>
                        <a:t>1</a:t>
                      </a:r>
                      <a:endParaRPr lang="en-US" dirty="0"/>
                    </a:p>
                  </a:txBody>
                  <a:tcPr/>
                </a:tc>
                <a:tc>
                  <a:txBody>
                    <a:bodyPr/>
                    <a:lstStyle/>
                    <a:p>
                      <a:pPr algn="ctr"/>
                      <a:r>
                        <a:rPr lang="ka-GE" dirty="0"/>
                        <a:t>4</a:t>
                      </a:r>
                      <a:endParaRPr lang="en-US" dirty="0"/>
                    </a:p>
                  </a:txBody>
                  <a:tcPr/>
                </a:tc>
                <a:tc>
                  <a:txBody>
                    <a:bodyPr/>
                    <a:lstStyle/>
                    <a:p>
                      <a:pPr algn="ctr"/>
                      <a:r>
                        <a:rPr lang="ka-GE" dirty="0"/>
                        <a:t>8</a:t>
                      </a:r>
                      <a:endParaRPr lang="en-US" dirty="0"/>
                    </a:p>
                  </a:txBody>
                  <a:tcPr/>
                </a:tc>
                <a:tc>
                  <a:txBody>
                    <a:bodyPr/>
                    <a:lstStyle/>
                    <a:p>
                      <a:pPr algn="ctr"/>
                      <a:r>
                        <a:rPr lang="ka-GE" dirty="0"/>
                        <a:t>3</a:t>
                      </a:r>
                      <a:endParaRPr lang="en-US" dirty="0"/>
                    </a:p>
                  </a:txBody>
                  <a:tcPr/>
                </a:tc>
                <a:extLst>
                  <a:ext uri="{0D108BD9-81ED-4DB2-BD59-A6C34878D82A}">
                    <a16:rowId xmlns:a16="http://schemas.microsoft.com/office/drawing/2014/main" val="51386198"/>
                  </a:ext>
                </a:extLst>
              </a:tr>
            </a:tbl>
          </a:graphicData>
        </a:graphic>
      </p:graphicFrame>
      <p:sp>
        <p:nvSpPr>
          <p:cNvPr id="17" name="Oval 16">
            <a:extLst>
              <a:ext uri="{FF2B5EF4-FFF2-40B4-BE49-F238E27FC236}">
                <a16:creationId xmlns:a16="http://schemas.microsoft.com/office/drawing/2014/main" id="{4C455843-63BD-4FE7-9B42-1B231047847E}"/>
              </a:ext>
            </a:extLst>
          </p:cNvPr>
          <p:cNvSpPr/>
          <p:nvPr/>
        </p:nvSpPr>
        <p:spPr>
          <a:xfrm>
            <a:off x="2197296" y="5337212"/>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p>
        </p:txBody>
      </p:sp>
      <p:sp>
        <p:nvSpPr>
          <p:cNvPr id="18" name="TextBox 17">
            <a:extLst>
              <a:ext uri="{FF2B5EF4-FFF2-40B4-BE49-F238E27FC236}">
                <a16:creationId xmlns:a16="http://schemas.microsoft.com/office/drawing/2014/main" id="{7A39EDD2-E01A-403B-9A23-92CFABC4F593}"/>
              </a:ext>
            </a:extLst>
          </p:cNvPr>
          <p:cNvSpPr txBox="1"/>
          <p:nvPr/>
        </p:nvSpPr>
        <p:spPr>
          <a:xfrm>
            <a:off x="2233300" y="5337212"/>
            <a:ext cx="349564" cy="307777"/>
          </a:xfrm>
          <a:prstGeom prst="rect">
            <a:avLst/>
          </a:prstGeom>
          <a:noFill/>
        </p:spPr>
        <p:txBody>
          <a:bodyPr wrap="square" rtlCol="0">
            <a:spAutoFit/>
          </a:bodyPr>
          <a:lstStyle/>
          <a:p>
            <a:r>
              <a:rPr lang="ka-GE" sz="1400" dirty="0"/>
              <a:t>7</a:t>
            </a:r>
            <a:endParaRPr lang="ka-GE" sz="1400" baseline="-25000" dirty="0"/>
          </a:p>
        </p:txBody>
      </p:sp>
      <p:sp>
        <p:nvSpPr>
          <p:cNvPr id="19" name="Oval 18">
            <a:extLst>
              <a:ext uri="{FF2B5EF4-FFF2-40B4-BE49-F238E27FC236}">
                <a16:creationId xmlns:a16="http://schemas.microsoft.com/office/drawing/2014/main" id="{523EB2FB-DB6A-4973-81E6-A06B9914172C}"/>
              </a:ext>
            </a:extLst>
          </p:cNvPr>
          <p:cNvSpPr/>
          <p:nvPr/>
        </p:nvSpPr>
        <p:spPr>
          <a:xfrm>
            <a:off x="3385428" y="5337212"/>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p>
        </p:txBody>
      </p:sp>
      <p:sp>
        <p:nvSpPr>
          <p:cNvPr id="20" name="TextBox 19">
            <a:extLst>
              <a:ext uri="{FF2B5EF4-FFF2-40B4-BE49-F238E27FC236}">
                <a16:creationId xmlns:a16="http://schemas.microsoft.com/office/drawing/2014/main" id="{DC2C7E08-8890-4361-ACA7-04A5EE71ADAC}"/>
              </a:ext>
            </a:extLst>
          </p:cNvPr>
          <p:cNvSpPr txBox="1"/>
          <p:nvPr/>
        </p:nvSpPr>
        <p:spPr>
          <a:xfrm>
            <a:off x="3429954" y="5337212"/>
            <a:ext cx="349564" cy="307777"/>
          </a:xfrm>
          <a:prstGeom prst="rect">
            <a:avLst/>
          </a:prstGeom>
          <a:noFill/>
        </p:spPr>
        <p:txBody>
          <a:bodyPr wrap="square" rtlCol="0">
            <a:spAutoFit/>
          </a:bodyPr>
          <a:lstStyle/>
          <a:p>
            <a:r>
              <a:rPr lang="ka-GE" sz="1400" dirty="0"/>
              <a:t>9</a:t>
            </a:r>
            <a:endParaRPr lang="ka-GE" sz="1400" baseline="-25000" dirty="0"/>
          </a:p>
        </p:txBody>
      </p:sp>
      <p:sp>
        <p:nvSpPr>
          <p:cNvPr id="21" name="Oval 20">
            <a:extLst>
              <a:ext uri="{FF2B5EF4-FFF2-40B4-BE49-F238E27FC236}">
                <a16:creationId xmlns:a16="http://schemas.microsoft.com/office/drawing/2014/main" id="{9A8A585D-090E-4323-BF7B-126414395BB3}"/>
              </a:ext>
            </a:extLst>
          </p:cNvPr>
          <p:cNvSpPr/>
          <p:nvPr/>
        </p:nvSpPr>
        <p:spPr>
          <a:xfrm>
            <a:off x="1657236" y="5337212"/>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p>
        </p:txBody>
      </p:sp>
      <p:sp>
        <p:nvSpPr>
          <p:cNvPr id="22" name="TextBox 21">
            <a:extLst>
              <a:ext uri="{FF2B5EF4-FFF2-40B4-BE49-F238E27FC236}">
                <a16:creationId xmlns:a16="http://schemas.microsoft.com/office/drawing/2014/main" id="{2058A49C-3371-4403-8C98-DC215C3D94CB}"/>
              </a:ext>
            </a:extLst>
          </p:cNvPr>
          <p:cNvSpPr txBox="1"/>
          <p:nvPr/>
        </p:nvSpPr>
        <p:spPr>
          <a:xfrm>
            <a:off x="1693241" y="5337212"/>
            <a:ext cx="349564" cy="307777"/>
          </a:xfrm>
          <a:prstGeom prst="rect">
            <a:avLst/>
          </a:prstGeom>
          <a:noFill/>
        </p:spPr>
        <p:txBody>
          <a:bodyPr wrap="square" rtlCol="0">
            <a:spAutoFit/>
          </a:bodyPr>
          <a:lstStyle/>
          <a:p>
            <a:r>
              <a:rPr lang="ka-GE" sz="1400" dirty="0"/>
              <a:t>2</a:t>
            </a:r>
            <a:endParaRPr lang="ka-GE" sz="1400" baseline="-25000" dirty="0"/>
          </a:p>
        </p:txBody>
      </p:sp>
      <p:sp>
        <p:nvSpPr>
          <p:cNvPr id="23" name="Oval 22">
            <a:extLst>
              <a:ext uri="{FF2B5EF4-FFF2-40B4-BE49-F238E27FC236}">
                <a16:creationId xmlns:a16="http://schemas.microsoft.com/office/drawing/2014/main" id="{ACBF219A-68CC-4650-8325-8B9DFB716AC8}"/>
              </a:ext>
            </a:extLst>
          </p:cNvPr>
          <p:cNvSpPr/>
          <p:nvPr/>
        </p:nvSpPr>
        <p:spPr>
          <a:xfrm>
            <a:off x="2103859" y="5958560"/>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p>
        </p:txBody>
      </p:sp>
      <p:sp>
        <p:nvSpPr>
          <p:cNvPr id="24" name="TextBox 23">
            <a:extLst>
              <a:ext uri="{FF2B5EF4-FFF2-40B4-BE49-F238E27FC236}">
                <a16:creationId xmlns:a16="http://schemas.microsoft.com/office/drawing/2014/main" id="{2059C73C-A0D2-435A-94E8-CF8D588E87BB}"/>
              </a:ext>
            </a:extLst>
          </p:cNvPr>
          <p:cNvSpPr txBox="1"/>
          <p:nvPr/>
        </p:nvSpPr>
        <p:spPr>
          <a:xfrm>
            <a:off x="2130396" y="6011641"/>
            <a:ext cx="349564" cy="307777"/>
          </a:xfrm>
          <a:prstGeom prst="rect">
            <a:avLst/>
          </a:prstGeom>
          <a:noFill/>
        </p:spPr>
        <p:txBody>
          <a:bodyPr wrap="square" rtlCol="0">
            <a:spAutoFit/>
          </a:bodyPr>
          <a:lstStyle/>
          <a:p>
            <a:r>
              <a:rPr lang="ka-GE" sz="1400" dirty="0"/>
              <a:t>0</a:t>
            </a:r>
            <a:endParaRPr lang="ka-GE" sz="1400" baseline="-25000" dirty="0"/>
          </a:p>
        </p:txBody>
      </p:sp>
      <p:cxnSp>
        <p:nvCxnSpPr>
          <p:cNvPr id="25" name="Straight Connector 24">
            <a:extLst>
              <a:ext uri="{FF2B5EF4-FFF2-40B4-BE49-F238E27FC236}">
                <a16:creationId xmlns:a16="http://schemas.microsoft.com/office/drawing/2014/main" id="{54902AA1-8555-489A-A470-560979A5FFE5}"/>
              </a:ext>
            </a:extLst>
          </p:cNvPr>
          <p:cNvCxnSpPr>
            <a:cxnSpLocks/>
          </p:cNvCxnSpPr>
          <p:nvPr/>
        </p:nvCxnSpPr>
        <p:spPr>
          <a:xfrm flipH="1">
            <a:off x="1838451" y="5171134"/>
            <a:ext cx="100190" cy="18780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5ECC31-8C48-46E5-B8C4-2054A9B53E35}"/>
              </a:ext>
            </a:extLst>
          </p:cNvPr>
          <p:cNvCxnSpPr>
            <a:cxnSpLocks/>
          </p:cNvCxnSpPr>
          <p:nvPr/>
        </p:nvCxnSpPr>
        <p:spPr>
          <a:xfrm>
            <a:off x="2203513" y="5172193"/>
            <a:ext cx="150258" cy="19015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AF369722-BC89-4351-8E13-DFD26BE8588D}"/>
              </a:ext>
            </a:extLst>
          </p:cNvPr>
          <p:cNvSpPr/>
          <p:nvPr/>
        </p:nvSpPr>
        <p:spPr>
          <a:xfrm>
            <a:off x="1884394" y="4878584"/>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p>
        </p:txBody>
      </p:sp>
      <p:sp>
        <p:nvSpPr>
          <p:cNvPr id="28" name="TextBox 27">
            <a:extLst>
              <a:ext uri="{FF2B5EF4-FFF2-40B4-BE49-F238E27FC236}">
                <a16:creationId xmlns:a16="http://schemas.microsoft.com/office/drawing/2014/main" id="{D3CAC730-2359-450D-9EF2-E9ED14F2287C}"/>
              </a:ext>
            </a:extLst>
          </p:cNvPr>
          <p:cNvSpPr txBox="1"/>
          <p:nvPr/>
        </p:nvSpPr>
        <p:spPr>
          <a:xfrm>
            <a:off x="1906916" y="4936052"/>
            <a:ext cx="379926" cy="307777"/>
          </a:xfrm>
          <a:prstGeom prst="rect">
            <a:avLst/>
          </a:prstGeom>
          <a:noFill/>
        </p:spPr>
        <p:txBody>
          <a:bodyPr wrap="square" rtlCol="0">
            <a:spAutoFit/>
          </a:bodyPr>
          <a:lstStyle/>
          <a:p>
            <a:r>
              <a:rPr lang="ka-GE" sz="1400" dirty="0"/>
              <a:t>4</a:t>
            </a:r>
            <a:endParaRPr lang="ka-GE" sz="1400" baseline="-25000" dirty="0"/>
          </a:p>
        </p:txBody>
      </p:sp>
      <p:cxnSp>
        <p:nvCxnSpPr>
          <p:cNvPr id="29" name="Straight Connector 28">
            <a:extLst>
              <a:ext uri="{FF2B5EF4-FFF2-40B4-BE49-F238E27FC236}">
                <a16:creationId xmlns:a16="http://schemas.microsoft.com/office/drawing/2014/main" id="{5F0F9DC0-39F7-4406-9124-5E300E328090}"/>
              </a:ext>
            </a:extLst>
          </p:cNvPr>
          <p:cNvCxnSpPr>
            <a:cxnSpLocks/>
          </p:cNvCxnSpPr>
          <p:nvPr/>
        </p:nvCxnSpPr>
        <p:spPr>
          <a:xfrm flipH="1">
            <a:off x="3577907" y="5171134"/>
            <a:ext cx="100190" cy="18780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3469A33-7EF2-4D09-9C63-8642BD072BC3}"/>
              </a:ext>
            </a:extLst>
          </p:cNvPr>
          <p:cNvCxnSpPr>
            <a:cxnSpLocks/>
            <a:stCxn id="17" idx="4"/>
            <a:endCxn id="23" idx="0"/>
          </p:cNvCxnSpPr>
          <p:nvPr/>
        </p:nvCxnSpPr>
        <p:spPr>
          <a:xfrm flipH="1">
            <a:off x="2278642" y="5701020"/>
            <a:ext cx="93437" cy="25754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1D61CD22-930A-4467-BB7B-CBA30683EED0}"/>
              </a:ext>
            </a:extLst>
          </p:cNvPr>
          <p:cNvSpPr/>
          <p:nvPr/>
        </p:nvSpPr>
        <p:spPr>
          <a:xfrm>
            <a:off x="3623850" y="4878584"/>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p>
        </p:txBody>
      </p:sp>
      <p:sp>
        <p:nvSpPr>
          <p:cNvPr id="32" name="TextBox 31">
            <a:extLst>
              <a:ext uri="{FF2B5EF4-FFF2-40B4-BE49-F238E27FC236}">
                <a16:creationId xmlns:a16="http://schemas.microsoft.com/office/drawing/2014/main" id="{5055BBF2-B24C-4BF3-A0DE-81FB53DD9668}"/>
              </a:ext>
            </a:extLst>
          </p:cNvPr>
          <p:cNvSpPr txBox="1"/>
          <p:nvPr/>
        </p:nvSpPr>
        <p:spPr>
          <a:xfrm>
            <a:off x="3646372" y="4936052"/>
            <a:ext cx="349564" cy="307777"/>
          </a:xfrm>
          <a:prstGeom prst="rect">
            <a:avLst/>
          </a:prstGeom>
          <a:noFill/>
        </p:spPr>
        <p:txBody>
          <a:bodyPr wrap="square" rtlCol="0">
            <a:spAutoFit/>
          </a:bodyPr>
          <a:lstStyle/>
          <a:p>
            <a:r>
              <a:rPr lang="ka-GE" sz="1400" dirty="0"/>
              <a:t>3</a:t>
            </a:r>
            <a:endParaRPr lang="ka-GE" sz="1400" baseline="-25000" dirty="0"/>
          </a:p>
        </p:txBody>
      </p:sp>
      <p:sp>
        <p:nvSpPr>
          <p:cNvPr id="33" name="Oval 32">
            <a:extLst>
              <a:ext uri="{FF2B5EF4-FFF2-40B4-BE49-F238E27FC236}">
                <a16:creationId xmlns:a16="http://schemas.microsoft.com/office/drawing/2014/main" id="{4300CE12-8BD1-4D59-ADAC-53B23F3E6B35}"/>
              </a:ext>
            </a:extLst>
          </p:cNvPr>
          <p:cNvSpPr/>
          <p:nvPr/>
        </p:nvSpPr>
        <p:spPr>
          <a:xfrm>
            <a:off x="4681632" y="5477474"/>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p>
        </p:txBody>
      </p:sp>
      <p:sp>
        <p:nvSpPr>
          <p:cNvPr id="34" name="TextBox 33">
            <a:extLst>
              <a:ext uri="{FF2B5EF4-FFF2-40B4-BE49-F238E27FC236}">
                <a16:creationId xmlns:a16="http://schemas.microsoft.com/office/drawing/2014/main" id="{EBF5F618-9253-43EF-9539-7E3842D3A8EE}"/>
              </a:ext>
            </a:extLst>
          </p:cNvPr>
          <p:cNvSpPr txBox="1"/>
          <p:nvPr/>
        </p:nvSpPr>
        <p:spPr>
          <a:xfrm>
            <a:off x="4726158" y="5477474"/>
            <a:ext cx="349564" cy="307777"/>
          </a:xfrm>
          <a:prstGeom prst="rect">
            <a:avLst/>
          </a:prstGeom>
          <a:noFill/>
        </p:spPr>
        <p:txBody>
          <a:bodyPr wrap="square" rtlCol="0">
            <a:spAutoFit/>
          </a:bodyPr>
          <a:lstStyle/>
          <a:p>
            <a:r>
              <a:rPr lang="ka-GE" sz="1400" dirty="0"/>
              <a:t>1</a:t>
            </a:r>
            <a:endParaRPr lang="ka-GE" sz="1400" baseline="-25000" dirty="0"/>
          </a:p>
        </p:txBody>
      </p:sp>
      <p:cxnSp>
        <p:nvCxnSpPr>
          <p:cNvPr id="35" name="Straight Connector 34">
            <a:extLst>
              <a:ext uri="{FF2B5EF4-FFF2-40B4-BE49-F238E27FC236}">
                <a16:creationId xmlns:a16="http://schemas.microsoft.com/office/drawing/2014/main" id="{37074E66-4516-4D88-A17A-717860D8F838}"/>
              </a:ext>
            </a:extLst>
          </p:cNvPr>
          <p:cNvCxnSpPr>
            <a:cxnSpLocks/>
            <a:endCxn id="34" idx="0"/>
          </p:cNvCxnSpPr>
          <p:nvPr/>
        </p:nvCxnSpPr>
        <p:spPr>
          <a:xfrm flipH="1">
            <a:off x="4900940" y="5171134"/>
            <a:ext cx="134439" cy="30634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B64BADF0-5558-4FCE-ACD5-BBA528747A44}"/>
              </a:ext>
            </a:extLst>
          </p:cNvPr>
          <p:cNvSpPr/>
          <p:nvPr/>
        </p:nvSpPr>
        <p:spPr>
          <a:xfrm>
            <a:off x="4981132" y="4878584"/>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p>
        </p:txBody>
      </p:sp>
      <p:sp>
        <p:nvSpPr>
          <p:cNvPr id="37" name="TextBox 36">
            <a:extLst>
              <a:ext uri="{FF2B5EF4-FFF2-40B4-BE49-F238E27FC236}">
                <a16:creationId xmlns:a16="http://schemas.microsoft.com/office/drawing/2014/main" id="{5833C58F-B9B5-44FB-9331-8E46C20FE046}"/>
              </a:ext>
            </a:extLst>
          </p:cNvPr>
          <p:cNvSpPr txBox="1"/>
          <p:nvPr/>
        </p:nvSpPr>
        <p:spPr>
          <a:xfrm>
            <a:off x="5003654" y="4936052"/>
            <a:ext cx="349564" cy="307777"/>
          </a:xfrm>
          <a:prstGeom prst="rect">
            <a:avLst/>
          </a:prstGeom>
          <a:noFill/>
        </p:spPr>
        <p:txBody>
          <a:bodyPr wrap="square" rtlCol="0">
            <a:spAutoFit/>
          </a:bodyPr>
          <a:lstStyle/>
          <a:p>
            <a:r>
              <a:rPr lang="ka-GE" sz="1400" dirty="0"/>
              <a:t>8</a:t>
            </a:r>
            <a:endParaRPr lang="ka-GE" sz="1400" baseline="-25000" dirty="0"/>
          </a:p>
        </p:txBody>
      </p:sp>
      <p:sp>
        <p:nvSpPr>
          <p:cNvPr id="38" name="Oval 37">
            <a:extLst>
              <a:ext uri="{FF2B5EF4-FFF2-40B4-BE49-F238E27FC236}">
                <a16:creationId xmlns:a16="http://schemas.microsoft.com/office/drawing/2014/main" id="{9CC9F4A6-ADD8-4E88-83F0-4561FC164007}"/>
              </a:ext>
            </a:extLst>
          </p:cNvPr>
          <p:cNvSpPr/>
          <p:nvPr/>
        </p:nvSpPr>
        <p:spPr>
          <a:xfrm>
            <a:off x="5136800" y="5944943"/>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p>
        </p:txBody>
      </p:sp>
      <p:sp>
        <p:nvSpPr>
          <p:cNvPr id="39" name="TextBox 38">
            <a:extLst>
              <a:ext uri="{FF2B5EF4-FFF2-40B4-BE49-F238E27FC236}">
                <a16:creationId xmlns:a16="http://schemas.microsoft.com/office/drawing/2014/main" id="{16145F67-C02B-4854-AA01-2D6B29EF4BEF}"/>
              </a:ext>
            </a:extLst>
          </p:cNvPr>
          <p:cNvSpPr txBox="1"/>
          <p:nvPr/>
        </p:nvSpPr>
        <p:spPr>
          <a:xfrm>
            <a:off x="5218145" y="6000974"/>
            <a:ext cx="349564" cy="307777"/>
          </a:xfrm>
          <a:prstGeom prst="rect">
            <a:avLst/>
          </a:prstGeom>
          <a:noFill/>
        </p:spPr>
        <p:txBody>
          <a:bodyPr wrap="square" rtlCol="0">
            <a:spAutoFit/>
          </a:bodyPr>
          <a:lstStyle/>
          <a:p>
            <a:r>
              <a:rPr lang="ka-GE" sz="1400" dirty="0"/>
              <a:t>6</a:t>
            </a:r>
            <a:endParaRPr lang="ka-GE" sz="1400" baseline="-25000" dirty="0"/>
          </a:p>
        </p:txBody>
      </p:sp>
      <p:cxnSp>
        <p:nvCxnSpPr>
          <p:cNvPr id="40" name="Straight Connector 39">
            <a:extLst>
              <a:ext uri="{FF2B5EF4-FFF2-40B4-BE49-F238E27FC236}">
                <a16:creationId xmlns:a16="http://schemas.microsoft.com/office/drawing/2014/main" id="{1BE2D403-C32E-4BDE-812C-D3737A61245D}"/>
              </a:ext>
            </a:extLst>
          </p:cNvPr>
          <p:cNvCxnSpPr>
            <a:cxnSpLocks/>
            <a:stCxn id="33" idx="5"/>
            <a:endCxn id="38" idx="1"/>
          </p:cNvCxnSpPr>
          <p:nvPr/>
        </p:nvCxnSpPr>
        <p:spPr>
          <a:xfrm>
            <a:off x="4980004" y="5788004"/>
            <a:ext cx="207989" cy="21021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BAF2390B-DE97-4B52-B3FF-B9773B176509}"/>
              </a:ext>
            </a:extLst>
          </p:cNvPr>
          <p:cNvSpPr/>
          <p:nvPr/>
        </p:nvSpPr>
        <p:spPr>
          <a:xfrm>
            <a:off x="6480147" y="4904079"/>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p>
        </p:txBody>
      </p:sp>
      <p:sp>
        <p:nvSpPr>
          <p:cNvPr id="42" name="TextBox 41">
            <a:extLst>
              <a:ext uri="{FF2B5EF4-FFF2-40B4-BE49-F238E27FC236}">
                <a16:creationId xmlns:a16="http://schemas.microsoft.com/office/drawing/2014/main" id="{F141D61C-D358-4C84-861E-948914B13166}"/>
              </a:ext>
            </a:extLst>
          </p:cNvPr>
          <p:cNvSpPr txBox="1"/>
          <p:nvPr/>
        </p:nvSpPr>
        <p:spPr>
          <a:xfrm>
            <a:off x="6502669" y="4961547"/>
            <a:ext cx="349564" cy="307777"/>
          </a:xfrm>
          <a:prstGeom prst="rect">
            <a:avLst/>
          </a:prstGeom>
          <a:noFill/>
        </p:spPr>
        <p:txBody>
          <a:bodyPr wrap="square" rtlCol="0">
            <a:spAutoFit/>
          </a:bodyPr>
          <a:lstStyle/>
          <a:p>
            <a:r>
              <a:rPr lang="ka-GE" sz="1400" dirty="0"/>
              <a:t>5</a:t>
            </a:r>
            <a:endParaRPr lang="ka-GE" sz="1400" baseline="-25000" dirty="0"/>
          </a:p>
        </p:txBody>
      </p:sp>
    </p:spTree>
    <p:extLst>
      <p:ext uri="{BB962C8B-B14F-4D97-AF65-F5344CB8AC3E}">
        <p14:creationId xmlns:p14="http://schemas.microsoft.com/office/powerpoint/2010/main" val="384183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04AC7A7-C8DC-4A7B-810F-3B5EF2118E65}"/>
              </a:ext>
            </a:extLst>
          </p:cNvPr>
          <p:cNvCxnSpPr>
            <a:cxnSpLocks/>
            <a:stCxn id="71" idx="1"/>
          </p:cNvCxnSpPr>
          <p:nvPr/>
        </p:nvCxnSpPr>
        <p:spPr>
          <a:xfrm flipH="1">
            <a:off x="1072402" y="3632867"/>
            <a:ext cx="323958" cy="35346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CAF32EF6-21FD-4A8D-81D6-942ECA2C9E56}"/>
              </a:ext>
            </a:extLst>
          </p:cNvPr>
          <p:cNvSpPr/>
          <p:nvPr/>
        </p:nvSpPr>
        <p:spPr>
          <a:xfrm>
            <a:off x="1224162" y="2605433"/>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32" name="TextBox 31">
            <a:extLst>
              <a:ext uri="{FF2B5EF4-FFF2-40B4-BE49-F238E27FC236}">
                <a16:creationId xmlns:a16="http://schemas.microsoft.com/office/drawing/2014/main" id="{599C71E4-7155-4C9E-8CD0-FD843469E319}"/>
              </a:ext>
            </a:extLst>
          </p:cNvPr>
          <p:cNvSpPr txBox="1"/>
          <p:nvPr/>
        </p:nvSpPr>
        <p:spPr>
          <a:xfrm>
            <a:off x="1206659" y="2653171"/>
            <a:ext cx="414878" cy="307777"/>
          </a:xfrm>
          <a:prstGeom prst="rect">
            <a:avLst/>
          </a:prstGeom>
          <a:noFill/>
        </p:spPr>
        <p:txBody>
          <a:bodyPr wrap="square" rtlCol="0">
            <a:spAutoFit/>
          </a:bodyPr>
          <a:lstStyle/>
          <a:p>
            <a:r>
              <a:rPr lang="ka-GE" sz="1400" dirty="0">
                <a:cs typeface="Courier New" panose="02070309020205020404" pitchFamily="49" charset="0"/>
              </a:rPr>
              <a:t>1</a:t>
            </a:r>
            <a:r>
              <a:rPr lang="en-US" sz="1400" dirty="0">
                <a:latin typeface="Courier New" panose="02070309020205020404" pitchFamily="49" charset="0"/>
                <a:cs typeface="Courier New" panose="02070309020205020404" pitchFamily="49" charset="0"/>
              </a:rPr>
              <a:t>2</a:t>
            </a:r>
            <a:endParaRPr lang="ka-GE" sz="1400" baseline="-25000" dirty="0">
              <a:cs typeface="Courier New" panose="02070309020205020404" pitchFamily="49" charset="0"/>
            </a:endParaRPr>
          </a:p>
        </p:txBody>
      </p:sp>
      <p:cxnSp>
        <p:nvCxnSpPr>
          <p:cNvPr id="33" name="Straight Connector 32">
            <a:extLst>
              <a:ext uri="{FF2B5EF4-FFF2-40B4-BE49-F238E27FC236}">
                <a16:creationId xmlns:a16="http://schemas.microsoft.com/office/drawing/2014/main" id="{A01049FC-911A-4F27-BB39-9048DDF382BB}"/>
              </a:ext>
            </a:extLst>
          </p:cNvPr>
          <p:cNvCxnSpPr>
            <a:cxnSpLocks/>
          </p:cNvCxnSpPr>
          <p:nvPr/>
        </p:nvCxnSpPr>
        <p:spPr>
          <a:xfrm>
            <a:off x="1721727" y="3660536"/>
            <a:ext cx="332754" cy="35676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CB02896C-1168-4E1D-8C89-47A07607F321}"/>
              </a:ext>
            </a:extLst>
          </p:cNvPr>
          <p:cNvSpPr/>
          <p:nvPr/>
        </p:nvSpPr>
        <p:spPr>
          <a:xfrm>
            <a:off x="3643229" y="3161801"/>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35" name="TextBox 34">
            <a:extLst>
              <a:ext uri="{FF2B5EF4-FFF2-40B4-BE49-F238E27FC236}">
                <a16:creationId xmlns:a16="http://schemas.microsoft.com/office/drawing/2014/main" id="{68CAD922-E699-40DD-AE52-58F2C18A2CE0}"/>
              </a:ext>
            </a:extLst>
          </p:cNvPr>
          <p:cNvSpPr txBox="1"/>
          <p:nvPr/>
        </p:nvSpPr>
        <p:spPr>
          <a:xfrm>
            <a:off x="3633290" y="3176972"/>
            <a:ext cx="404029" cy="307777"/>
          </a:xfrm>
          <a:prstGeom prst="rect">
            <a:avLst/>
          </a:prstGeom>
          <a:noFill/>
        </p:spPr>
        <p:txBody>
          <a:bodyPr wrap="square" rtlCol="0">
            <a:spAutoFit/>
          </a:bodyPr>
          <a:lstStyle/>
          <a:p>
            <a:r>
              <a:rPr lang="ka-GE" sz="1400" dirty="0">
                <a:cs typeface="Courier New" panose="02070309020205020404" pitchFamily="49" charset="0"/>
              </a:rPr>
              <a:t>20</a:t>
            </a:r>
            <a:endParaRPr lang="ka-GE" sz="1400" baseline="-25000" dirty="0">
              <a:cs typeface="Courier New" panose="02070309020205020404" pitchFamily="49" charset="0"/>
            </a:endParaRPr>
          </a:p>
        </p:txBody>
      </p:sp>
      <p:sp>
        <p:nvSpPr>
          <p:cNvPr id="43" name="Oval 42">
            <a:extLst>
              <a:ext uri="{FF2B5EF4-FFF2-40B4-BE49-F238E27FC236}">
                <a16:creationId xmlns:a16="http://schemas.microsoft.com/office/drawing/2014/main" id="{CAF32EF6-21FD-4A8D-81D6-942ECA2C9E56}"/>
              </a:ext>
            </a:extLst>
          </p:cNvPr>
          <p:cNvSpPr/>
          <p:nvPr/>
        </p:nvSpPr>
        <p:spPr>
          <a:xfrm>
            <a:off x="2646314" y="2804510"/>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44" name="TextBox 43">
            <a:extLst>
              <a:ext uri="{FF2B5EF4-FFF2-40B4-BE49-F238E27FC236}">
                <a16:creationId xmlns:a16="http://schemas.microsoft.com/office/drawing/2014/main" id="{599C71E4-7155-4C9E-8CD0-FD843469E319}"/>
              </a:ext>
            </a:extLst>
          </p:cNvPr>
          <p:cNvSpPr txBox="1"/>
          <p:nvPr/>
        </p:nvSpPr>
        <p:spPr>
          <a:xfrm>
            <a:off x="2694125" y="2804510"/>
            <a:ext cx="349564" cy="307777"/>
          </a:xfrm>
          <a:prstGeom prst="rect">
            <a:avLst/>
          </a:prstGeom>
          <a:noFill/>
        </p:spPr>
        <p:txBody>
          <a:bodyPr wrap="square" rtlCol="0">
            <a:spAutoFit/>
          </a:bodyPr>
          <a:lstStyle/>
          <a:p>
            <a:r>
              <a:rPr lang="ka-GE" sz="1400" dirty="0">
                <a:cs typeface="Courier New" panose="02070309020205020404" pitchFamily="49" charset="0"/>
              </a:rPr>
              <a:t>8</a:t>
            </a:r>
            <a:endParaRPr lang="ka-GE" sz="1400" baseline="-25000" dirty="0">
              <a:cs typeface="Courier New" panose="02070309020205020404" pitchFamily="49" charset="0"/>
            </a:endParaRPr>
          </a:p>
        </p:txBody>
      </p:sp>
      <p:sp>
        <p:nvSpPr>
          <p:cNvPr id="46" name="Oval 45">
            <a:extLst>
              <a:ext uri="{FF2B5EF4-FFF2-40B4-BE49-F238E27FC236}">
                <a16:creationId xmlns:a16="http://schemas.microsoft.com/office/drawing/2014/main" id="{CB02896C-1168-4E1D-8C89-47A07607F321}"/>
              </a:ext>
            </a:extLst>
          </p:cNvPr>
          <p:cNvSpPr/>
          <p:nvPr/>
        </p:nvSpPr>
        <p:spPr>
          <a:xfrm>
            <a:off x="6117130" y="3796764"/>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47" name="TextBox 46">
            <a:extLst>
              <a:ext uri="{FF2B5EF4-FFF2-40B4-BE49-F238E27FC236}">
                <a16:creationId xmlns:a16="http://schemas.microsoft.com/office/drawing/2014/main" id="{68CAD922-E699-40DD-AE52-58F2C18A2CE0}"/>
              </a:ext>
            </a:extLst>
          </p:cNvPr>
          <p:cNvSpPr txBox="1"/>
          <p:nvPr/>
        </p:nvSpPr>
        <p:spPr>
          <a:xfrm>
            <a:off x="6114729" y="3825778"/>
            <a:ext cx="423527" cy="307777"/>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2</a:t>
            </a:r>
            <a:r>
              <a:rPr lang="ka-GE" sz="1400" dirty="0">
                <a:cs typeface="Courier New" panose="02070309020205020404" pitchFamily="49" charset="0"/>
              </a:rPr>
              <a:t>1</a:t>
            </a:r>
            <a:endParaRPr lang="ka-GE" sz="1400" baseline="-25000" dirty="0">
              <a:cs typeface="Courier New" panose="02070309020205020404" pitchFamily="49" charset="0"/>
            </a:endParaRPr>
          </a:p>
        </p:txBody>
      </p:sp>
      <p:sp>
        <p:nvSpPr>
          <p:cNvPr id="48" name="Oval 47">
            <a:extLst>
              <a:ext uri="{FF2B5EF4-FFF2-40B4-BE49-F238E27FC236}">
                <a16:creationId xmlns:a16="http://schemas.microsoft.com/office/drawing/2014/main" id="{53810324-5806-45AD-8C1A-F34DA4641900}"/>
              </a:ext>
            </a:extLst>
          </p:cNvPr>
          <p:cNvSpPr/>
          <p:nvPr/>
        </p:nvSpPr>
        <p:spPr>
          <a:xfrm>
            <a:off x="4159072" y="3161801"/>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49" name="TextBox 48">
            <a:extLst>
              <a:ext uri="{FF2B5EF4-FFF2-40B4-BE49-F238E27FC236}">
                <a16:creationId xmlns:a16="http://schemas.microsoft.com/office/drawing/2014/main" id="{909F9E8D-5843-4FDF-AC5F-9DC61CAABF9D}"/>
              </a:ext>
            </a:extLst>
          </p:cNvPr>
          <p:cNvSpPr txBox="1"/>
          <p:nvPr/>
        </p:nvSpPr>
        <p:spPr>
          <a:xfrm>
            <a:off x="4195076" y="3161801"/>
            <a:ext cx="349564" cy="307777"/>
          </a:xfrm>
          <a:prstGeom prst="rect">
            <a:avLst/>
          </a:prstGeom>
          <a:noFill/>
        </p:spPr>
        <p:txBody>
          <a:bodyPr wrap="square" rtlCol="0">
            <a:spAutoFit/>
          </a:bodyPr>
          <a:lstStyle/>
          <a:p>
            <a:r>
              <a:rPr lang="ka-GE" sz="1400" dirty="0">
                <a:cs typeface="Courier New" panose="02070309020205020404" pitchFamily="49" charset="0"/>
              </a:rPr>
              <a:t>4</a:t>
            </a:r>
            <a:endParaRPr lang="ka-GE" sz="1400" baseline="-25000" dirty="0">
              <a:cs typeface="Courier New" panose="02070309020205020404" pitchFamily="49" charset="0"/>
            </a:endParaRPr>
          </a:p>
        </p:txBody>
      </p:sp>
      <p:cxnSp>
        <p:nvCxnSpPr>
          <p:cNvPr id="52" name="Straight Connector 51">
            <a:extLst>
              <a:ext uri="{FF2B5EF4-FFF2-40B4-BE49-F238E27FC236}">
                <a16:creationId xmlns:a16="http://schemas.microsoft.com/office/drawing/2014/main" id="{733E2AB2-BDCD-467C-9D91-94DF8F915FF9}"/>
              </a:ext>
            </a:extLst>
          </p:cNvPr>
          <p:cNvCxnSpPr>
            <a:cxnSpLocks/>
            <a:endCxn id="31" idx="7"/>
          </p:cNvCxnSpPr>
          <p:nvPr/>
        </p:nvCxnSpPr>
        <p:spPr>
          <a:xfrm flipH="1">
            <a:off x="1522534" y="2345398"/>
            <a:ext cx="660790" cy="31331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33E2AB2-BDCD-467C-9D91-94DF8F915FF9}"/>
              </a:ext>
            </a:extLst>
          </p:cNvPr>
          <p:cNvCxnSpPr>
            <a:cxnSpLocks/>
          </p:cNvCxnSpPr>
          <p:nvPr/>
        </p:nvCxnSpPr>
        <p:spPr>
          <a:xfrm flipH="1">
            <a:off x="3765344" y="2938489"/>
            <a:ext cx="195027" cy="22688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5E020DBF-4198-4409-A269-A18E0888AE3C}"/>
              </a:ext>
            </a:extLst>
          </p:cNvPr>
          <p:cNvSpPr/>
          <p:nvPr/>
        </p:nvSpPr>
        <p:spPr>
          <a:xfrm>
            <a:off x="841535" y="3984232"/>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57" name="TextBox 56">
            <a:extLst>
              <a:ext uri="{FF2B5EF4-FFF2-40B4-BE49-F238E27FC236}">
                <a16:creationId xmlns:a16="http://schemas.microsoft.com/office/drawing/2014/main" id="{24A197B3-3EB1-4AE1-8DA4-C4EF7CD1F96C}"/>
              </a:ext>
            </a:extLst>
          </p:cNvPr>
          <p:cNvSpPr txBox="1"/>
          <p:nvPr/>
        </p:nvSpPr>
        <p:spPr>
          <a:xfrm>
            <a:off x="864057" y="4041700"/>
            <a:ext cx="349564" cy="307777"/>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9</a:t>
            </a:r>
            <a:endParaRPr lang="ka-GE" sz="1400" baseline="-25000" dirty="0">
              <a:cs typeface="Courier New" panose="02070309020205020404" pitchFamily="49" charset="0"/>
            </a:endParaRPr>
          </a:p>
        </p:txBody>
      </p:sp>
      <p:cxnSp>
        <p:nvCxnSpPr>
          <p:cNvPr id="59" name="Straight Connector 58">
            <a:extLst>
              <a:ext uri="{FF2B5EF4-FFF2-40B4-BE49-F238E27FC236}">
                <a16:creationId xmlns:a16="http://schemas.microsoft.com/office/drawing/2014/main" id="{7C918CE7-465D-4605-820D-94A7A50E35D3}"/>
              </a:ext>
            </a:extLst>
          </p:cNvPr>
          <p:cNvCxnSpPr>
            <a:cxnSpLocks/>
          </p:cNvCxnSpPr>
          <p:nvPr/>
        </p:nvCxnSpPr>
        <p:spPr>
          <a:xfrm>
            <a:off x="4143779" y="2938489"/>
            <a:ext cx="168070" cy="23358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5E020DBF-4198-4409-A269-A18E0888AE3C}"/>
              </a:ext>
            </a:extLst>
          </p:cNvPr>
          <p:cNvSpPr/>
          <p:nvPr/>
        </p:nvSpPr>
        <p:spPr>
          <a:xfrm>
            <a:off x="1901747" y="3981300"/>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61" name="TextBox 60">
            <a:extLst>
              <a:ext uri="{FF2B5EF4-FFF2-40B4-BE49-F238E27FC236}">
                <a16:creationId xmlns:a16="http://schemas.microsoft.com/office/drawing/2014/main" id="{24A197B3-3EB1-4AE1-8DA4-C4EF7CD1F96C}"/>
              </a:ext>
            </a:extLst>
          </p:cNvPr>
          <p:cNvSpPr txBox="1"/>
          <p:nvPr/>
        </p:nvSpPr>
        <p:spPr>
          <a:xfrm>
            <a:off x="1924269" y="4038768"/>
            <a:ext cx="349564" cy="307777"/>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3</a:t>
            </a:r>
            <a:endParaRPr lang="ka-GE" sz="1400" baseline="-25000" dirty="0">
              <a:cs typeface="Courier New" panose="02070309020205020404" pitchFamily="49" charset="0"/>
            </a:endParaRPr>
          </a:p>
        </p:txBody>
      </p:sp>
      <p:cxnSp>
        <p:nvCxnSpPr>
          <p:cNvPr id="63" name="Straight Connector 62">
            <a:extLst>
              <a:ext uri="{FF2B5EF4-FFF2-40B4-BE49-F238E27FC236}">
                <a16:creationId xmlns:a16="http://schemas.microsoft.com/office/drawing/2014/main" id="{7C918CE7-465D-4605-820D-94A7A50E35D3}"/>
              </a:ext>
            </a:extLst>
          </p:cNvPr>
          <p:cNvCxnSpPr>
            <a:cxnSpLocks/>
          </p:cNvCxnSpPr>
          <p:nvPr/>
        </p:nvCxnSpPr>
        <p:spPr>
          <a:xfrm>
            <a:off x="6152918" y="3610019"/>
            <a:ext cx="150258" cy="19015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5E020DBF-4198-4409-A269-A18E0888AE3C}"/>
              </a:ext>
            </a:extLst>
          </p:cNvPr>
          <p:cNvSpPr/>
          <p:nvPr/>
        </p:nvSpPr>
        <p:spPr>
          <a:xfrm>
            <a:off x="3886076" y="2668649"/>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65" name="TextBox 64">
            <a:extLst>
              <a:ext uri="{FF2B5EF4-FFF2-40B4-BE49-F238E27FC236}">
                <a16:creationId xmlns:a16="http://schemas.microsoft.com/office/drawing/2014/main" id="{24A197B3-3EB1-4AE1-8DA4-C4EF7CD1F96C}"/>
              </a:ext>
            </a:extLst>
          </p:cNvPr>
          <p:cNvSpPr txBox="1"/>
          <p:nvPr/>
        </p:nvSpPr>
        <p:spPr>
          <a:xfrm>
            <a:off x="3908598" y="2726117"/>
            <a:ext cx="349564" cy="307777"/>
          </a:xfrm>
          <a:prstGeom prst="rect">
            <a:avLst/>
          </a:prstGeom>
          <a:noFill/>
        </p:spPr>
        <p:txBody>
          <a:bodyPr wrap="square" rtlCol="0">
            <a:spAutoFit/>
          </a:bodyPr>
          <a:lstStyle/>
          <a:p>
            <a:r>
              <a:rPr lang="ka-GE" sz="1400" dirty="0">
                <a:cs typeface="Courier New" panose="02070309020205020404" pitchFamily="49" charset="0"/>
              </a:rPr>
              <a:t>0</a:t>
            </a:r>
            <a:endParaRPr lang="ka-GE" sz="1400" baseline="-25000" dirty="0">
              <a:cs typeface="Courier New" panose="02070309020205020404" pitchFamily="49" charset="0"/>
            </a:endParaRPr>
          </a:p>
        </p:txBody>
      </p:sp>
      <p:sp>
        <p:nvSpPr>
          <p:cNvPr id="66" name="Oval 65">
            <a:extLst>
              <a:ext uri="{FF2B5EF4-FFF2-40B4-BE49-F238E27FC236}">
                <a16:creationId xmlns:a16="http://schemas.microsoft.com/office/drawing/2014/main" id="{5E020DBF-4198-4409-A269-A18E0888AE3C}"/>
              </a:ext>
            </a:extLst>
          </p:cNvPr>
          <p:cNvSpPr/>
          <p:nvPr/>
        </p:nvSpPr>
        <p:spPr>
          <a:xfrm>
            <a:off x="4953120" y="2639897"/>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67" name="TextBox 66">
            <a:extLst>
              <a:ext uri="{FF2B5EF4-FFF2-40B4-BE49-F238E27FC236}">
                <a16:creationId xmlns:a16="http://schemas.microsoft.com/office/drawing/2014/main" id="{24A197B3-3EB1-4AE1-8DA4-C4EF7CD1F96C}"/>
              </a:ext>
            </a:extLst>
          </p:cNvPr>
          <p:cNvSpPr txBox="1"/>
          <p:nvPr/>
        </p:nvSpPr>
        <p:spPr>
          <a:xfrm>
            <a:off x="4975642" y="2697365"/>
            <a:ext cx="349564" cy="307777"/>
          </a:xfrm>
          <a:prstGeom prst="rect">
            <a:avLst/>
          </a:prstGeom>
          <a:noFill/>
        </p:spPr>
        <p:txBody>
          <a:bodyPr wrap="square" rtlCol="0">
            <a:spAutoFit/>
          </a:bodyPr>
          <a:lstStyle/>
          <a:p>
            <a:r>
              <a:rPr lang="ka-GE" sz="1400" dirty="0">
                <a:cs typeface="Courier New" panose="02070309020205020404" pitchFamily="49" charset="0"/>
              </a:rPr>
              <a:t>6</a:t>
            </a:r>
            <a:endParaRPr lang="ka-GE" sz="1400" baseline="-25000" dirty="0">
              <a:cs typeface="Courier New" panose="02070309020205020404" pitchFamily="49" charset="0"/>
            </a:endParaRPr>
          </a:p>
        </p:txBody>
      </p:sp>
      <p:sp>
        <p:nvSpPr>
          <p:cNvPr id="68" name="Oval 67">
            <a:extLst>
              <a:ext uri="{FF2B5EF4-FFF2-40B4-BE49-F238E27FC236}">
                <a16:creationId xmlns:a16="http://schemas.microsoft.com/office/drawing/2014/main" id="{5E020DBF-4198-4409-A269-A18E0888AE3C}"/>
              </a:ext>
            </a:extLst>
          </p:cNvPr>
          <p:cNvSpPr/>
          <p:nvPr/>
        </p:nvSpPr>
        <p:spPr>
          <a:xfrm>
            <a:off x="5833799" y="3316410"/>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69" name="TextBox 68">
            <a:extLst>
              <a:ext uri="{FF2B5EF4-FFF2-40B4-BE49-F238E27FC236}">
                <a16:creationId xmlns:a16="http://schemas.microsoft.com/office/drawing/2014/main" id="{24A197B3-3EB1-4AE1-8DA4-C4EF7CD1F96C}"/>
              </a:ext>
            </a:extLst>
          </p:cNvPr>
          <p:cNvSpPr txBox="1"/>
          <p:nvPr/>
        </p:nvSpPr>
        <p:spPr>
          <a:xfrm>
            <a:off x="5856321" y="3373878"/>
            <a:ext cx="349564" cy="307777"/>
          </a:xfrm>
          <a:prstGeom prst="rect">
            <a:avLst/>
          </a:prstGeom>
          <a:noFill/>
        </p:spPr>
        <p:txBody>
          <a:bodyPr wrap="square" rtlCol="0">
            <a:spAutoFit/>
          </a:bodyPr>
          <a:lstStyle/>
          <a:p>
            <a:r>
              <a:rPr lang="ka-GE" sz="1400" dirty="0">
                <a:cs typeface="Courier New" panose="02070309020205020404" pitchFamily="49" charset="0"/>
              </a:rPr>
              <a:t>1</a:t>
            </a:r>
            <a:endParaRPr lang="ka-GE" sz="1400" baseline="-25000" dirty="0">
              <a:cs typeface="Courier New" panose="02070309020205020404" pitchFamily="49" charset="0"/>
            </a:endParaRPr>
          </a:p>
        </p:txBody>
      </p:sp>
      <p:sp>
        <p:nvSpPr>
          <p:cNvPr id="70" name="Oval 69">
            <a:extLst>
              <a:ext uri="{FF2B5EF4-FFF2-40B4-BE49-F238E27FC236}">
                <a16:creationId xmlns:a16="http://schemas.microsoft.com/office/drawing/2014/main" id="{5E020DBF-4198-4409-A269-A18E0888AE3C}"/>
              </a:ext>
            </a:extLst>
          </p:cNvPr>
          <p:cNvSpPr/>
          <p:nvPr/>
        </p:nvSpPr>
        <p:spPr>
          <a:xfrm>
            <a:off x="1373839" y="3421510"/>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71" name="TextBox 70">
            <a:extLst>
              <a:ext uri="{FF2B5EF4-FFF2-40B4-BE49-F238E27FC236}">
                <a16:creationId xmlns:a16="http://schemas.microsoft.com/office/drawing/2014/main" id="{24A197B3-3EB1-4AE1-8DA4-C4EF7CD1F96C}"/>
              </a:ext>
            </a:extLst>
          </p:cNvPr>
          <p:cNvSpPr txBox="1"/>
          <p:nvPr/>
        </p:nvSpPr>
        <p:spPr>
          <a:xfrm>
            <a:off x="1396360" y="3478978"/>
            <a:ext cx="397375" cy="307777"/>
          </a:xfrm>
          <a:prstGeom prst="rect">
            <a:avLst/>
          </a:prstGeom>
          <a:noFill/>
        </p:spPr>
        <p:txBody>
          <a:bodyPr wrap="square" rtlCol="0">
            <a:spAutoFit/>
          </a:bodyPr>
          <a:lstStyle/>
          <a:p>
            <a:r>
              <a:rPr lang="ka-GE" sz="1400" dirty="0">
                <a:cs typeface="Courier New" panose="02070309020205020404" pitchFamily="49" charset="0"/>
              </a:rPr>
              <a:t>17</a:t>
            </a:r>
            <a:endParaRPr lang="ka-GE" sz="1400" baseline="-25000" dirty="0">
              <a:cs typeface="Courier New" panose="02070309020205020404" pitchFamily="49" charset="0"/>
            </a:endParaRPr>
          </a:p>
        </p:txBody>
      </p:sp>
      <p:cxnSp>
        <p:nvCxnSpPr>
          <p:cNvPr id="72" name="Straight Connector 71">
            <a:extLst>
              <a:ext uri="{FF2B5EF4-FFF2-40B4-BE49-F238E27FC236}">
                <a16:creationId xmlns:a16="http://schemas.microsoft.com/office/drawing/2014/main" id="{F04AC7A7-C8DC-4A7B-810F-3B5EF2118E65}"/>
              </a:ext>
            </a:extLst>
          </p:cNvPr>
          <p:cNvCxnSpPr>
            <a:cxnSpLocks/>
            <a:stCxn id="75" idx="1"/>
            <a:endCxn id="64" idx="0"/>
          </p:cNvCxnSpPr>
          <p:nvPr/>
        </p:nvCxnSpPr>
        <p:spPr>
          <a:xfrm flipH="1">
            <a:off x="4060859" y="2250571"/>
            <a:ext cx="288882" cy="41807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01049FC-911A-4F27-BB39-9048DDF382BB}"/>
              </a:ext>
            </a:extLst>
          </p:cNvPr>
          <p:cNvCxnSpPr>
            <a:cxnSpLocks/>
            <a:endCxn id="66" idx="0"/>
          </p:cNvCxnSpPr>
          <p:nvPr/>
        </p:nvCxnSpPr>
        <p:spPr>
          <a:xfrm>
            <a:off x="4627439" y="2291924"/>
            <a:ext cx="500464" cy="34797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5E020DBF-4198-4409-A269-A18E0888AE3C}"/>
              </a:ext>
            </a:extLst>
          </p:cNvPr>
          <p:cNvSpPr/>
          <p:nvPr/>
        </p:nvSpPr>
        <p:spPr>
          <a:xfrm>
            <a:off x="4327220" y="2039214"/>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75" name="TextBox 74">
            <a:extLst>
              <a:ext uri="{FF2B5EF4-FFF2-40B4-BE49-F238E27FC236}">
                <a16:creationId xmlns:a16="http://schemas.microsoft.com/office/drawing/2014/main" id="{24A197B3-3EB1-4AE1-8DA4-C4EF7CD1F96C}"/>
              </a:ext>
            </a:extLst>
          </p:cNvPr>
          <p:cNvSpPr txBox="1"/>
          <p:nvPr/>
        </p:nvSpPr>
        <p:spPr>
          <a:xfrm>
            <a:off x="4349741" y="2096682"/>
            <a:ext cx="397375" cy="307777"/>
          </a:xfrm>
          <a:prstGeom prst="rect">
            <a:avLst/>
          </a:prstGeom>
          <a:noFill/>
        </p:spPr>
        <p:txBody>
          <a:bodyPr wrap="square" rtlCol="0">
            <a:spAutoFit/>
          </a:bodyPr>
          <a:lstStyle/>
          <a:p>
            <a:r>
              <a:rPr lang="ka-GE" sz="1400" dirty="0">
                <a:cs typeface="Courier New" panose="02070309020205020404" pitchFamily="49" charset="0"/>
              </a:rPr>
              <a:t>19</a:t>
            </a:r>
            <a:endParaRPr lang="ka-GE" sz="1400" baseline="-25000" dirty="0">
              <a:cs typeface="Courier New" panose="02070309020205020404" pitchFamily="49" charset="0"/>
            </a:endParaRPr>
          </a:p>
        </p:txBody>
      </p:sp>
      <p:cxnSp>
        <p:nvCxnSpPr>
          <p:cNvPr id="79" name="Straight Connector 78">
            <a:extLst>
              <a:ext uri="{FF2B5EF4-FFF2-40B4-BE49-F238E27FC236}">
                <a16:creationId xmlns:a16="http://schemas.microsoft.com/office/drawing/2014/main" id="{F04AC7A7-C8DC-4A7B-810F-3B5EF2118E65}"/>
              </a:ext>
            </a:extLst>
          </p:cNvPr>
          <p:cNvCxnSpPr>
            <a:cxnSpLocks/>
            <a:stCxn id="81" idx="3"/>
            <a:endCxn id="70" idx="0"/>
          </p:cNvCxnSpPr>
          <p:nvPr/>
        </p:nvCxnSpPr>
        <p:spPr>
          <a:xfrm flipH="1">
            <a:off x="1548622" y="3108523"/>
            <a:ext cx="466623" cy="31298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01049FC-911A-4F27-BB39-9048DDF382BB}"/>
              </a:ext>
            </a:extLst>
          </p:cNvPr>
          <p:cNvCxnSpPr>
            <a:cxnSpLocks/>
          </p:cNvCxnSpPr>
          <p:nvPr/>
        </p:nvCxnSpPr>
        <p:spPr>
          <a:xfrm>
            <a:off x="2418824" y="2349821"/>
            <a:ext cx="306829" cy="50167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5E020DBF-4198-4409-A269-A18E0888AE3C}"/>
              </a:ext>
            </a:extLst>
          </p:cNvPr>
          <p:cNvSpPr/>
          <p:nvPr/>
        </p:nvSpPr>
        <p:spPr>
          <a:xfrm>
            <a:off x="1964052" y="2797993"/>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82" name="TextBox 81">
            <a:extLst>
              <a:ext uri="{FF2B5EF4-FFF2-40B4-BE49-F238E27FC236}">
                <a16:creationId xmlns:a16="http://schemas.microsoft.com/office/drawing/2014/main" id="{24A197B3-3EB1-4AE1-8DA4-C4EF7CD1F96C}"/>
              </a:ext>
            </a:extLst>
          </p:cNvPr>
          <p:cNvSpPr txBox="1"/>
          <p:nvPr/>
        </p:nvSpPr>
        <p:spPr>
          <a:xfrm>
            <a:off x="1986573" y="2855461"/>
            <a:ext cx="397375" cy="307777"/>
          </a:xfrm>
          <a:prstGeom prst="rect">
            <a:avLst/>
          </a:prstGeom>
          <a:noFill/>
        </p:spPr>
        <p:txBody>
          <a:bodyPr wrap="square" rtlCol="0">
            <a:spAutoFit/>
          </a:bodyPr>
          <a:lstStyle/>
          <a:p>
            <a:r>
              <a:rPr lang="ka-GE" sz="1400" dirty="0">
                <a:cs typeface="Courier New" panose="02070309020205020404" pitchFamily="49" charset="0"/>
              </a:rPr>
              <a:t>11</a:t>
            </a:r>
            <a:endParaRPr lang="ka-GE" sz="1400" baseline="-25000" dirty="0">
              <a:cs typeface="Courier New" panose="02070309020205020404" pitchFamily="49" charset="0"/>
            </a:endParaRPr>
          </a:p>
        </p:txBody>
      </p:sp>
      <p:sp>
        <p:nvSpPr>
          <p:cNvPr id="91" name="Oval 90">
            <a:extLst>
              <a:ext uri="{FF2B5EF4-FFF2-40B4-BE49-F238E27FC236}">
                <a16:creationId xmlns:a16="http://schemas.microsoft.com/office/drawing/2014/main" id="{B13B544D-4167-415C-8AE1-E50EAB3DDDDF}"/>
              </a:ext>
            </a:extLst>
          </p:cNvPr>
          <p:cNvSpPr/>
          <p:nvPr/>
        </p:nvSpPr>
        <p:spPr>
          <a:xfrm>
            <a:off x="7827383" y="3792339"/>
            <a:ext cx="349565" cy="363809"/>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92" name="TextBox 91">
            <a:extLst>
              <a:ext uri="{FF2B5EF4-FFF2-40B4-BE49-F238E27FC236}">
                <a16:creationId xmlns:a16="http://schemas.microsoft.com/office/drawing/2014/main" id="{779DB603-A625-4BCB-AF81-F4B65D6E3024}"/>
              </a:ext>
            </a:extLst>
          </p:cNvPr>
          <p:cNvSpPr txBox="1"/>
          <p:nvPr/>
        </p:nvSpPr>
        <p:spPr>
          <a:xfrm>
            <a:off x="7871909" y="3792340"/>
            <a:ext cx="349564" cy="307777"/>
          </a:xfrm>
          <a:prstGeom prst="rect">
            <a:avLst/>
          </a:prstGeom>
          <a:noFill/>
        </p:spPr>
        <p:txBody>
          <a:bodyPr wrap="square" rtlCol="0">
            <a:spAutoFit/>
          </a:bodyPr>
          <a:lstStyle/>
          <a:p>
            <a:r>
              <a:rPr lang="ka-GE" sz="1400" dirty="0">
                <a:cs typeface="Courier New" panose="02070309020205020404" pitchFamily="49" charset="0"/>
              </a:rPr>
              <a:t>2</a:t>
            </a:r>
            <a:endParaRPr lang="ka-GE" sz="1400" baseline="-25000" dirty="0">
              <a:cs typeface="Courier New" panose="02070309020205020404" pitchFamily="49" charset="0"/>
            </a:endParaRPr>
          </a:p>
        </p:txBody>
      </p:sp>
      <p:sp>
        <p:nvSpPr>
          <p:cNvPr id="93" name="Oval 92">
            <a:extLst>
              <a:ext uri="{FF2B5EF4-FFF2-40B4-BE49-F238E27FC236}">
                <a16:creationId xmlns:a16="http://schemas.microsoft.com/office/drawing/2014/main" id="{32485835-E7FF-4BDE-8D69-0A1FD655B6FF}"/>
              </a:ext>
            </a:extLst>
          </p:cNvPr>
          <p:cNvSpPr/>
          <p:nvPr/>
        </p:nvSpPr>
        <p:spPr>
          <a:xfrm>
            <a:off x="6621186" y="3796764"/>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94" name="TextBox 93">
            <a:extLst>
              <a:ext uri="{FF2B5EF4-FFF2-40B4-BE49-F238E27FC236}">
                <a16:creationId xmlns:a16="http://schemas.microsoft.com/office/drawing/2014/main" id="{657E77E9-581A-4745-8320-EB6FC59CBA95}"/>
              </a:ext>
            </a:extLst>
          </p:cNvPr>
          <p:cNvSpPr txBox="1"/>
          <p:nvPr/>
        </p:nvSpPr>
        <p:spPr>
          <a:xfrm>
            <a:off x="6588224" y="3841303"/>
            <a:ext cx="423527" cy="307777"/>
          </a:xfrm>
          <a:prstGeom prst="rect">
            <a:avLst/>
          </a:prstGeom>
          <a:noFill/>
        </p:spPr>
        <p:txBody>
          <a:bodyPr wrap="square" rtlCol="0">
            <a:spAutoFit/>
          </a:bodyPr>
          <a:lstStyle/>
          <a:p>
            <a:r>
              <a:rPr lang="ka-GE" sz="1400" dirty="0">
                <a:cs typeface="Courier New" panose="02070309020205020404" pitchFamily="49" charset="0"/>
              </a:rPr>
              <a:t>14</a:t>
            </a:r>
            <a:endParaRPr lang="ka-GE" sz="1400" baseline="-25000" dirty="0">
              <a:cs typeface="Courier New" panose="02070309020205020404" pitchFamily="49" charset="0"/>
            </a:endParaRPr>
          </a:p>
        </p:txBody>
      </p:sp>
      <p:cxnSp>
        <p:nvCxnSpPr>
          <p:cNvPr id="99" name="Straight Connector 98">
            <a:extLst>
              <a:ext uri="{FF2B5EF4-FFF2-40B4-BE49-F238E27FC236}">
                <a16:creationId xmlns:a16="http://schemas.microsoft.com/office/drawing/2014/main" id="{80958E0D-0BE5-4441-997F-BB69D849AE29}"/>
              </a:ext>
            </a:extLst>
          </p:cNvPr>
          <p:cNvCxnSpPr>
            <a:cxnSpLocks/>
          </p:cNvCxnSpPr>
          <p:nvPr/>
        </p:nvCxnSpPr>
        <p:spPr>
          <a:xfrm flipH="1">
            <a:off x="6813665" y="3630686"/>
            <a:ext cx="100190" cy="18780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1" name="Oval 100">
            <a:extLst>
              <a:ext uri="{FF2B5EF4-FFF2-40B4-BE49-F238E27FC236}">
                <a16:creationId xmlns:a16="http://schemas.microsoft.com/office/drawing/2014/main" id="{668C64F7-6B2F-422B-8797-B0A3DCB3D44A}"/>
              </a:ext>
            </a:extLst>
          </p:cNvPr>
          <p:cNvSpPr/>
          <p:nvPr/>
        </p:nvSpPr>
        <p:spPr>
          <a:xfrm>
            <a:off x="6859608" y="3338136"/>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102" name="TextBox 101">
            <a:extLst>
              <a:ext uri="{FF2B5EF4-FFF2-40B4-BE49-F238E27FC236}">
                <a16:creationId xmlns:a16="http://schemas.microsoft.com/office/drawing/2014/main" id="{93E5483D-8EFA-46DE-8AF4-A081AF7CE5E8}"/>
              </a:ext>
            </a:extLst>
          </p:cNvPr>
          <p:cNvSpPr txBox="1"/>
          <p:nvPr/>
        </p:nvSpPr>
        <p:spPr>
          <a:xfrm>
            <a:off x="6882130" y="3395604"/>
            <a:ext cx="349564" cy="307777"/>
          </a:xfrm>
          <a:prstGeom prst="rect">
            <a:avLst/>
          </a:prstGeom>
          <a:noFill/>
        </p:spPr>
        <p:txBody>
          <a:bodyPr wrap="square" rtlCol="0">
            <a:spAutoFit/>
          </a:bodyPr>
          <a:lstStyle/>
          <a:p>
            <a:r>
              <a:rPr lang="ka-GE" sz="1400" dirty="0">
                <a:cs typeface="Courier New" panose="02070309020205020404" pitchFamily="49" charset="0"/>
              </a:rPr>
              <a:t>5</a:t>
            </a:r>
            <a:endParaRPr lang="ka-GE" sz="1400" baseline="-25000" dirty="0">
              <a:cs typeface="Courier New" panose="02070309020205020404" pitchFamily="49" charset="0"/>
            </a:endParaRPr>
          </a:p>
        </p:txBody>
      </p:sp>
      <p:sp>
        <p:nvSpPr>
          <p:cNvPr id="105" name="Oval 104">
            <a:extLst>
              <a:ext uri="{FF2B5EF4-FFF2-40B4-BE49-F238E27FC236}">
                <a16:creationId xmlns:a16="http://schemas.microsoft.com/office/drawing/2014/main" id="{6DA7FC7C-137A-4E97-BFB7-2DD4AA9B112E}"/>
              </a:ext>
            </a:extLst>
          </p:cNvPr>
          <p:cNvSpPr/>
          <p:nvPr/>
        </p:nvSpPr>
        <p:spPr>
          <a:xfrm>
            <a:off x="7469461" y="2848803"/>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106" name="TextBox 105">
            <a:extLst>
              <a:ext uri="{FF2B5EF4-FFF2-40B4-BE49-F238E27FC236}">
                <a16:creationId xmlns:a16="http://schemas.microsoft.com/office/drawing/2014/main" id="{4ADE21FB-5835-4699-A7C9-0B605CF60BA0}"/>
              </a:ext>
            </a:extLst>
          </p:cNvPr>
          <p:cNvSpPr txBox="1"/>
          <p:nvPr/>
        </p:nvSpPr>
        <p:spPr>
          <a:xfrm>
            <a:off x="7491983" y="2906271"/>
            <a:ext cx="379926" cy="307777"/>
          </a:xfrm>
          <a:prstGeom prst="rect">
            <a:avLst/>
          </a:prstGeom>
          <a:noFill/>
        </p:spPr>
        <p:txBody>
          <a:bodyPr wrap="square" rtlCol="0">
            <a:spAutoFit/>
          </a:bodyPr>
          <a:lstStyle/>
          <a:p>
            <a:r>
              <a:rPr lang="ka-GE" sz="1400" dirty="0">
                <a:cs typeface="Courier New" panose="02070309020205020404" pitchFamily="49" charset="0"/>
              </a:rPr>
              <a:t>10</a:t>
            </a:r>
            <a:endParaRPr lang="ka-GE" sz="1400" baseline="-25000" dirty="0">
              <a:cs typeface="Courier New" panose="02070309020205020404" pitchFamily="49" charset="0"/>
            </a:endParaRPr>
          </a:p>
        </p:txBody>
      </p:sp>
      <p:cxnSp>
        <p:nvCxnSpPr>
          <p:cNvPr id="107" name="Straight Connector 106">
            <a:extLst>
              <a:ext uri="{FF2B5EF4-FFF2-40B4-BE49-F238E27FC236}">
                <a16:creationId xmlns:a16="http://schemas.microsoft.com/office/drawing/2014/main" id="{E71BE0A8-A36C-42D0-A1A8-A13A1845C3CD}"/>
              </a:ext>
            </a:extLst>
          </p:cNvPr>
          <p:cNvCxnSpPr>
            <a:cxnSpLocks/>
          </p:cNvCxnSpPr>
          <p:nvPr/>
        </p:nvCxnSpPr>
        <p:spPr>
          <a:xfrm flipH="1">
            <a:off x="8019862" y="3626262"/>
            <a:ext cx="100190" cy="18780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Oval 108">
            <a:extLst>
              <a:ext uri="{FF2B5EF4-FFF2-40B4-BE49-F238E27FC236}">
                <a16:creationId xmlns:a16="http://schemas.microsoft.com/office/drawing/2014/main" id="{01D2D71A-57DF-484D-A3BF-CF65AFEE257E}"/>
              </a:ext>
            </a:extLst>
          </p:cNvPr>
          <p:cNvSpPr/>
          <p:nvPr/>
        </p:nvSpPr>
        <p:spPr>
          <a:xfrm>
            <a:off x="8065805" y="3333711"/>
            <a:ext cx="349565" cy="363809"/>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110" name="TextBox 109">
            <a:extLst>
              <a:ext uri="{FF2B5EF4-FFF2-40B4-BE49-F238E27FC236}">
                <a16:creationId xmlns:a16="http://schemas.microsoft.com/office/drawing/2014/main" id="{DD153534-2E45-4E27-8651-BEF7546174E4}"/>
              </a:ext>
            </a:extLst>
          </p:cNvPr>
          <p:cNvSpPr txBox="1"/>
          <p:nvPr/>
        </p:nvSpPr>
        <p:spPr>
          <a:xfrm>
            <a:off x="8088326" y="3391180"/>
            <a:ext cx="397375" cy="307777"/>
          </a:xfrm>
          <a:prstGeom prst="rect">
            <a:avLst/>
          </a:prstGeom>
          <a:noFill/>
        </p:spPr>
        <p:txBody>
          <a:bodyPr wrap="square" rtlCol="0">
            <a:spAutoFit/>
          </a:bodyPr>
          <a:lstStyle/>
          <a:p>
            <a:r>
              <a:rPr lang="ka-GE" sz="1400" dirty="0">
                <a:cs typeface="Courier New" panose="02070309020205020404" pitchFamily="49" charset="0"/>
              </a:rPr>
              <a:t>15</a:t>
            </a:r>
            <a:endParaRPr lang="ka-GE" sz="1400" baseline="-25000" dirty="0">
              <a:cs typeface="Courier New" panose="02070309020205020404" pitchFamily="49" charset="0"/>
            </a:endParaRPr>
          </a:p>
        </p:txBody>
      </p:sp>
      <p:cxnSp>
        <p:nvCxnSpPr>
          <p:cNvPr id="111" name="Straight Connector 110">
            <a:extLst>
              <a:ext uri="{FF2B5EF4-FFF2-40B4-BE49-F238E27FC236}">
                <a16:creationId xmlns:a16="http://schemas.microsoft.com/office/drawing/2014/main" id="{49D76155-2BA3-4F4F-B49D-9A5B8AA511E5}"/>
              </a:ext>
            </a:extLst>
          </p:cNvPr>
          <p:cNvCxnSpPr>
            <a:cxnSpLocks/>
            <a:stCxn id="114" idx="1"/>
          </p:cNvCxnSpPr>
          <p:nvPr/>
        </p:nvCxnSpPr>
        <p:spPr>
          <a:xfrm flipH="1">
            <a:off x="6021577" y="2969414"/>
            <a:ext cx="323958" cy="35346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1632848-41A7-4F43-8EFE-2656BD9C0F80}"/>
              </a:ext>
            </a:extLst>
          </p:cNvPr>
          <p:cNvCxnSpPr>
            <a:cxnSpLocks/>
          </p:cNvCxnSpPr>
          <p:nvPr/>
        </p:nvCxnSpPr>
        <p:spPr>
          <a:xfrm>
            <a:off x="6670902" y="2997083"/>
            <a:ext cx="332754" cy="35676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D160CDA0-A327-403D-9DDE-EC94A1F4113D}"/>
              </a:ext>
            </a:extLst>
          </p:cNvPr>
          <p:cNvSpPr/>
          <p:nvPr/>
        </p:nvSpPr>
        <p:spPr>
          <a:xfrm>
            <a:off x="6323014" y="2758057"/>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114" name="TextBox 113">
            <a:extLst>
              <a:ext uri="{FF2B5EF4-FFF2-40B4-BE49-F238E27FC236}">
                <a16:creationId xmlns:a16="http://schemas.microsoft.com/office/drawing/2014/main" id="{0FAE6CFC-0BAA-4B47-AF1D-B979699B67A7}"/>
              </a:ext>
            </a:extLst>
          </p:cNvPr>
          <p:cNvSpPr txBox="1"/>
          <p:nvPr/>
        </p:nvSpPr>
        <p:spPr>
          <a:xfrm>
            <a:off x="6345535" y="2815525"/>
            <a:ext cx="397375" cy="307777"/>
          </a:xfrm>
          <a:prstGeom prst="rect">
            <a:avLst/>
          </a:prstGeom>
          <a:noFill/>
        </p:spPr>
        <p:txBody>
          <a:bodyPr wrap="square" rtlCol="0">
            <a:spAutoFit/>
          </a:bodyPr>
          <a:lstStyle/>
          <a:p>
            <a:r>
              <a:rPr lang="ka-GE" sz="1400" dirty="0">
                <a:cs typeface="Courier New" panose="02070309020205020404" pitchFamily="49" charset="0"/>
              </a:rPr>
              <a:t>18</a:t>
            </a:r>
            <a:endParaRPr lang="ka-GE" sz="1400" baseline="-25000" dirty="0">
              <a:cs typeface="Courier New" panose="02070309020205020404" pitchFamily="49" charset="0"/>
            </a:endParaRPr>
          </a:p>
        </p:txBody>
      </p:sp>
      <p:cxnSp>
        <p:nvCxnSpPr>
          <p:cNvPr id="115" name="Straight Connector 114">
            <a:extLst>
              <a:ext uri="{FF2B5EF4-FFF2-40B4-BE49-F238E27FC236}">
                <a16:creationId xmlns:a16="http://schemas.microsoft.com/office/drawing/2014/main" id="{1B9D7F15-98E7-4133-8ED2-BAC09AE0B453}"/>
              </a:ext>
            </a:extLst>
          </p:cNvPr>
          <p:cNvCxnSpPr>
            <a:cxnSpLocks/>
            <a:endCxn id="105" idx="0"/>
          </p:cNvCxnSpPr>
          <p:nvPr/>
        </p:nvCxnSpPr>
        <p:spPr>
          <a:xfrm>
            <a:off x="7595266" y="2425666"/>
            <a:ext cx="48978" cy="42313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3BBA600-6CAF-4506-BA42-ADA55AA11E24}"/>
              </a:ext>
            </a:extLst>
          </p:cNvPr>
          <p:cNvCxnSpPr>
            <a:cxnSpLocks/>
          </p:cNvCxnSpPr>
          <p:nvPr/>
        </p:nvCxnSpPr>
        <p:spPr>
          <a:xfrm flipH="1">
            <a:off x="8284185" y="3060159"/>
            <a:ext cx="133551" cy="31371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3E3B3D63-FC97-4811-A812-49AAA6D2ABBE}"/>
              </a:ext>
            </a:extLst>
          </p:cNvPr>
          <p:cNvSpPr/>
          <p:nvPr/>
        </p:nvSpPr>
        <p:spPr>
          <a:xfrm>
            <a:off x="8213872" y="2701853"/>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118" name="TextBox 117">
            <a:extLst>
              <a:ext uri="{FF2B5EF4-FFF2-40B4-BE49-F238E27FC236}">
                <a16:creationId xmlns:a16="http://schemas.microsoft.com/office/drawing/2014/main" id="{88829300-9832-4254-961B-9DB69782B290}"/>
              </a:ext>
            </a:extLst>
          </p:cNvPr>
          <p:cNvSpPr txBox="1"/>
          <p:nvPr/>
        </p:nvSpPr>
        <p:spPr>
          <a:xfrm>
            <a:off x="8236393" y="2759321"/>
            <a:ext cx="397375" cy="307777"/>
          </a:xfrm>
          <a:prstGeom prst="rect">
            <a:avLst/>
          </a:prstGeom>
          <a:noFill/>
        </p:spPr>
        <p:txBody>
          <a:bodyPr wrap="square" rtlCol="0">
            <a:spAutoFit/>
          </a:bodyPr>
          <a:lstStyle/>
          <a:p>
            <a:r>
              <a:rPr lang="ka-GE" sz="1400" dirty="0">
                <a:cs typeface="Courier New" panose="02070309020205020404" pitchFamily="49" charset="0"/>
              </a:rPr>
              <a:t>13</a:t>
            </a:r>
            <a:endParaRPr lang="ka-GE" sz="1400" baseline="-25000" dirty="0">
              <a:cs typeface="Courier New" panose="02070309020205020404" pitchFamily="49" charset="0"/>
            </a:endParaRPr>
          </a:p>
        </p:txBody>
      </p:sp>
      <p:cxnSp>
        <p:nvCxnSpPr>
          <p:cNvPr id="119" name="Straight Connector 118">
            <a:extLst>
              <a:ext uri="{FF2B5EF4-FFF2-40B4-BE49-F238E27FC236}">
                <a16:creationId xmlns:a16="http://schemas.microsoft.com/office/drawing/2014/main" id="{EC97BED0-ED08-4849-A56F-6859EE3AC465}"/>
              </a:ext>
            </a:extLst>
          </p:cNvPr>
          <p:cNvCxnSpPr>
            <a:cxnSpLocks/>
            <a:stCxn id="122" idx="1"/>
            <a:endCxn id="113" idx="7"/>
          </p:cNvCxnSpPr>
          <p:nvPr/>
        </p:nvCxnSpPr>
        <p:spPr>
          <a:xfrm flipH="1">
            <a:off x="6621386" y="2322197"/>
            <a:ext cx="840166" cy="48913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A1C8182-51F7-4CEA-999D-46457FFC1014}"/>
              </a:ext>
            </a:extLst>
          </p:cNvPr>
          <p:cNvCxnSpPr>
            <a:cxnSpLocks/>
          </p:cNvCxnSpPr>
          <p:nvPr/>
        </p:nvCxnSpPr>
        <p:spPr>
          <a:xfrm>
            <a:off x="7748713" y="2349821"/>
            <a:ext cx="562264" cy="39453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1" name="Oval 120">
            <a:extLst>
              <a:ext uri="{FF2B5EF4-FFF2-40B4-BE49-F238E27FC236}">
                <a16:creationId xmlns:a16="http://schemas.microsoft.com/office/drawing/2014/main" id="{134D7997-5AF0-448D-8C06-5EE1EE4C3E76}"/>
              </a:ext>
            </a:extLst>
          </p:cNvPr>
          <p:cNvSpPr/>
          <p:nvPr/>
        </p:nvSpPr>
        <p:spPr>
          <a:xfrm>
            <a:off x="7439031" y="2110840"/>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122" name="TextBox 121">
            <a:extLst>
              <a:ext uri="{FF2B5EF4-FFF2-40B4-BE49-F238E27FC236}">
                <a16:creationId xmlns:a16="http://schemas.microsoft.com/office/drawing/2014/main" id="{D908084F-7304-4983-97A3-0E2B491CCD42}"/>
              </a:ext>
            </a:extLst>
          </p:cNvPr>
          <p:cNvSpPr txBox="1"/>
          <p:nvPr/>
        </p:nvSpPr>
        <p:spPr>
          <a:xfrm>
            <a:off x="7461552" y="2168308"/>
            <a:ext cx="397375" cy="307777"/>
          </a:xfrm>
          <a:prstGeom prst="rect">
            <a:avLst/>
          </a:prstGeom>
          <a:noFill/>
        </p:spPr>
        <p:txBody>
          <a:bodyPr wrap="square" rtlCol="0">
            <a:spAutoFit/>
          </a:bodyPr>
          <a:lstStyle/>
          <a:p>
            <a:r>
              <a:rPr lang="ka-GE" sz="1400" dirty="0">
                <a:cs typeface="Courier New" panose="02070309020205020404" pitchFamily="49" charset="0"/>
              </a:rPr>
              <a:t>7</a:t>
            </a:r>
            <a:endParaRPr lang="ka-GE" sz="1400" baseline="-25000" dirty="0">
              <a:cs typeface="Courier New" panose="02070309020205020404" pitchFamily="49" charset="0"/>
            </a:endParaRPr>
          </a:p>
        </p:txBody>
      </p:sp>
      <p:cxnSp>
        <p:nvCxnSpPr>
          <p:cNvPr id="123" name="Straight Connector 122">
            <a:extLst>
              <a:ext uri="{FF2B5EF4-FFF2-40B4-BE49-F238E27FC236}">
                <a16:creationId xmlns:a16="http://schemas.microsoft.com/office/drawing/2014/main" id="{CEE6594E-D6C8-46C5-ACB6-558A7078560C}"/>
              </a:ext>
            </a:extLst>
          </p:cNvPr>
          <p:cNvCxnSpPr>
            <a:cxnSpLocks/>
          </p:cNvCxnSpPr>
          <p:nvPr/>
        </p:nvCxnSpPr>
        <p:spPr>
          <a:xfrm flipH="1">
            <a:off x="2168482" y="2413823"/>
            <a:ext cx="129376" cy="39702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5" name="Oval 124">
            <a:extLst>
              <a:ext uri="{FF2B5EF4-FFF2-40B4-BE49-F238E27FC236}">
                <a16:creationId xmlns:a16="http://schemas.microsoft.com/office/drawing/2014/main" id="{C4600130-EF88-45D8-8D5F-38C4FEBC3DD5}"/>
              </a:ext>
            </a:extLst>
          </p:cNvPr>
          <p:cNvSpPr/>
          <p:nvPr/>
        </p:nvSpPr>
        <p:spPr>
          <a:xfrm>
            <a:off x="2145961" y="2069608"/>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126" name="TextBox 125">
            <a:extLst>
              <a:ext uri="{FF2B5EF4-FFF2-40B4-BE49-F238E27FC236}">
                <a16:creationId xmlns:a16="http://schemas.microsoft.com/office/drawing/2014/main" id="{8353FACD-0F20-4631-94BE-4B447F2ADEDC}"/>
              </a:ext>
            </a:extLst>
          </p:cNvPr>
          <p:cNvSpPr txBox="1"/>
          <p:nvPr/>
        </p:nvSpPr>
        <p:spPr>
          <a:xfrm>
            <a:off x="2168482" y="2127076"/>
            <a:ext cx="397375" cy="307777"/>
          </a:xfrm>
          <a:prstGeom prst="rect">
            <a:avLst/>
          </a:prstGeom>
          <a:noFill/>
        </p:spPr>
        <p:txBody>
          <a:bodyPr wrap="square" rtlCol="0">
            <a:spAutoFit/>
          </a:bodyPr>
          <a:lstStyle/>
          <a:p>
            <a:r>
              <a:rPr lang="ka-GE" sz="1400" dirty="0">
                <a:cs typeface="Courier New" panose="02070309020205020404" pitchFamily="49" charset="0"/>
              </a:rPr>
              <a:t>16</a:t>
            </a:r>
            <a:endParaRPr lang="ka-GE" sz="1400" baseline="-25000" dirty="0">
              <a:cs typeface="Courier New" panose="02070309020205020404" pitchFamily="49" charset="0"/>
            </a:endParaRPr>
          </a:p>
        </p:txBody>
      </p:sp>
      <p:sp>
        <p:nvSpPr>
          <p:cNvPr id="127" name="Rectangle 5">
            <a:extLst>
              <a:ext uri="{FF2B5EF4-FFF2-40B4-BE49-F238E27FC236}">
                <a16:creationId xmlns:a16="http://schemas.microsoft.com/office/drawing/2014/main" id="{113988AA-BD7B-4C07-AD97-83355B703877}"/>
              </a:ext>
            </a:extLst>
          </p:cNvPr>
          <p:cNvSpPr txBox="1">
            <a:spLocks noChangeArrowheads="1"/>
          </p:cNvSpPr>
          <p:nvPr/>
        </p:nvSpPr>
        <p:spPr>
          <a:xfrm>
            <a:off x="611560" y="944724"/>
            <a:ext cx="8208912" cy="979381"/>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80000"/>
              </a:lnSpc>
              <a:spcBef>
                <a:spcPts val="0"/>
              </a:spcBef>
              <a:buNone/>
            </a:pPr>
            <a:r>
              <a:rPr lang="ka-GE" altLang="ka-GE" sz="1800" dirty="0">
                <a:solidFill>
                  <a:srgbClr val="C00000"/>
                </a:solidFill>
              </a:rPr>
              <a:t>რადგან თითოეული ხის წარმომადგენელი მისი სათავეა, მის საპოვნელად საკმარისია ვიმოძრაოთ ნებისმიერი წვეროდან მისი მშობლის ინდექსზე გადასვლით, ვიდრე არ მივადგებით წვეროს, რომელიც საკუთარი თავის მშობელია.</a:t>
            </a:r>
          </a:p>
        </p:txBody>
      </p:sp>
      <p:sp>
        <p:nvSpPr>
          <p:cNvPr id="128" name="Rectangle 127">
            <a:extLst>
              <a:ext uri="{FF2B5EF4-FFF2-40B4-BE49-F238E27FC236}">
                <a16:creationId xmlns:a16="http://schemas.microsoft.com/office/drawing/2014/main" id="{11E91931-177A-4A45-BAC0-FD0DB10F17CE}"/>
              </a:ext>
            </a:extLst>
          </p:cNvPr>
          <p:cNvSpPr/>
          <p:nvPr/>
        </p:nvSpPr>
        <p:spPr>
          <a:xfrm>
            <a:off x="2947890" y="224644"/>
            <a:ext cx="3392275" cy="584775"/>
          </a:xfrm>
          <a:prstGeom prst="rect">
            <a:avLst/>
          </a:prstGeom>
        </p:spPr>
        <p:txBody>
          <a:bodyPr wrap="none">
            <a:spAutoFit/>
          </a:bodyPr>
          <a:lstStyle/>
          <a:p>
            <a:pPr algn="ctr"/>
            <a:r>
              <a:rPr lang="en-US" sz="3200" b="1" dirty="0">
                <a:ln w="22225">
                  <a:solidFill>
                    <a:schemeClr val="accent2"/>
                  </a:solidFill>
                  <a:prstDash val="solid"/>
                </a:ln>
                <a:solidFill>
                  <a:schemeClr val="accent2">
                    <a:lumMod val="40000"/>
                    <a:lumOff val="60000"/>
                  </a:schemeClr>
                </a:solidFill>
              </a:rPr>
              <a:t>DSU</a:t>
            </a:r>
            <a:r>
              <a:rPr lang="ka-GE" sz="3200" b="1" dirty="0">
                <a:ln w="22225">
                  <a:solidFill>
                    <a:schemeClr val="accent2"/>
                  </a:solidFill>
                  <a:prstDash val="solid"/>
                </a:ln>
                <a:solidFill>
                  <a:schemeClr val="accent2">
                    <a:lumMod val="40000"/>
                    <a:lumOff val="60000"/>
                  </a:schemeClr>
                </a:solidFill>
              </a:rPr>
              <a:t>-ს აგებულება</a:t>
            </a:r>
            <a:endParaRPr lang="en-US" sz="3200" b="1" dirty="0">
              <a:ln w="22225">
                <a:solidFill>
                  <a:schemeClr val="accent2"/>
                </a:solidFill>
                <a:prstDash val="solid"/>
              </a:ln>
              <a:solidFill>
                <a:schemeClr val="accent2">
                  <a:lumMod val="40000"/>
                  <a:lumOff val="60000"/>
                </a:schemeClr>
              </a:solidFill>
            </a:endParaRPr>
          </a:p>
        </p:txBody>
      </p:sp>
      <p:sp>
        <p:nvSpPr>
          <p:cNvPr id="148" name="Rectangle 5">
            <a:extLst>
              <a:ext uri="{FF2B5EF4-FFF2-40B4-BE49-F238E27FC236}">
                <a16:creationId xmlns:a16="http://schemas.microsoft.com/office/drawing/2014/main" id="{45B86070-C188-4AAC-A8D4-1862127E7238}"/>
              </a:ext>
            </a:extLst>
          </p:cNvPr>
          <p:cNvSpPr txBox="1">
            <a:spLocks noChangeArrowheads="1"/>
          </p:cNvSpPr>
          <p:nvPr/>
        </p:nvSpPr>
        <p:spPr>
          <a:xfrm>
            <a:off x="741918" y="5614404"/>
            <a:ext cx="8078549" cy="979381"/>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80000"/>
              </a:lnSpc>
              <a:spcBef>
                <a:spcPts val="0"/>
              </a:spcBef>
              <a:buNone/>
            </a:pPr>
            <a:r>
              <a:rPr lang="ka-GE" altLang="ka-GE" sz="1800" dirty="0">
                <a:solidFill>
                  <a:srgbClr val="C00000"/>
                </a:solidFill>
              </a:rPr>
              <a:t>მაგალითად, თუ გვეკითხებიან, 5 და 9 არიან თუ არა ერთსა და იმავე სიმრავლეში, ჯერ ვიმოძრავებთ 5-დან სათავისკენ 5</a:t>
            </a:r>
            <a:r>
              <a:rPr lang="ka-GE" altLang="ka-GE" sz="1800" dirty="0">
                <a:solidFill>
                  <a:srgbClr val="C00000"/>
                </a:solidFill>
                <a:sym typeface="Symbol" panose="05050102010706020507" pitchFamily="18" charset="2"/>
              </a:rPr>
              <a:t>187, ხოლო შემდეგ იგივეს გავაკეთებთ 9-დან 9172416 და რადგან სხვადასხვა სათავეში მივედით, ე.ი. სხვადასხვა სიმრავლეში არიან,</a:t>
            </a:r>
            <a:endParaRPr lang="ka-GE" altLang="ka-GE" sz="1800" dirty="0">
              <a:solidFill>
                <a:srgbClr val="C00000"/>
              </a:solidFill>
            </a:endParaRPr>
          </a:p>
        </p:txBody>
      </p:sp>
      <p:graphicFrame>
        <p:nvGraphicFramePr>
          <p:cNvPr id="20" name="Table 20">
            <a:extLst>
              <a:ext uri="{FF2B5EF4-FFF2-40B4-BE49-F238E27FC236}">
                <a16:creationId xmlns:a16="http://schemas.microsoft.com/office/drawing/2014/main" id="{B97145E1-82DF-4BE1-8586-FDFB6463D97C}"/>
              </a:ext>
            </a:extLst>
          </p:cNvPr>
          <p:cNvGraphicFramePr>
            <a:graphicFrameLocks noGrp="1"/>
          </p:cNvGraphicFramePr>
          <p:nvPr>
            <p:extLst>
              <p:ext uri="{D42A27DB-BD31-4B8C-83A1-F6EECF244321}">
                <p14:modId xmlns:p14="http://schemas.microsoft.com/office/powerpoint/2010/main" val="2765499174"/>
              </p:ext>
            </p:extLst>
          </p:nvPr>
        </p:nvGraphicFramePr>
        <p:xfrm>
          <a:off x="823974" y="4643029"/>
          <a:ext cx="7996494" cy="741680"/>
        </p:xfrm>
        <a:graphic>
          <a:graphicData uri="http://schemas.openxmlformats.org/drawingml/2006/table">
            <a:tbl>
              <a:tblPr firstRow="1" bandRow="1">
                <a:tableStyleId>{5C22544A-7EE6-4342-B048-85BDC9FD1C3A}</a:tableStyleId>
              </a:tblPr>
              <a:tblGrid>
                <a:gridCol w="363477">
                  <a:extLst>
                    <a:ext uri="{9D8B030D-6E8A-4147-A177-3AD203B41FA5}">
                      <a16:colId xmlns:a16="http://schemas.microsoft.com/office/drawing/2014/main" val="3015230416"/>
                    </a:ext>
                  </a:extLst>
                </a:gridCol>
                <a:gridCol w="363477">
                  <a:extLst>
                    <a:ext uri="{9D8B030D-6E8A-4147-A177-3AD203B41FA5}">
                      <a16:colId xmlns:a16="http://schemas.microsoft.com/office/drawing/2014/main" val="3006647826"/>
                    </a:ext>
                  </a:extLst>
                </a:gridCol>
                <a:gridCol w="363477">
                  <a:extLst>
                    <a:ext uri="{9D8B030D-6E8A-4147-A177-3AD203B41FA5}">
                      <a16:colId xmlns:a16="http://schemas.microsoft.com/office/drawing/2014/main" val="2735187961"/>
                    </a:ext>
                  </a:extLst>
                </a:gridCol>
                <a:gridCol w="363477">
                  <a:extLst>
                    <a:ext uri="{9D8B030D-6E8A-4147-A177-3AD203B41FA5}">
                      <a16:colId xmlns:a16="http://schemas.microsoft.com/office/drawing/2014/main" val="237919135"/>
                    </a:ext>
                  </a:extLst>
                </a:gridCol>
                <a:gridCol w="363477">
                  <a:extLst>
                    <a:ext uri="{9D8B030D-6E8A-4147-A177-3AD203B41FA5}">
                      <a16:colId xmlns:a16="http://schemas.microsoft.com/office/drawing/2014/main" val="3445234070"/>
                    </a:ext>
                  </a:extLst>
                </a:gridCol>
                <a:gridCol w="363477">
                  <a:extLst>
                    <a:ext uri="{9D8B030D-6E8A-4147-A177-3AD203B41FA5}">
                      <a16:colId xmlns:a16="http://schemas.microsoft.com/office/drawing/2014/main" val="1936903243"/>
                    </a:ext>
                  </a:extLst>
                </a:gridCol>
                <a:gridCol w="363477">
                  <a:extLst>
                    <a:ext uri="{9D8B030D-6E8A-4147-A177-3AD203B41FA5}">
                      <a16:colId xmlns:a16="http://schemas.microsoft.com/office/drawing/2014/main" val="227700300"/>
                    </a:ext>
                  </a:extLst>
                </a:gridCol>
                <a:gridCol w="363477">
                  <a:extLst>
                    <a:ext uri="{9D8B030D-6E8A-4147-A177-3AD203B41FA5}">
                      <a16:colId xmlns:a16="http://schemas.microsoft.com/office/drawing/2014/main" val="3081245529"/>
                    </a:ext>
                  </a:extLst>
                </a:gridCol>
                <a:gridCol w="363477">
                  <a:extLst>
                    <a:ext uri="{9D8B030D-6E8A-4147-A177-3AD203B41FA5}">
                      <a16:colId xmlns:a16="http://schemas.microsoft.com/office/drawing/2014/main" val="173912700"/>
                    </a:ext>
                  </a:extLst>
                </a:gridCol>
                <a:gridCol w="363477">
                  <a:extLst>
                    <a:ext uri="{9D8B030D-6E8A-4147-A177-3AD203B41FA5}">
                      <a16:colId xmlns:a16="http://schemas.microsoft.com/office/drawing/2014/main" val="2144627755"/>
                    </a:ext>
                  </a:extLst>
                </a:gridCol>
                <a:gridCol w="363477">
                  <a:extLst>
                    <a:ext uri="{9D8B030D-6E8A-4147-A177-3AD203B41FA5}">
                      <a16:colId xmlns:a16="http://schemas.microsoft.com/office/drawing/2014/main" val="2732983817"/>
                    </a:ext>
                  </a:extLst>
                </a:gridCol>
                <a:gridCol w="363477">
                  <a:extLst>
                    <a:ext uri="{9D8B030D-6E8A-4147-A177-3AD203B41FA5}">
                      <a16:colId xmlns:a16="http://schemas.microsoft.com/office/drawing/2014/main" val="4288765196"/>
                    </a:ext>
                  </a:extLst>
                </a:gridCol>
                <a:gridCol w="363477">
                  <a:extLst>
                    <a:ext uri="{9D8B030D-6E8A-4147-A177-3AD203B41FA5}">
                      <a16:colId xmlns:a16="http://schemas.microsoft.com/office/drawing/2014/main" val="2445202470"/>
                    </a:ext>
                  </a:extLst>
                </a:gridCol>
                <a:gridCol w="363477">
                  <a:extLst>
                    <a:ext uri="{9D8B030D-6E8A-4147-A177-3AD203B41FA5}">
                      <a16:colId xmlns:a16="http://schemas.microsoft.com/office/drawing/2014/main" val="1633921444"/>
                    </a:ext>
                  </a:extLst>
                </a:gridCol>
                <a:gridCol w="363477">
                  <a:extLst>
                    <a:ext uri="{9D8B030D-6E8A-4147-A177-3AD203B41FA5}">
                      <a16:colId xmlns:a16="http://schemas.microsoft.com/office/drawing/2014/main" val="2642681282"/>
                    </a:ext>
                  </a:extLst>
                </a:gridCol>
                <a:gridCol w="363477">
                  <a:extLst>
                    <a:ext uri="{9D8B030D-6E8A-4147-A177-3AD203B41FA5}">
                      <a16:colId xmlns:a16="http://schemas.microsoft.com/office/drawing/2014/main" val="155599939"/>
                    </a:ext>
                  </a:extLst>
                </a:gridCol>
                <a:gridCol w="363477">
                  <a:extLst>
                    <a:ext uri="{9D8B030D-6E8A-4147-A177-3AD203B41FA5}">
                      <a16:colId xmlns:a16="http://schemas.microsoft.com/office/drawing/2014/main" val="2714764296"/>
                    </a:ext>
                  </a:extLst>
                </a:gridCol>
                <a:gridCol w="363477">
                  <a:extLst>
                    <a:ext uri="{9D8B030D-6E8A-4147-A177-3AD203B41FA5}">
                      <a16:colId xmlns:a16="http://schemas.microsoft.com/office/drawing/2014/main" val="2342403853"/>
                    </a:ext>
                  </a:extLst>
                </a:gridCol>
                <a:gridCol w="363477">
                  <a:extLst>
                    <a:ext uri="{9D8B030D-6E8A-4147-A177-3AD203B41FA5}">
                      <a16:colId xmlns:a16="http://schemas.microsoft.com/office/drawing/2014/main" val="2012093774"/>
                    </a:ext>
                  </a:extLst>
                </a:gridCol>
                <a:gridCol w="363477">
                  <a:extLst>
                    <a:ext uri="{9D8B030D-6E8A-4147-A177-3AD203B41FA5}">
                      <a16:colId xmlns:a16="http://schemas.microsoft.com/office/drawing/2014/main" val="2075360535"/>
                    </a:ext>
                  </a:extLst>
                </a:gridCol>
                <a:gridCol w="363477">
                  <a:extLst>
                    <a:ext uri="{9D8B030D-6E8A-4147-A177-3AD203B41FA5}">
                      <a16:colId xmlns:a16="http://schemas.microsoft.com/office/drawing/2014/main" val="3623250389"/>
                    </a:ext>
                  </a:extLst>
                </a:gridCol>
                <a:gridCol w="363477">
                  <a:extLst>
                    <a:ext uri="{9D8B030D-6E8A-4147-A177-3AD203B41FA5}">
                      <a16:colId xmlns:a16="http://schemas.microsoft.com/office/drawing/2014/main" val="1442298984"/>
                    </a:ext>
                  </a:extLst>
                </a:gridCol>
              </a:tblGrid>
              <a:tr h="370840">
                <a:tc>
                  <a:txBody>
                    <a:bodyPr/>
                    <a:lstStyle/>
                    <a:p>
                      <a:r>
                        <a:rPr lang="ka-GE" dirty="0"/>
                        <a:t>0</a:t>
                      </a:r>
                      <a:endParaRPr lang="en-US" dirty="0"/>
                    </a:p>
                  </a:txBody>
                  <a:tcPr/>
                </a:tc>
                <a:tc>
                  <a:txBody>
                    <a:bodyPr/>
                    <a:lstStyle/>
                    <a:p>
                      <a:r>
                        <a:rPr lang="ka-GE" dirty="0"/>
                        <a:t>1</a:t>
                      </a:r>
                      <a:endParaRPr lang="en-US" dirty="0"/>
                    </a:p>
                  </a:txBody>
                  <a:tcPr/>
                </a:tc>
                <a:tc>
                  <a:txBody>
                    <a:bodyPr/>
                    <a:lstStyle/>
                    <a:p>
                      <a:r>
                        <a:rPr lang="ka-GE" dirty="0"/>
                        <a:t>2</a:t>
                      </a:r>
                      <a:endParaRPr lang="en-US" dirty="0"/>
                    </a:p>
                  </a:txBody>
                  <a:tcPr/>
                </a:tc>
                <a:tc>
                  <a:txBody>
                    <a:bodyPr/>
                    <a:lstStyle/>
                    <a:p>
                      <a:r>
                        <a:rPr lang="ka-GE" dirty="0"/>
                        <a:t>3</a:t>
                      </a:r>
                      <a:endParaRPr lang="en-US" dirty="0"/>
                    </a:p>
                  </a:txBody>
                  <a:tcPr/>
                </a:tc>
                <a:tc>
                  <a:txBody>
                    <a:bodyPr/>
                    <a:lstStyle/>
                    <a:p>
                      <a:r>
                        <a:rPr lang="ka-GE" dirty="0"/>
                        <a:t>4</a:t>
                      </a:r>
                      <a:endParaRPr lang="en-US" dirty="0"/>
                    </a:p>
                  </a:txBody>
                  <a:tcPr/>
                </a:tc>
                <a:tc>
                  <a:txBody>
                    <a:bodyPr/>
                    <a:lstStyle/>
                    <a:p>
                      <a:r>
                        <a:rPr lang="ka-GE" dirty="0"/>
                        <a:t>5</a:t>
                      </a:r>
                      <a:endParaRPr lang="en-US" dirty="0"/>
                    </a:p>
                  </a:txBody>
                  <a:tcPr/>
                </a:tc>
                <a:tc>
                  <a:txBody>
                    <a:bodyPr/>
                    <a:lstStyle/>
                    <a:p>
                      <a:r>
                        <a:rPr lang="ka-GE" dirty="0"/>
                        <a:t>6</a:t>
                      </a:r>
                      <a:endParaRPr lang="en-US" dirty="0"/>
                    </a:p>
                  </a:txBody>
                  <a:tcPr/>
                </a:tc>
                <a:tc>
                  <a:txBody>
                    <a:bodyPr/>
                    <a:lstStyle/>
                    <a:p>
                      <a:r>
                        <a:rPr lang="ka-GE" dirty="0"/>
                        <a:t>7</a:t>
                      </a:r>
                      <a:endParaRPr lang="en-US" dirty="0"/>
                    </a:p>
                  </a:txBody>
                  <a:tcPr/>
                </a:tc>
                <a:tc>
                  <a:txBody>
                    <a:bodyPr/>
                    <a:lstStyle/>
                    <a:p>
                      <a:r>
                        <a:rPr lang="ka-GE" dirty="0"/>
                        <a:t>8</a:t>
                      </a:r>
                      <a:endParaRPr lang="en-US" dirty="0"/>
                    </a:p>
                  </a:txBody>
                  <a:tcPr/>
                </a:tc>
                <a:tc>
                  <a:txBody>
                    <a:bodyPr/>
                    <a:lstStyle/>
                    <a:p>
                      <a:r>
                        <a:rPr lang="ka-GE" dirty="0"/>
                        <a:t>9</a:t>
                      </a:r>
                      <a:endParaRPr lang="en-US" dirty="0"/>
                    </a:p>
                  </a:txBody>
                  <a:tcPr/>
                </a:tc>
                <a:tc>
                  <a:txBody>
                    <a:bodyPr/>
                    <a:lstStyle/>
                    <a:p>
                      <a:r>
                        <a:rPr lang="ka-GE" dirty="0"/>
                        <a:t>10</a:t>
                      </a:r>
                      <a:endParaRPr lang="en-US" dirty="0"/>
                    </a:p>
                  </a:txBody>
                  <a:tcPr/>
                </a:tc>
                <a:tc>
                  <a:txBody>
                    <a:bodyPr/>
                    <a:lstStyle/>
                    <a:p>
                      <a:r>
                        <a:rPr lang="ka-GE" dirty="0"/>
                        <a:t>11</a:t>
                      </a:r>
                      <a:endParaRPr lang="en-US" dirty="0"/>
                    </a:p>
                  </a:txBody>
                  <a:tcPr/>
                </a:tc>
                <a:tc>
                  <a:txBody>
                    <a:bodyPr/>
                    <a:lstStyle/>
                    <a:p>
                      <a:r>
                        <a:rPr lang="ka-GE" dirty="0"/>
                        <a:t>12</a:t>
                      </a:r>
                      <a:endParaRPr lang="en-US" dirty="0"/>
                    </a:p>
                  </a:txBody>
                  <a:tcPr/>
                </a:tc>
                <a:tc>
                  <a:txBody>
                    <a:bodyPr/>
                    <a:lstStyle/>
                    <a:p>
                      <a:r>
                        <a:rPr lang="ka-GE" dirty="0"/>
                        <a:t>13</a:t>
                      </a:r>
                      <a:endParaRPr lang="en-US" dirty="0"/>
                    </a:p>
                  </a:txBody>
                  <a:tcPr/>
                </a:tc>
                <a:tc>
                  <a:txBody>
                    <a:bodyPr/>
                    <a:lstStyle/>
                    <a:p>
                      <a:r>
                        <a:rPr lang="ka-GE" dirty="0"/>
                        <a:t>14</a:t>
                      </a:r>
                      <a:endParaRPr lang="en-US" dirty="0"/>
                    </a:p>
                  </a:txBody>
                  <a:tcPr/>
                </a:tc>
                <a:tc>
                  <a:txBody>
                    <a:bodyPr/>
                    <a:lstStyle/>
                    <a:p>
                      <a:r>
                        <a:rPr lang="ka-GE" dirty="0"/>
                        <a:t>15</a:t>
                      </a:r>
                      <a:endParaRPr lang="en-US" dirty="0"/>
                    </a:p>
                  </a:txBody>
                  <a:tcPr/>
                </a:tc>
                <a:tc>
                  <a:txBody>
                    <a:bodyPr/>
                    <a:lstStyle/>
                    <a:p>
                      <a:r>
                        <a:rPr lang="ka-GE" dirty="0"/>
                        <a:t>16</a:t>
                      </a:r>
                      <a:endParaRPr lang="en-US" dirty="0"/>
                    </a:p>
                  </a:txBody>
                  <a:tcPr/>
                </a:tc>
                <a:tc>
                  <a:txBody>
                    <a:bodyPr/>
                    <a:lstStyle/>
                    <a:p>
                      <a:r>
                        <a:rPr lang="ka-GE" dirty="0"/>
                        <a:t>17</a:t>
                      </a:r>
                      <a:endParaRPr lang="en-US" dirty="0"/>
                    </a:p>
                  </a:txBody>
                  <a:tcPr/>
                </a:tc>
                <a:tc>
                  <a:txBody>
                    <a:bodyPr/>
                    <a:lstStyle/>
                    <a:p>
                      <a:r>
                        <a:rPr lang="ka-GE" dirty="0"/>
                        <a:t>18</a:t>
                      </a:r>
                      <a:endParaRPr lang="en-US" dirty="0"/>
                    </a:p>
                  </a:txBody>
                  <a:tcPr/>
                </a:tc>
                <a:tc>
                  <a:txBody>
                    <a:bodyPr/>
                    <a:lstStyle/>
                    <a:p>
                      <a:r>
                        <a:rPr lang="ka-GE" dirty="0"/>
                        <a:t>19</a:t>
                      </a:r>
                      <a:endParaRPr lang="en-US" dirty="0"/>
                    </a:p>
                  </a:txBody>
                  <a:tcPr/>
                </a:tc>
                <a:tc>
                  <a:txBody>
                    <a:bodyPr/>
                    <a:lstStyle/>
                    <a:p>
                      <a:r>
                        <a:rPr lang="ka-GE" dirty="0"/>
                        <a:t>20</a:t>
                      </a:r>
                      <a:endParaRPr lang="en-US" dirty="0"/>
                    </a:p>
                  </a:txBody>
                  <a:tcPr/>
                </a:tc>
                <a:tc>
                  <a:txBody>
                    <a:bodyPr/>
                    <a:lstStyle/>
                    <a:p>
                      <a:pPr algn="ctr"/>
                      <a:r>
                        <a:rPr lang="ka-GE" dirty="0"/>
                        <a:t>21</a:t>
                      </a:r>
                      <a:endParaRPr lang="en-US" dirty="0"/>
                    </a:p>
                  </a:txBody>
                  <a:tcPr/>
                </a:tc>
                <a:extLst>
                  <a:ext uri="{0D108BD9-81ED-4DB2-BD59-A6C34878D82A}">
                    <a16:rowId xmlns:a16="http://schemas.microsoft.com/office/drawing/2014/main" val="2823985617"/>
                  </a:ext>
                </a:extLst>
              </a:tr>
              <a:tr h="370840">
                <a:tc>
                  <a:txBody>
                    <a:bodyPr/>
                    <a:lstStyle/>
                    <a:p>
                      <a:r>
                        <a:rPr lang="ka-GE" dirty="0"/>
                        <a:t>19</a:t>
                      </a:r>
                      <a:endParaRPr lang="en-US" dirty="0"/>
                    </a:p>
                  </a:txBody>
                  <a:tcPr/>
                </a:tc>
                <a:tc>
                  <a:txBody>
                    <a:bodyPr/>
                    <a:lstStyle/>
                    <a:p>
                      <a:r>
                        <a:rPr lang="ka-GE" dirty="0"/>
                        <a:t>18</a:t>
                      </a:r>
                      <a:endParaRPr lang="en-US" dirty="0"/>
                    </a:p>
                  </a:txBody>
                  <a:tcPr/>
                </a:tc>
                <a:tc>
                  <a:txBody>
                    <a:bodyPr/>
                    <a:lstStyle/>
                    <a:p>
                      <a:r>
                        <a:rPr lang="ka-GE" dirty="0"/>
                        <a:t>15</a:t>
                      </a:r>
                      <a:endParaRPr lang="en-US" dirty="0"/>
                    </a:p>
                  </a:txBody>
                  <a:tcPr/>
                </a:tc>
                <a:tc>
                  <a:txBody>
                    <a:bodyPr/>
                    <a:lstStyle/>
                    <a:p>
                      <a:r>
                        <a:rPr lang="ka-GE" dirty="0"/>
                        <a:t>17</a:t>
                      </a:r>
                      <a:endParaRPr lang="en-US" dirty="0"/>
                    </a:p>
                  </a:txBody>
                  <a:tcPr/>
                </a:tc>
                <a:tc>
                  <a:txBody>
                    <a:bodyPr/>
                    <a:lstStyle/>
                    <a:p>
                      <a:r>
                        <a:rPr lang="ka-GE" dirty="0"/>
                        <a:t>0</a:t>
                      </a:r>
                      <a:endParaRPr lang="en-US" dirty="0"/>
                    </a:p>
                  </a:txBody>
                  <a:tcPr/>
                </a:tc>
                <a:tc>
                  <a:txBody>
                    <a:bodyPr/>
                    <a:lstStyle/>
                    <a:p>
                      <a:r>
                        <a:rPr lang="ka-GE" dirty="0"/>
                        <a:t>18</a:t>
                      </a:r>
                      <a:endParaRPr lang="en-US" dirty="0"/>
                    </a:p>
                  </a:txBody>
                  <a:tcPr/>
                </a:tc>
                <a:tc>
                  <a:txBody>
                    <a:bodyPr/>
                    <a:lstStyle/>
                    <a:p>
                      <a:r>
                        <a:rPr lang="ka-GE" dirty="0"/>
                        <a:t>19</a:t>
                      </a:r>
                      <a:endParaRPr lang="en-US" dirty="0"/>
                    </a:p>
                  </a:txBody>
                  <a:tcPr/>
                </a:tc>
                <a:tc>
                  <a:txBody>
                    <a:bodyPr/>
                    <a:lstStyle/>
                    <a:p>
                      <a:r>
                        <a:rPr lang="ka-GE" dirty="0"/>
                        <a:t>7</a:t>
                      </a:r>
                      <a:endParaRPr lang="en-US" dirty="0"/>
                    </a:p>
                  </a:txBody>
                  <a:tcPr/>
                </a:tc>
                <a:tc>
                  <a:txBody>
                    <a:bodyPr/>
                    <a:lstStyle/>
                    <a:p>
                      <a:r>
                        <a:rPr lang="ka-GE" dirty="0"/>
                        <a:t>16</a:t>
                      </a:r>
                      <a:endParaRPr lang="en-US" dirty="0"/>
                    </a:p>
                  </a:txBody>
                  <a:tcPr/>
                </a:tc>
                <a:tc>
                  <a:txBody>
                    <a:bodyPr/>
                    <a:lstStyle/>
                    <a:p>
                      <a:r>
                        <a:rPr lang="ka-GE" dirty="0"/>
                        <a:t>17</a:t>
                      </a:r>
                      <a:endParaRPr lang="en-US" dirty="0"/>
                    </a:p>
                  </a:txBody>
                  <a:tcPr/>
                </a:tc>
                <a:tc>
                  <a:txBody>
                    <a:bodyPr/>
                    <a:lstStyle/>
                    <a:p>
                      <a:r>
                        <a:rPr lang="ka-GE" dirty="0"/>
                        <a:t>7</a:t>
                      </a:r>
                      <a:endParaRPr lang="en-US" dirty="0"/>
                    </a:p>
                  </a:txBody>
                  <a:tcPr/>
                </a:tc>
                <a:tc>
                  <a:txBody>
                    <a:bodyPr/>
                    <a:lstStyle/>
                    <a:p>
                      <a:r>
                        <a:rPr lang="ka-GE" dirty="0"/>
                        <a:t>16</a:t>
                      </a:r>
                      <a:endParaRPr lang="en-US" dirty="0"/>
                    </a:p>
                  </a:txBody>
                  <a:tcPr/>
                </a:tc>
                <a:tc>
                  <a:txBody>
                    <a:bodyPr/>
                    <a:lstStyle/>
                    <a:p>
                      <a:r>
                        <a:rPr lang="ka-GE" dirty="0"/>
                        <a:t>16</a:t>
                      </a:r>
                      <a:endParaRPr lang="en-US" dirty="0"/>
                    </a:p>
                  </a:txBody>
                  <a:tcPr/>
                </a:tc>
                <a:tc>
                  <a:txBody>
                    <a:bodyPr/>
                    <a:lstStyle/>
                    <a:p>
                      <a:r>
                        <a:rPr lang="ka-GE" dirty="0"/>
                        <a:t>7</a:t>
                      </a:r>
                      <a:endParaRPr lang="en-US" dirty="0"/>
                    </a:p>
                  </a:txBody>
                  <a:tcPr/>
                </a:tc>
                <a:tc>
                  <a:txBody>
                    <a:bodyPr/>
                    <a:lstStyle/>
                    <a:p>
                      <a:r>
                        <a:rPr lang="ka-GE" dirty="0"/>
                        <a:t>5</a:t>
                      </a:r>
                      <a:endParaRPr lang="en-US" dirty="0"/>
                    </a:p>
                  </a:txBody>
                  <a:tcPr/>
                </a:tc>
                <a:tc>
                  <a:txBody>
                    <a:bodyPr/>
                    <a:lstStyle/>
                    <a:p>
                      <a:r>
                        <a:rPr lang="ka-GE" dirty="0"/>
                        <a:t>13</a:t>
                      </a:r>
                      <a:endParaRPr lang="en-US" dirty="0"/>
                    </a:p>
                  </a:txBody>
                  <a:tcPr/>
                </a:tc>
                <a:tc>
                  <a:txBody>
                    <a:bodyPr/>
                    <a:lstStyle/>
                    <a:p>
                      <a:r>
                        <a:rPr lang="ka-GE" dirty="0"/>
                        <a:t>16</a:t>
                      </a:r>
                      <a:endParaRPr lang="en-US" dirty="0"/>
                    </a:p>
                  </a:txBody>
                  <a:tcPr/>
                </a:tc>
                <a:tc>
                  <a:txBody>
                    <a:bodyPr/>
                    <a:lstStyle/>
                    <a:p>
                      <a:r>
                        <a:rPr lang="ka-GE" dirty="0"/>
                        <a:t>11</a:t>
                      </a:r>
                      <a:endParaRPr lang="en-US" dirty="0"/>
                    </a:p>
                  </a:txBody>
                  <a:tcPr/>
                </a:tc>
                <a:tc>
                  <a:txBody>
                    <a:bodyPr/>
                    <a:lstStyle/>
                    <a:p>
                      <a:r>
                        <a:rPr lang="ka-GE" dirty="0"/>
                        <a:t>7</a:t>
                      </a:r>
                      <a:endParaRPr lang="en-US" dirty="0"/>
                    </a:p>
                  </a:txBody>
                  <a:tcPr/>
                </a:tc>
                <a:tc>
                  <a:txBody>
                    <a:bodyPr/>
                    <a:lstStyle/>
                    <a:p>
                      <a:r>
                        <a:rPr lang="ka-GE" dirty="0"/>
                        <a:t>19</a:t>
                      </a:r>
                      <a:endParaRPr lang="en-US" dirty="0"/>
                    </a:p>
                  </a:txBody>
                  <a:tcPr/>
                </a:tc>
                <a:tc>
                  <a:txBody>
                    <a:bodyPr/>
                    <a:lstStyle/>
                    <a:p>
                      <a:r>
                        <a:rPr lang="ka-GE" dirty="0"/>
                        <a:t>0</a:t>
                      </a:r>
                      <a:endParaRPr lang="en-US" dirty="0"/>
                    </a:p>
                  </a:txBody>
                  <a:tcPr/>
                </a:tc>
                <a:tc>
                  <a:txBody>
                    <a:bodyPr/>
                    <a:lstStyle/>
                    <a:p>
                      <a:r>
                        <a:rPr lang="ka-GE" dirty="0"/>
                        <a:t>1</a:t>
                      </a:r>
                      <a:endParaRPr lang="en-US" dirty="0"/>
                    </a:p>
                  </a:txBody>
                  <a:tcPr/>
                </a:tc>
                <a:extLst>
                  <a:ext uri="{0D108BD9-81ED-4DB2-BD59-A6C34878D82A}">
                    <a16:rowId xmlns:a16="http://schemas.microsoft.com/office/drawing/2014/main" val="113827679"/>
                  </a:ext>
                </a:extLst>
              </a:tr>
            </a:tbl>
          </a:graphicData>
        </a:graphic>
      </p:graphicFrame>
    </p:spTree>
    <p:extLst>
      <p:ext uri="{BB962C8B-B14F-4D97-AF65-F5344CB8AC3E}">
        <p14:creationId xmlns:p14="http://schemas.microsoft.com/office/powerpoint/2010/main" val="3146987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5">
            <a:extLst>
              <a:ext uri="{FF2B5EF4-FFF2-40B4-BE49-F238E27FC236}">
                <a16:creationId xmlns:a16="http://schemas.microsoft.com/office/drawing/2014/main" id="{B0148C12-6E80-46C2-8681-BA4D302EB960}"/>
              </a:ext>
            </a:extLst>
          </p:cNvPr>
          <p:cNvSpPr txBox="1">
            <a:spLocks noChangeArrowheads="1"/>
          </p:cNvSpPr>
          <p:nvPr/>
        </p:nvSpPr>
        <p:spPr>
          <a:xfrm>
            <a:off x="863588" y="944724"/>
            <a:ext cx="8100900" cy="4320480"/>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80000"/>
              </a:lnSpc>
              <a:spcBef>
                <a:spcPts val="0"/>
              </a:spcBef>
              <a:buNone/>
            </a:pPr>
            <a:r>
              <a:rPr lang="ka-GE" altLang="ka-GE" sz="1800" dirty="0">
                <a:solidFill>
                  <a:srgbClr val="C00000"/>
                </a:solidFill>
              </a:rPr>
              <a:t>პრიმიტიული რეალიზაციით ხეები, რომლებიც კონკრეტული სიმრავლეებისათვის ავაგეთ, შეიძლება გადაგვარდნენ ბმულ სიებად. მაშინ თითოეულ შეკითხვაზე პასუხის გაცემას </a:t>
            </a:r>
            <a:r>
              <a:rPr lang="en-US" altLang="ka-GE" sz="1800" dirty="0">
                <a:solidFill>
                  <a:srgbClr val="C00000"/>
                </a:solidFill>
              </a:rPr>
              <a:t>O(N) </a:t>
            </a:r>
            <a:r>
              <a:rPr lang="ka-GE" altLang="ka-GE" sz="1800" dirty="0">
                <a:solidFill>
                  <a:srgbClr val="C00000"/>
                </a:solidFill>
              </a:rPr>
              <a:t>ოპერაცია დასჭირდება. ამ პრობლემის მოსაგვარებლად შეგვიძლია დიდ მასივებში დავიმახსოვროთ არა მარტო უშუალო მშობლების, არამედ უფრო შორეული წინაპრების ინდექსები, რაც საშუალებას მოგვცემდა ხეში წრფივად კი არა, ლოგარითმული სიჩქარით გვემოძრავა. მაგრამ ეს მოითხოვს დამატებით მეხსიერებას. სხვა გამოსავალი იქნებოდა, რომ მასივში დაგვემახსოვრებინა არა უშუალო მშობლის, არამედ სათავის ინდექსი, მაგრამ ეს გზა გაართულებდა ორი ხის გაერთიანებას, რადგან ერთ-ერთ ხეში მოგვიწევდა ყველა ელემენტისათვის განგვეახლებინა ეს ინფორმაცია.</a:t>
            </a:r>
          </a:p>
          <a:p>
            <a:pPr marL="0" indent="0" algn="just">
              <a:lnSpc>
                <a:spcPct val="80000"/>
              </a:lnSpc>
              <a:spcBef>
                <a:spcPts val="0"/>
              </a:spcBef>
              <a:buNone/>
            </a:pPr>
            <a:r>
              <a:rPr lang="ka-GE" altLang="ka-GE" sz="1800" dirty="0">
                <a:solidFill>
                  <a:srgbClr val="C00000"/>
                </a:solidFill>
              </a:rPr>
              <a:t>არსებობს უფრო ეფექტური გამოსავალი: რადგან ნებისმიერი წვეროდან რეკურსიულად ვმოძრაობთ ხის სათავისკენ, რეკურსიის უკან დაბრუნებისას, ყველა ის წვერო, რომლის გავლაც სათავემდე დაგვჭირდა, გავხადოთ სათავის უშუალო შვილები. ეს ქმედება, რომელსაც გზების შეკუმშვას (</a:t>
            </a:r>
            <a:r>
              <a:rPr lang="en-US" sz="1800" dirty="0">
                <a:solidFill>
                  <a:srgbClr val="C00000"/>
                </a:solidFill>
              </a:rPr>
              <a:t>path compression</a:t>
            </a:r>
            <a:r>
              <a:rPr lang="ka-GE" altLang="ka-GE" sz="1800" dirty="0">
                <a:solidFill>
                  <a:srgbClr val="C00000"/>
                </a:solidFill>
              </a:rPr>
              <a:t>) უწოდებენ, მკვეთრად დაადაბლებს ხეს და სათავემდე მიღწევის პროცესს ძალიან სწრაფს გახდის.</a:t>
            </a:r>
          </a:p>
        </p:txBody>
      </p:sp>
      <p:sp>
        <p:nvSpPr>
          <p:cNvPr id="123" name="Rectangle 122">
            <a:extLst>
              <a:ext uri="{FF2B5EF4-FFF2-40B4-BE49-F238E27FC236}">
                <a16:creationId xmlns:a16="http://schemas.microsoft.com/office/drawing/2014/main" id="{893C75D3-7EE3-4F6A-B3E9-ACE8BD980400}"/>
              </a:ext>
            </a:extLst>
          </p:cNvPr>
          <p:cNvSpPr/>
          <p:nvPr/>
        </p:nvSpPr>
        <p:spPr>
          <a:xfrm>
            <a:off x="3007205" y="224644"/>
            <a:ext cx="3273653" cy="584775"/>
          </a:xfrm>
          <a:prstGeom prst="rect">
            <a:avLst/>
          </a:prstGeom>
        </p:spPr>
        <p:txBody>
          <a:bodyPr wrap="none">
            <a:spAutoFit/>
          </a:bodyPr>
          <a:lstStyle/>
          <a:p>
            <a:pPr algn="ctr"/>
            <a:r>
              <a:rPr lang="en-US" sz="3200" b="1" dirty="0">
                <a:ln w="22225">
                  <a:solidFill>
                    <a:schemeClr val="accent2"/>
                  </a:solidFill>
                  <a:prstDash val="solid"/>
                </a:ln>
                <a:solidFill>
                  <a:schemeClr val="accent2">
                    <a:lumMod val="40000"/>
                    <a:lumOff val="60000"/>
                  </a:schemeClr>
                </a:solidFill>
              </a:rPr>
              <a:t>გ</a:t>
            </a:r>
            <a:r>
              <a:rPr lang="ka-GE" sz="3200" b="1" dirty="0">
                <a:ln w="22225">
                  <a:solidFill>
                    <a:schemeClr val="accent2"/>
                  </a:solidFill>
                  <a:prstDash val="solid"/>
                </a:ln>
                <a:solidFill>
                  <a:schemeClr val="accent2">
                    <a:lumMod val="40000"/>
                    <a:lumOff val="60000"/>
                  </a:schemeClr>
                </a:solidFill>
              </a:rPr>
              <a:t>ზების შეკუმშვა</a:t>
            </a:r>
            <a:endParaRPr lang="en-US" sz="32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065102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64D88C6-1B7E-43DA-A19D-E331461C9086}"/>
              </a:ext>
            </a:extLst>
          </p:cNvPr>
          <p:cNvCxnSpPr>
            <a:cxnSpLocks/>
            <a:stCxn id="31" idx="1"/>
          </p:cNvCxnSpPr>
          <p:nvPr/>
        </p:nvCxnSpPr>
        <p:spPr>
          <a:xfrm flipH="1">
            <a:off x="1293011" y="2213357"/>
            <a:ext cx="323958" cy="35346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449BA6F5-018B-427C-8362-E6D3B9EF1494}"/>
              </a:ext>
            </a:extLst>
          </p:cNvPr>
          <p:cNvSpPr/>
          <p:nvPr/>
        </p:nvSpPr>
        <p:spPr>
          <a:xfrm>
            <a:off x="1299780" y="1303164"/>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6" name="TextBox 5">
            <a:extLst>
              <a:ext uri="{FF2B5EF4-FFF2-40B4-BE49-F238E27FC236}">
                <a16:creationId xmlns:a16="http://schemas.microsoft.com/office/drawing/2014/main" id="{0AE6C39D-7A79-4A20-AC56-8D309CF043AD}"/>
              </a:ext>
            </a:extLst>
          </p:cNvPr>
          <p:cNvSpPr txBox="1"/>
          <p:nvPr/>
        </p:nvSpPr>
        <p:spPr>
          <a:xfrm>
            <a:off x="1282277" y="1350902"/>
            <a:ext cx="414878" cy="307777"/>
          </a:xfrm>
          <a:prstGeom prst="rect">
            <a:avLst/>
          </a:prstGeom>
          <a:noFill/>
        </p:spPr>
        <p:txBody>
          <a:bodyPr wrap="square" rtlCol="0">
            <a:spAutoFit/>
          </a:bodyPr>
          <a:lstStyle/>
          <a:p>
            <a:r>
              <a:rPr lang="ka-GE" sz="1400" dirty="0">
                <a:cs typeface="Courier New" panose="02070309020205020404" pitchFamily="49" charset="0"/>
              </a:rPr>
              <a:t>1</a:t>
            </a:r>
            <a:r>
              <a:rPr lang="en-US" sz="1400" dirty="0">
                <a:latin typeface="Courier New" panose="02070309020205020404" pitchFamily="49" charset="0"/>
                <a:cs typeface="Courier New" panose="02070309020205020404" pitchFamily="49" charset="0"/>
              </a:rPr>
              <a:t>2</a:t>
            </a:r>
            <a:endParaRPr lang="ka-GE" sz="1400" baseline="-25000" dirty="0">
              <a:cs typeface="Courier New" panose="02070309020205020404" pitchFamily="49" charset="0"/>
            </a:endParaRPr>
          </a:p>
        </p:txBody>
      </p:sp>
      <p:cxnSp>
        <p:nvCxnSpPr>
          <p:cNvPr id="7" name="Straight Connector 6">
            <a:extLst>
              <a:ext uri="{FF2B5EF4-FFF2-40B4-BE49-F238E27FC236}">
                <a16:creationId xmlns:a16="http://schemas.microsoft.com/office/drawing/2014/main" id="{4629D4D4-BB8A-4B91-A083-E6364F063014}"/>
              </a:ext>
            </a:extLst>
          </p:cNvPr>
          <p:cNvCxnSpPr>
            <a:cxnSpLocks/>
          </p:cNvCxnSpPr>
          <p:nvPr/>
        </p:nvCxnSpPr>
        <p:spPr>
          <a:xfrm>
            <a:off x="1942336" y="2241026"/>
            <a:ext cx="332754" cy="35676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5E63939C-ACAC-4B2C-B5A3-35CC829B0FC0}"/>
              </a:ext>
            </a:extLst>
          </p:cNvPr>
          <p:cNvSpPr/>
          <p:nvPr/>
        </p:nvSpPr>
        <p:spPr>
          <a:xfrm>
            <a:off x="3718847" y="1859532"/>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9" name="TextBox 8">
            <a:extLst>
              <a:ext uri="{FF2B5EF4-FFF2-40B4-BE49-F238E27FC236}">
                <a16:creationId xmlns:a16="http://schemas.microsoft.com/office/drawing/2014/main" id="{51FD93BD-7E1F-42DB-ADDC-43FD51BF8AE0}"/>
              </a:ext>
            </a:extLst>
          </p:cNvPr>
          <p:cNvSpPr txBox="1"/>
          <p:nvPr/>
        </p:nvSpPr>
        <p:spPr>
          <a:xfrm>
            <a:off x="3708908" y="1874703"/>
            <a:ext cx="404029" cy="307777"/>
          </a:xfrm>
          <a:prstGeom prst="rect">
            <a:avLst/>
          </a:prstGeom>
          <a:noFill/>
        </p:spPr>
        <p:txBody>
          <a:bodyPr wrap="square" rtlCol="0">
            <a:spAutoFit/>
          </a:bodyPr>
          <a:lstStyle/>
          <a:p>
            <a:r>
              <a:rPr lang="ka-GE" sz="1400" dirty="0">
                <a:cs typeface="Courier New" panose="02070309020205020404" pitchFamily="49" charset="0"/>
              </a:rPr>
              <a:t>20</a:t>
            </a:r>
            <a:endParaRPr lang="ka-GE" sz="1400" baseline="-25000" dirty="0">
              <a:cs typeface="Courier New" panose="02070309020205020404" pitchFamily="49" charset="0"/>
            </a:endParaRPr>
          </a:p>
        </p:txBody>
      </p:sp>
      <p:sp>
        <p:nvSpPr>
          <p:cNvPr id="10" name="Oval 9">
            <a:extLst>
              <a:ext uri="{FF2B5EF4-FFF2-40B4-BE49-F238E27FC236}">
                <a16:creationId xmlns:a16="http://schemas.microsoft.com/office/drawing/2014/main" id="{6284F8FA-D86A-437A-A274-290056A0640E}"/>
              </a:ext>
            </a:extLst>
          </p:cNvPr>
          <p:cNvSpPr/>
          <p:nvPr/>
        </p:nvSpPr>
        <p:spPr>
          <a:xfrm>
            <a:off x="2721932" y="1502241"/>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11" name="TextBox 10">
            <a:extLst>
              <a:ext uri="{FF2B5EF4-FFF2-40B4-BE49-F238E27FC236}">
                <a16:creationId xmlns:a16="http://schemas.microsoft.com/office/drawing/2014/main" id="{F78BB500-393B-46A2-84AA-AD444C6EE7D4}"/>
              </a:ext>
            </a:extLst>
          </p:cNvPr>
          <p:cNvSpPr txBox="1"/>
          <p:nvPr/>
        </p:nvSpPr>
        <p:spPr>
          <a:xfrm>
            <a:off x="2769743" y="1502241"/>
            <a:ext cx="349564" cy="307777"/>
          </a:xfrm>
          <a:prstGeom prst="rect">
            <a:avLst/>
          </a:prstGeom>
          <a:noFill/>
        </p:spPr>
        <p:txBody>
          <a:bodyPr wrap="square" rtlCol="0">
            <a:spAutoFit/>
          </a:bodyPr>
          <a:lstStyle/>
          <a:p>
            <a:r>
              <a:rPr lang="ka-GE" sz="1400" dirty="0">
                <a:cs typeface="Courier New" panose="02070309020205020404" pitchFamily="49" charset="0"/>
              </a:rPr>
              <a:t>8</a:t>
            </a:r>
            <a:endParaRPr lang="ka-GE" sz="1400" baseline="-25000" dirty="0">
              <a:cs typeface="Courier New" panose="02070309020205020404" pitchFamily="49" charset="0"/>
            </a:endParaRPr>
          </a:p>
        </p:txBody>
      </p:sp>
      <p:sp>
        <p:nvSpPr>
          <p:cNvPr id="12" name="Oval 11">
            <a:extLst>
              <a:ext uri="{FF2B5EF4-FFF2-40B4-BE49-F238E27FC236}">
                <a16:creationId xmlns:a16="http://schemas.microsoft.com/office/drawing/2014/main" id="{9E7C6AD1-8D6F-499B-9048-12426D398CCE}"/>
              </a:ext>
            </a:extLst>
          </p:cNvPr>
          <p:cNvSpPr/>
          <p:nvPr/>
        </p:nvSpPr>
        <p:spPr>
          <a:xfrm>
            <a:off x="6192748" y="2494495"/>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13" name="TextBox 12">
            <a:extLst>
              <a:ext uri="{FF2B5EF4-FFF2-40B4-BE49-F238E27FC236}">
                <a16:creationId xmlns:a16="http://schemas.microsoft.com/office/drawing/2014/main" id="{81DC264F-BD4E-4BF1-AEFE-CFDE980BEAE0}"/>
              </a:ext>
            </a:extLst>
          </p:cNvPr>
          <p:cNvSpPr txBox="1"/>
          <p:nvPr/>
        </p:nvSpPr>
        <p:spPr>
          <a:xfrm>
            <a:off x="6190347" y="2523509"/>
            <a:ext cx="423527" cy="307777"/>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2</a:t>
            </a:r>
            <a:r>
              <a:rPr lang="ka-GE" sz="1400" dirty="0">
                <a:cs typeface="Courier New" panose="02070309020205020404" pitchFamily="49" charset="0"/>
              </a:rPr>
              <a:t>1</a:t>
            </a:r>
            <a:endParaRPr lang="ka-GE" sz="1400" baseline="-25000" dirty="0">
              <a:cs typeface="Courier New" panose="02070309020205020404" pitchFamily="49" charset="0"/>
            </a:endParaRPr>
          </a:p>
        </p:txBody>
      </p:sp>
      <p:sp>
        <p:nvSpPr>
          <p:cNvPr id="14" name="Oval 13">
            <a:extLst>
              <a:ext uri="{FF2B5EF4-FFF2-40B4-BE49-F238E27FC236}">
                <a16:creationId xmlns:a16="http://schemas.microsoft.com/office/drawing/2014/main" id="{4367953C-7E23-4CA1-A7AC-931E685EA34E}"/>
              </a:ext>
            </a:extLst>
          </p:cNvPr>
          <p:cNvSpPr/>
          <p:nvPr/>
        </p:nvSpPr>
        <p:spPr>
          <a:xfrm>
            <a:off x="4234690" y="1859532"/>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15" name="TextBox 14">
            <a:extLst>
              <a:ext uri="{FF2B5EF4-FFF2-40B4-BE49-F238E27FC236}">
                <a16:creationId xmlns:a16="http://schemas.microsoft.com/office/drawing/2014/main" id="{FA102AAE-BC91-4898-B181-F37B952093AC}"/>
              </a:ext>
            </a:extLst>
          </p:cNvPr>
          <p:cNvSpPr txBox="1"/>
          <p:nvPr/>
        </p:nvSpPr>
        <p:spPr>
          <a:xfrm>
            <a:off x="4270694" y="1859532"/>
            <a:ext cx="349564" cy="307777"/>
          </a:xfrm>
          <a:prstGeom prst="rect">
            <a:avLst/>
          </a:prstGeom>
          <a:noFill/>
        </p:spPr>
        <p:txBody>
          <a:bodyPr wrap="square" rtlCol="0">
            <a:spAutoFit/>
          </a:bodyPr>
          <a:lstStyle/>
          <a:p>
            <a:r>
              <a:rPr lang="ka-GE" sz="1400" dirty="0">
                <a:cs typeface="Courier New" panose="02070309020205020404" pitchFamily="49" charset="0"/>
              </a:rPr>
              <a:t>4</a:t>
            </a:r>
            <a:endParaRPr lang="ka-GE" sz="1400" baseline="-25000" dirty="0">
              <a:cs typeface="Courier New" panose="02070309020205020404" pitchFamily="49" charset="0"/>
            </a:endParaRPr>
          </a:p>
        </p:txBody>
      </p:sp>
      <p:cxnSp>
        <p:nvCxnSpPr>
          <p:cNvPr id="16" name="Straight Connector 15">
            <a:extLst>
              <a:ext uri="{FF2B5EF4-FFF2-40B4-BE49-F238E27FC236}">
                <a16:creationId xmlns:a16="http://schemas.microsoft.com/office/drawing/2014/main" id="{F990D7C0-D4F0-4245-A455-23AFD0DC2DA6}"/>
              </a:ext>
            </a:extLst>
          </p:cNvPr>
          <p:cNvCxnSpPr>
            <a:cxnSpLocks/>
            <a:endCxn id="5" idx="7"/>
          </p:cNvCxnSpPr>
          <p:nvPr/>
        </p:nvCxnSpPr>
        <p:spPr>
          <a:xfrm flipH="1">
            <a:off x="1598152" y="1043129"/>
            <a:ext cx="660790" cy="31331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526D62A-669D-4C36-B3F0-A78158EC73C3}"/>
              </a:ext>
            </a:extLst>
          </p:cNvPr>
          <p:cNvCxnSpPr>
            <a:cxnSpLocks/>
          </p:cNvCxnSpPr>
          <p:nvPr/>
        </p:nvCxnSpPr>
        <p:spPr>
          <a:xfrm flipH="1">
            <a:off x="3840962" y="1636220"/>
            <a:ext cx="195027" cy="22688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066F0C53-594F-44CA-B525-4DBC9DC1EEB5}"/>
              </a:ext>
            </a:extLst>
          </p:cNvPr>
          <p:cNvSpPr/>
          <p:nvPr/>
        </p:nvSpPr>
        <p:spPr>
          <a:xfrm>
            <a:off x="1062144" y="2564722"/>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19" name="TextBox 18">
            <a:extLst>
              <a:ext uri="{FF2B5EF4-FFF2-40B4-BE49-F238E27FC236}">
                <a16:creationId xmlns:a16="http://schemas.microsoft.com/office/drawing/2014/main" id="{411E5D47-93FC-4798-AAE9-416F5958326F}"/>
              </a:ext>
            </a:extLst>
          </p:cNvPr>
          <p:cNvSpPr txBox="1"/>
          <p:nvPr/>
        </p:nvSpPr>
        <p:spPr>
          <a:xfrm>
            <a:off x="1084666" y="2622190"/>
            <a:ext cx="349564" cy="307777"/>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9</a:t>
            </a:r>
            <a:endParaRPr lang="ka-GE" sz="1400" baseline="-25000" dirty="0">
              <a:cs typeface="Courier New" panose="02070309020205020404" pitchFamily="49" charset="0"/>
            </a:endParaRPr>
          </a:p>
        </p:txBody>
      </p:sp>
      <p:cxnSp>
        <p:nvCxnSpPr>
          <p:cNvPr id="20" name="Straight Connector 19">
            <a:extLst>
              <a:ext uri="{FF2B5EF4-FFF2-40B4-BE49-F238E27FC236}">
                <a16:creationId xmlns:a16="http://schemas.microsoft.com/office/drawing/2014/main" id="{C2FCEF84-BED8-4C74-BF45-F4A551E0D218}"/>
              </a:ext>
            </a:extLst>
          </p:cNvPr>
          <p:cNvCxnSpPr>
            <a:cxnSpLocks/>
          </p:cNvCxnSpPr>
          <p:nvPr/>
        </p:nvCxnSpPr>
        <p:spPr>
          <a:xfrm>
            <a:off x="4219397" y="1636220"/>
            <a:ext cx="168070" cy="23358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DD504BFF-5276-433C-BC75-74597F8935A9}"/>
              </a:ext>
            </a:extLst>
          </p:cNvPr>
          <p:cNvSpPr/>
          <p:nvPr/>
        </p:nvSpPr>
        <p:spPr>
          <a:xfrm>
            <a:off x="2122356" y="2561790"/>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22" name="TextBox 21">
            <a:extLst>
              <a:ext uri="{FF2B5EF4-FFF2-40B4-BE49-F238E27FC236}">
                <a16:creationId xmlns:a16="http://schemas.microsoft.com/office/drawing/2014/main" id="{5A918317-E39C-4FF9-B7BA-A7A13A965C82}"/>
              </a:ext>
            </a:extLst>
          </p:cNvPr>
          <p:cNvSpPr txBox="1"/>
          <p:nvPr/>
        </p:nvSpPr>
        <p:spPr>
          <a:xfrm>
            <a:off x="2144878" y="2619258"/>
            <a:ext cx="349564" cy="307777"/>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3</a:t>
            </a:r>
            <a:endParaRPr lang="ka-GE" sz="1400" baseline="-25000" dirty="0">
              <a:cs typeface="Courier New" panose="02070309020205020404" pitchFamily="49" charset="0"/>
            </a:endParaRPr>
          </a:p>
        </p:txBody>
      </p:sp>
      <p:cxnSp>
        <p:nvCxnSpPr>
          <p:cNvPr id="23" name="Straight Connector 22">
            <a:extLst>
              <a:ext uri="{FF2B5EF4-FFF2-40B4-BE49-F238E27FC236}">
                <a16:creationId xmlns:a16="http://schemas.microsoft.com/office/drawing/2014/main" id="{58D87497-8C24-4898-B781-73F401338316}"/>
              </a:ext>
            </a:extLst>
          </p:cNvPr>
          <p:cNvCxnSpPr>
            <a:cxnSpLocks/>
          </p:cNvCxnSpPr>
          <p:nvPr/>
        </p:nvCxnSpPr>
        <p:spPr>
          <a:xfrm>
            <a:off x="6228536" y="2307750"/>
            <a:ext cx="150258" cy="19015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8B4AB4ED-89A9-446A-BBA0-667137A30AA7}"/>
              </a:ext>
            </a:extLst>
          </p:cNvPr>
          <p:cNvSpPr/>
          <p:nvPr/>
        </p:nvSpPr>
        <p:spPr>
          <a:xfrm>
            <a:off x="3961694" y="1366380"/>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25" name="TextBox 24">
            <a:extLst>
              <a:ext uri="{FF2B5EF4-FFF2-40B4-BE49-F238E27FC236}">
                <a16:creationId xmlns:a16="http://schemas.microsoft.com/office/drawing/2014/main" id="{610A881B-B599-4F1C-92E7-F775CFFFF633}"/>
              </a:ext>
            </a:extLst>
          </p:cNvPr>
          <p:cNvSpPr txBox="1"/>
          <p:nvPr/>
        </p:nvSpPr>
        <p:spPr>
          <a:xfrm>
            <a:off x="3984216" y="1423848"/>
            <a:ext cx="349564" cy="307777"/>
          </a:xfrm>
          <a:prstGeom prst="rect">
            <a:avLst/>
          </a:prstGeom>
          <a:noFill/>
        </p:spPr>
        <p:txBody>
          <a:bodyPr wrap="square" rtlCol="0">
            <a:spAutoFit/>
          </a:bodyPr>
          <a:lstStyle/>
          <a:p>
            <a:r>
              <a:rPr lang="ka-GE" sz="1400" dirty="0">
                <a:cs typeface="Courier New" panose="02070309020205020404" pitchFamily="49" charset="0"/>
              </a:rPr>
              <a:t>0</a:t>
            </a:r>
            <a:endParaRPr lang="ka-GE" sz="1400" baseline="-25000" dirty="0">
              <a:cs typeface="Courier New" panose="02070309020205020404" pitchFamily="49" charset="0"/>
            </a:endParaRPr>
          </a:p>
        </p:txBody>
      </p:sp>
      <p:sp>
        <p:nvSpPr>
          <p:cNvPr id="26" name="Oval 25">
            <a:extLst>
              <a:ext uri="{FF2B5EF4-FFF2-40B4-BE49-F238E27FC236}">
                <a16:creationId xmlns:a16="http://schemas.microsoft.com/office/drawing/2014/main" id="{55BE2BCB-49CB-402F-84B0-3ED09FB5D8C3}"/>
              </a:ext>
            </a:extLst>
          </p:cNvPr>
          <p:cNvSpPr/>
          <p:nvPr/>
        </p:nvSpPr>
        <p:spPr>
          <a:xfrm>
            <a:off x="5028738" y="1337628"/>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27" name="TextBox 26">
            <a:extLst>
              <a:ext uri="{FF2B5EF4-FFF2-40B4-BE49-F238E27FC236}">
                <a16:creationId xmlns:a16="http://schemas.microsoft.com/office/drawing/2014/main" id="{4D74D290-DF6A-45FC-AEC3-A409E1ADF621}"/>
              </a:ext>
            </a:extLst>
          </p:cNvPr>
          <p:cNvSpPr txBox="1"/>
          <p:nvPr/>
        </p:nvSpPr>
        <p:spPr>
          <a:xfrm>
            <a:off x="5051260" y="1395096"/>
            <a:ext cx="349564" cy="307777"/>
          </a:xfrm>
          <a:prstGeom prst="rect">
            <a:avLst/>
          </a:prstGeom>
          <a:noFill/>
        </p:spPr>
        <p:txBody>
          <a:bodyPr wrap="square" rtlCol="0">
            <a:spAutoFit/>
          </a:bodyPr>
          <a:lstStyle/>
          <a:p>
            <a:r>
              <a:rPr lang="ka-GE" sz="1400" dirty="0">
                <a:cs typeface="Courier New" panose="02070309020205020404" pitchFamily="49" charset="0"/>
              </a:rPr>
              <a:t>6</a:t>
            </a:r>
            <a:endParaRPr lang="ka-GE" sz="1400" baseline="-25000" dirty="0">
              <a:cs typeface="Courier New" panose="02070309020205020404" pitchFamily="49" charset="0"/>
            </a:endParaRPr>
          </a:p>
        </p:txBody>
      </p:sp>
      <p:sp>
        <p:nvSpPr>
          <p:cNvPr id="28" name="Oval 27">
            <a:extLst>
              <a:ext uri="{FF2B5EF4-FFF2-40B4-BE49-F238E27FC236}">
                <a16:creationId xmlns:a16="http://schemas.microsoft.com/office/drawing/2014/main" id="{E3A35F99-1F90-4D53-B3D3-C9D65FF5E145}"/>
              </a:ext>
            </a:extLst>
          </p:cNvPr>
          <p:cNvSpPr/>
          <p:nvPr/>
        </p:nvSpPr>
        <p:spPr>
          <a:xfrm>
            <a:off x="5909417" y="2014141"/>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29" name="TextBox 28">
            <a:extLst>
              <a:ext uri="{FF2B5EF4-FFF2-40B4-BE49-F238E27FC236}">
                <a16:creationId xmlns:a16="http://schemas.microsoft.com/office/drawing/2014/main" id="{70081BA0-E651-43F2-99FB-3E435749A6A4}"/>
              </a:ext>
            </a:extLst>
          </p:cNvPr>
          <p:cNvSpPr txBox="1"/>
          <p:nvPr/>
        </p:nvSpPr>
        <p:spPr>
          <a:xfrm>
            <a:off x="5931939" y="2071609"/>
            <a:ext cx="349564" cy="307777"/>
          </a:xfrm>
          <a:prstGeom prst="rect">
            <a:avLst/>
          </a:prstGeom>
          <a:noFill/>
        </p:spPr>
        <p:txBody>
          <a:bodyPr wrap="square" rtlCol="0">
            <a:spAutoFit/>
          </a:bodyPr>
          <a:lstStyle/>
          <a:p>
            <a:r>
              <a:rPr lang="ka-GE" sz="1400" dirty="0">
                <a:cs typeface="Courier New" panose="02070309020205020404" pitchFamily="49" charset="0"/>
              </a:rPr>
              <a:t>1</a:t>
            </a:r>
            <a:endParaRPr lang="ka-GE" sz="1400" baseline="-25000" dirty="0">
              <a:cs typeface="Courier New" panose="02070309020205020404" pitchFamily="49" charset="0"/>
            </a:endParaRPr>
          </a:p>
        </p:txBody>
      </p:sp>
      <p:sp>
        <p:nvSpPr>
          <p:cNvPr id="30" name="Oval 29">
            <a:extLst>
              <a:ext uri="{FF2B5EF4-FFF2-40B4-BE49-F238E27FC236}">
                <a16:creationId xmlns:a16="http://schemas.microsoft.com/office/drawing/2014/main" id="{127304BB-922C-41A3-8E7C-C89299479EA5}"/>
              </a:ext>
            </a:extLst>
          </p:cNvPr>
          <p:cNvSpPr/>
          <p:nvPr/>
        </p:nvSpPr>
        <p:spPr>
          <a:xfrm>
            <a:off x="1594448" y="2002000"/>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31" name="TextBox 30">
            <a:extLst>
              <a:ext uri="{FF2B5EF4-FFF2-40B4-BE49-F238E27FC236}">
                <a16:creationId xmlns:a16="http://schemas.microsoft.com/office/drawing/2014/main" id="{293B1016-023D-4E5E-BAF8-40797725A48B}"/>
              </a:ext>
            </a:extLst>
          </p:cNvPr>
          <p:cNvSpPr txBox="1"/>
          <p:nvPr/>
        </p:nvSpPr>
        <p:spPr>
          <a:xfrm>
            <a:off x="1616969" y="2059468"/>
            <a:ext cx="397375" cy="307777"/>
          </a:xfrm>
          <a:prstGeom prst="rect">
            <a:avLst/>
          </a:prstGeom>
          <a:noFill/>
        </p:spPr>
        <p:txBody>
          <a:bodyPr wrap="square" rtlCol="0">
            <a:spAutoFit/>
          </a:bodyPr>
          <a:lstStyle/>
          <a:p>
            <a:r>
              <a:rPr lang="ka-GE" sz="1400" dirty="0">
                <a:cs typeface="Courier New" panose="02070309020205020404" pitchFamily="49" charset="0"/>
              </a:rPr>
              <a:t>17</a:t>
            </a:r>
            <a:endParaRPr lang="ka-GE" sz="1400" baseline="-25000" dirty="0">
              <a:cs typeface="Courier New" panose="02070309020205020404" pitchFamily="49" charset="0"/>
            </a:endParaRPr>
          </a:p>
        </p:txBody>
      </p:sp>
      <p:cxnSp>
        <p:nvCxnSpPr>
          <p:cNvPr id="32" name="Straight Connector 31">
            <a:extLst>
              <a:ext uri="{FF2B5EF4-FFF2-40B4-BE49-F238E27FC236}">
                <a16:creationId xmlns:a16="http://schemas.microsoft.com/office/drawing/2014/main" id="{CBC13902-C35A-4DFC-88D8-4E3C47E644FC}"/>
              </a:ext>
            </a:extLst>
          </p:cNvPr>
          <p:cNvCxnSpPr>
            <a:cxnSpLocks/>
            <a:stCxn id="35" idx="1"/>
            <a:endCxn id="24" idx="0"/>
          </p:cNvCxnSpPr>
          <p:nvPr/>
        </p:nvCxnSpPr>
        <p:spPr>
          <a:xfrm flipH="1">
            <a:off x="4136477" y="948302"/>
            <a:ext cx="288882" cy="41807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EBA265-3FB5-4AAE-87F8-96B1F1D25268}"/>
              </a:ext>
            </a:extLst>
          </p:cNvPr>
          <p:cNvCxnSpPr>
            <a:cxnSpLocks/>
            <a:endCxn id="26" idx="0"/>
          </p:cNvCxnSpPr>
          <p:nvPr/>
        </p:nvCxnSpPr>
        <p:spPr>
          <a:xfrm>
            <a:off x="4703057" y="989655"/>
            <a:ext cx="500464" cy="34797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F2FF7C71-2072-4CEA-B03E-51FED5A92611}"/>
              </a:ext>
            </a:extLst>
          </p:cNvPr>
          <p:cNvSpPr/>
          <p:nvPr/>
        </p:nvSpPr>
        <p:spPr>
          <a:xfrm>
            <a:off x="4402838" y="736945"/>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35" name="TextBox 34">
            <a:extLst>
              <a:ext uri="{FF2B5EF4-FFF2-40B4-BE49-F238E27FC236}">
                <a16:creationId xmlns:a16="http://schemas.microsoft.com/office/drawing/2014/main" id="{D9BF8316-E2F0-4A77-BD8C-A7DC8D3316D9}"/>
              </a:ext>
            </a:extLst>
          </p:cNvPr>
          <p:cNvSpPr txBox="1"/>
          <p:nvPr/>
        </p:nvSpPr>
        <p:spPr>
          <a:xfrm>
            <a:off x="4425359" y="794413"/>
            <a:ext cx="397375" cy="307777"/>
          </a:xfrm>
          <a:prstGeom prst="rect">
            <a:avLst/>
          </a:prstGeom>
          <a:noFill/>
        </p:spPr>
        <p:txBody>
          <a:bodyPr wrap="square" rtlCol="0">
            <a:spAutoFit/>
          </a:bodyPr>
          <a:lstStyle/>
          <a:p>
            <a:r>
              <a:rPr lang="ka-GE" sz="1400" dirty="0">
                <a:cs typeface="Courier New" panose="02070309020205020404" pitchFamily="49" charset="0"/>
              </a:rPr>
              <a:t>19</a:t>
            </a:r>
            <a:endParaRPr lang="ka-GE" sz="1400" baseline="-25000" dirty="0">
              <a:cs typeface="Courier New" panose="02070309020205020404" pitchFamily="49" charset="0"/>
            </a:endParaRPr>
          </a:p>
        </p:txBody>
      </p:sp>
      <p:cxnSp>
        <p:nvCxnSpPr>
          <p:cNvPr id="36" name="Straight Connector 35">
            <a:extLst>
              <a:ext uri="{FF2B5EF4-FFF2-40B4-BE49-F238E27FC236}">
                <a16:creationId xmlns:a16="http://schemas.microsoft.com/office/drawing/2014/main" id="{59C819C3-2185-4580-85CC-AF59A82889B6}"/>
              </a:ext>
            </a:extLst>
          </p:cNvPr>
          <p:cNvCxnSpPr>
            <a:cxnSpLocks/>
            <a:stCxn id="38" idx="3"/>
          </p:cNvCxnSpPr>
          <p:nvPr/>
        </p:nvCxnSpPr>
        <p:spPr>
          <a:xfrm flipH="1">
            <a:off x="1865300" y="1806254"/>
            <a:ext cx="225563" cy="20964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13DC670-1454-48D8-B4E3-DE2FFEE12CC4}"/>
              </a:ext>
            </a:extLst>
          </p:cNvPr>
          <p:cNvCxnSpPr>
            <a:cxnSpLocks/>
          </p:cNvCxnSpPr>
          <p:nvPr/>
        </p:nvCxnSpPr>
        <p:spPr>
          <a:xfrm>
            <a:off x="2494442" y="1047552"/>
            <a:ext cx="306829" cy="50167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6D88258E-5D08-4FC9-85B0-3CCCB0466E32}"/>
              </a:ext>
            </a:extLst>
          </p:cNvPr>
          <p:cNvSpPr/>
          <p:nvPr/>
        </p:nvSpPr>
        <p:spPr>
          <a:xfrm>
            <a:off x="2039670" y="1495724"/>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39" name="TextBox 38">
            <a:extLst>
              <a:ext uri="{FF2B5EF4-FFF2-40B4-BE49-F238E27FC236}">
                <a16:creationId xmlns:a16="http://schemas.microsoft.com/office/drawing/2014/main" id="{8FBE78F8-1C49-454B-97BB-1BD904EF5FC9}"/>
              </a:ext>
            </a:extLst>
          </p:cNvPr>
          <p:cNvSpPr txBox="1"/>
          <p:nvPr/>
        </p:nvSpPr>
        <p:spPr>
          <a:xfrm>
            <a:off x="2062191" y="1553192"/>
            <a:ext cx="397375" cy="307777"/>
          </a:xfrm>
          <a:prstGeom prst="rect">
            <a:avLst/>
          </a:prstGeom>
          <a:noFill/>
        </p:spPr>
        <p:txBody>
          <a:bodyPr wrap="square" rtlCol="0">
            <a:spAutoFit/>
          </a:bodyPr>
          <a:lstStyle/>
          <a:p>
            <a:r>
              <a:rPr lang="ka-GE" sz="1400" dirty="0">
                <a:cs typeface="Courier New" panose="02070309020205020404" pitchFamily="49" charset="0"/>
              </a:rPr>
              <a:t>11</a:t>
            </a:r>
            <a:endParaRPr lang="ka-GE" sz="1400" baseline="-25000" dirty="0">
              <a:cs typeface="Courier New" panose="02070309020205020404" pitchFamily="49" charset="0"/>
            </a:endParaRPr>
          </a:p>
        </p:txBody>
      </p:sp>
      <p:sp>
        <p:nvSpPr>
          <p:cNvPr id="40" name="Oval 39">
            <a:extLst>
              <a:ext uri="{FF2B5EF4-FFF2-40B4-BE49-F238E27FC236}">
                <a16:creationId xmlns:a16="http://schemas.microsoft.com/office/drawing/2014/main" id="{A3DFBCB6-6A36-499D-A412-1AEE42092079}"/>
              </a:ext>
            </a:extLst>
          </p:cNvPr>
          <p:cNvSpPr/>
          <p:nvPr/>
        </p:nvSpPr>
        <p:spPr>
          <a:xfrm>
            <a:off x="7903001" y="2490070"/>
            <a:ext cx="349565" cy="363809"/>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41" name="TextBox 40">
            <a:extLst>
              <a:ext uri="{FF2B5EF4-FFF2-40B4-BE49-F238E27FC236}">
                <a16:creationId xmlns:a16="http://schemas.microsoft.com/office/drawing/2014/main" id="{C37CCC35-29DD-4395-9CB6-3D843E154182}"/>
              </a:ext>
            </a:extLst>
          </p:cNvPr>
          <p:cNvSpPr txBox="1"/>
          <p:nvPr/>
        </p:nvSpPr>
        <p:spPr>
          <a:xfrm>
            <a:off x="7947527" y="2490071"/>
            <a:ext cx="349564" cy="307777"/>
          </a:xfrm>
          <a:prstGeom prst="rect">
            <a:avLst/>
          </a:prstGeom>
          <a:noFill/>
        </p:spPr>
        <p:txBody>
          <a:bodyPr wrap="square" rtlCol="0">
            <a:spAutoFit/>
          </a:bodyPr>
          <a:lstStyle/>
          <a:p>
            <a:r>
              <a:rPr lang="ka-GE" sz="1400" dirty="0">
                <a:cs typeface="Courier New" panose="02070309020205020404" pitchFamily="49" charset="0"/>
              </a:rPr>
              <a:t>2</a:t>
            </a:r>
            <a:endParaRPr lang="ka-GE" sz="1400" baseline="-25000" dirty="0">
              <a:cs typeface="Courier New" panose="02070309020205020404" pitchFamily="49" charset="0"/>
            </a:endParaRPr>
          </a:p>
        </p:txBody>
      </p:sp>
      <p:sp>
        <p:nvSpPr>
          <p:cNvPr id="42" name="Oval 41">
            <a:extLst>
              <a:ext uri="{FF2B5EF4-FFF2-40B4-BE49-F238E27FC236}">
                <a16:creationId xmlns:a16="http://schemas.microsoft.com/office/drawing/2014/main" id="{A1B441DC-ACC4-4290-801C-3DD37D7A579A}"/>
              </a:ext>
            </a:extLst>
          </p:cNvPr>
          <p:cNvSpPr/>
          <p:nvPr/>
        </p:nvSpPr>
        <p:spPr>
          <a:xfrm>
            <a:off x="6696804" y="2494495"/>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43" name="TextBox 42">
            <a:extLst>
              <a:ext uri="{FF2B5EF4-FFF2-40B4-BE49-F238E27FC236}">
                <a16:creationId xmlns:a16="http://schemas.microsoft.com/office/drawing/2014/main" id="{BFA8A2AE-C797-47A8-AC9D-2E50BAC8D625}"/>
              </a:ext>
            </a:extLst>
          </p:cNvPr>
          <p:cNvSpPr txBox="1"/>
          <p:nvPr/>
        </p:nvSpPr>
        <p:spPr>
          <a:xfrm>
            <a:off x="6663842" y="2539034"/>
            <a:ext cx="423527" cy="307777"/>
          </a:xfrm>
          <a:prstGeom prst="rect">
            <a:avLst/>
          </a:prstGeom>
          <a:noFill/>
        </p:spPr>
        <p:txBody>
          <a:bodyPr wrap="square" rtlCol="0">
            <a:spAutoFit/>
          </a:bodyPr>
          <a:lstStyle/>
          <a:p>
            <a:r>
              <a:rPr lang="ka-GE" sz="1400" dirty="0">
                <a:cs typeface="Courier New" panose="02070309020205020404" pitchFamily="49" charset="0"/>
              </a:rPr>
              <a:t>14</a:t>
            </a:r>
            <a:endParaRPr lang="ka-GE" sz="1400" baseline="-25000" dirty="0">
              <a:cs typeface="Courier New" panose="02070309020205020404" pitchFamily="49" charset="0"/>
            </a:endParaRPr>
          </a:p>
        </p:txBody>
      </p:sp>
      <p:cxnSp>
        <p:nvCxnSpPr>
          <p:cNvPr id="44" name="Straight Connector 43">
            <a:extLst>
              <a:ext uri="{FF2B5EF4-FFF2-40B4-BE49-F238E27FC236}">
                <a16:creationId xmlns:a16="http://schemas.microsoft.com/office/drawing/2014/main" id="{C234D60E-7F49-4D97-87B4-817D9E26E1A2}"/>
              </a:ext>
            </a:extLst>
          </p:cNvPr>
          <p:cNvCxnSpPr>
            <a:cxnSpLocks/>
          </p:cNvCxnSpPr>
          <p:nvPr/>
        </p:nvCxnSpPr>
        <p:spPr>
          <a:xfrm flipH="1">
            <a:off x="6889283" y="2328417"/>
            <a:ext cx="100190" cy="18780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D42209C9-4DCA-4944-A599-A32038FF12C0}"/>
              </a:ext>
            </a:extLst>
          </p:cNvPr>
          <p:cNvSpPr/>
          <p:nvPr/>
        </p:nvSpPr>
        <p:spPr>
          <a:xfrm>
            <a:off x="6935226" y="2035867"/>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46" name="TextBox 45">
            <a:extLst>
              <a:ext uri="{FF2B5EF4-FFF2-40B4-BE49-F238E27FC236}">
                <a16:creationId xmlns:a16="http://schemas.microsoft.com/office/drawing/2014/main" id="{A9ED3899-3ACE-427A-A49C-1A26FD67075F}"/>
              </a:ext>
            </a:extLst>
          </p:cNvPr>
          <p:cNvSpPr txBox="1"/>
          <p:nvPr/>
        </p:nvSpPr>
        <p:spPr>
          <a:xfrm>
            <a:off x="6957748" y="2093335"/>
            <a:ext cx="349564" cy="307777"/>
          </a:xfrm>
          <a:prstGeom prst="rect">
            <a:avLst/>
          </a:prstGeom>
          <a:noFill/>
        </p:spPr>
        <p:txBody>
          <a:bodyPr wrap="square" rtlCol="0">
            <a:spAutoFit/>
          </a:bodyPr>
          <a:lstStyle/>
          <a:p>
            <a:r>
              <a:rPr lang="ka-GE" sz="1400" dirty="0">
                <a:cs typeface="Courier New" panose="02070309020205020404" pitchFamily="49" charset="0"/>
              </a:rPr>
              <a:t>5</a:t>
            </a:r>
            <a:endParaRPr lang="ka-GE" sz="1400" baseline="-25000" dirty="0">
              <a:cs typeface="Courier New" panose="02070309020205020404" pitchFamily="49" charset="0"/>
            </a:endParaRPr>
          </a:p>
        </p:txBody>
      </p:sp>
      <p:sp>
        <p:nvSpPr>
          <p:cNvPr id="47" name="Oval 46">
            <a:extLst>
              <a:ext uri="{FF2B5EF4-FFF2-40B4-BE49-F238E27FC236}">
                <a16:creationId xmlns:a16="http://schemas.microsoft.com/office/drawing/2014/main" id="{1C7CEF00-F115-4031-820D-3F90FE5CEC4C}"/>
              </a:ext>
            </a:extLst>
          </p:cNvPr>
          <p:cNvSpPr/>
          <p:nvPr/>
        </p:nvSpPr>
        <p:spPr>
          <a:xfrm>
            <a:off x="7545079" y="1546534"/>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48" name="TextBox 47">
            <a:extLst>
              <a:ext uri="{FF2B5EF4-FFF2-40B4-BE49-F238E27FC236}">
                <a16:creationId xmlns:a16="http://schemas.microsoft.com/office/drawing/2014/main" id="{23A69660-068B-437F-A681-105FF110C543}"/>
              </a:ext>
            </a:extLst>
          </p:cNvPr>
          <p:cNvSpPr txBox="1"/>
          <p:nvPr/>
        </p:nvSpPr>
        <p:spPr>
          <a:xfrm>
            <a:off x="7567601" y="1604002"/>
            <a:ext cx="379926" cy="307777"/>
          </a:xfrm>
          <a:prstGeom prst="rect">
            <a:avLst/>
          </a:prstGeom>
          <a:noFill/>
        </p:spPr>
        <p:txBody>
          <a:bodyPr wrap="square" rtlCol="0">
            <a:spAutoFit/>
          </a:bodyPr>
          <a:lstStyle/>
          <a:p>
            <a:r>
              <a:rPr lang="ka-GE" sz="1400" dirty="0">
                <a:cs typeface="Courier New" panose="02070309020205020404" pitchFamily="49" charset="0"/>
              </a:rPr>
              <a:t>10</a:t>
            </a:r>
            <a:endParaRPr lang="ka-GE" sz="1400" baseline="-25000" dirty="0">
              <a:cs typeface="Courier New" panose="02070309020205020404" pitchFamily="49" charset="0"/>
            </a:endParaRPr>
          </a:p>
        </p:txBody>
      </p:sp>
      <p:cxnSp>
        <p:nvCxnSpPr>
          <p:cNvPr id="49" name="Straight Connector 48">
            <a:extLst>
              <a:ext uri="{FF2B5EF4-FFF2-40B4-BE49-F238E27FC236}">
                <a16:creationId xmlns:a16="http://schemas.microsoft.com/office/drawing/2014/main" id="{28818728-55BF-4100-B99D-04525C195118}"/>
              </a:ext>
            </a:extLst>
          </p:cNvPr>
          <p:cNvCxnSpPr>
            <a:cxnSpLocks/>
          </p:cNvCxnSpPr>
          <p:nvPr/>
        </p:nvCxnSpPr>
        <p:spPr>
          <a:xfrm flipH="1">
            <a:off x="8095480" y="2323993"/>
            <a:ext cx="100190" cy="18780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76D00051-37E4-424A-82F7-37C87D20A93A}"/>
              </a:ext>
            </a:extLst>
          </p:cNvPr>
          <p:cNvSpPr/>
          <p:nvPr/>
        </p:nvSpPr>
        <p:spPr>
          <a:xfrm>
            <a:off x="8141423" y="2031442"/>
            <a:ext cx="349565" cy="363809"/>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51" name="TextBox 50">
            <a:extLst>
              <a:ext uri="{FF2B5EF4-FFF2-40B4-BE49-F238E27FC236}">
                <a16:creationId xmlns:a16="http://schemas.microsoft.com/office/drawing/2014/main" id="{161842B5-CE08-43FF-B97B-C37EF769D4D3}"/>
              </a:ext>
            </a:extLst>
          </p:cNvPr>
          <p:cNvSpPr txBox="1"/>
          <p:nvPr/>
        </p:nvSpPr>
        <p:spPr>
          <a:xfrm>
            <a:off x="8163944" y="2088911"/>
            <a:ext cx="397375" cy="307777"/>
          </a:xfrm>
          <a:prstGeom prst="rect">
            <a:avLst/>
          </a:prstGeom>
          <a:noFill/>
        </p:spPr>
        <p:txBody>
          <a:bodyPr wrap="square" rtlCol="0">
            <a:spAutoFit/>
          </a:bodyPr>
          <a:lstStyle/>
          <a:p>
            <a:r>
              <a:rPr lang="ka-GE" sz="1400" dirty="0">
                <a:cs typeface="Courier New" panose="02070309020205020404" pitchFamily="49" charset="0"/>
              </a:rPr>
              <a:t>15</a:t>
            </a:r>
            <a:endParaRPr lang="ka-GE" sz="1400" baseline="-25000" dirty="0">
              <a:cs typeface="Courier New" panose="02070309020205020404" pitchFamily="49" charset="0"/>
            </a:endParaRPr>
          </a:p>
        </p:txBody>
      </p:sp>
      <p:cxnSp>
        <p:nvCxnSpPr>
          <p:cNvPr id="52" name="Straight Connector 51">
            <a:extLst>
              <a:ext uri="{FF2B5EF4-FFF2-40B4-BE49-F238E27FC236}">
                <a16:creationId xmlns:a16="http://schemas.microsoft.com/office/drawing/2014/main" id="{5F1DA42B-5DE4-4EE4-AFBF-A3FF1D547A21}"/>
              </a:ext>
            </a:extLst>
          </p:cNvPr>
          <p:cNvCxnSpPr>
            <a:cxnSpLocks/>
            <a:stCxn id="55" idx="1"/>
          </p:cNvCxnSpPr>
          <p:nvPr/>
        </p:nvCxnSpPr>
        <p:spPr>
          <a:xfrm flipH="1">
            <a:off x="6097195" y="1667145"/>
            <a:ext cx="323958" cy="35346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D03171D-414C-48B3-BC46-883572454ACB}"/>
              </a:ext>
            </a:extLst>
          </p:cNvPr>
          <p:cNvCxnSpPr>
            <a:cxnSpLocks/>
          </p:cNvCxnSpPr>
          <p:nvPr/>
        </p:nvCxnSpPr>
        <p:spPr>
          <a:xfrm>
            <a:off x="6746520" y="1694814"/>
            <a:ext cx="332754" cy="35676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D5F8BD8C-6AC3-43D6-8417-3D4027666BE9}"/>
              </a:ext>
            </a:extLst>
          </p:cNvPr>
          <p:cNvSpPr/>
          <p:nvPr/>
        </p:nvSpPr>
        <p:spPr>
          <a:xfrm>
            <a:off x="6398632" y="1455788"/>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55" name="TextBox 54">
            <a:extLst>
              <a:ext uri="{FF2B5EF4-FFF2-40B4-BE49-F238E27FC236}">
                <a16:creationId xmlns:a16="http://schemas.microsoft.com/office/drawing/2014/main" id="{C2A21252-B749-4AF7-A048-7924BA3C5C68}"/>
              </a:ext>
            </a:extLst>
          </p:cNvPr>
          <p:cNvSpPr txBox="1"/>
          <p:nvPr/>
        </p:nvSpPr>
        <p:spPr>
          <a:xfrm>
            <a:off x="6421153" y="1513256"/>
            <a:ext cx="397375" cy="307777"/>
          </a:xfrm>
          <a:prstGeom prst="rect">
            <a:avLst/>
          </a:prstGeom>
          <a:noFill/>
        </p:spPr>
        <p:txBody>
          <a:bodyPr wrap="square" rtlCol="0">
            <a:spAutoFit/>
          </a:bodyPr>
          <a:lstStyle/>
          <a:p>
            <a:r>
              <a:rPr lang="ka-GE" sz="1400" dirty="0">
                <a:cs typeface="Courier New" panose="02070309020205020404" pitchFamily="49" charset="0"/>
              </a:rPr>
              <a:t>18</a:t>
            </a:r>
            <a:endParaRPr lang="ka-GE" sz="1400" baseline="-25000" dirty="0">
              <a:cs typeface="Courier New" panose="02070309020205020404" pitchFamily="49" charset="0"/>
            </a:endParaRPr>
          </a:p>
        </p:txBody>
      </p:sp>
      <p:cxnSp>
        <p:nvCxnSpPr>
          <p:cNvPr id="56" name="Straight Connector 55">
            <a:extLst>
              <a:ext uri="{FF2B5EF4-FFF2-40B4-BE49-F238E27FC236}">
                <a16:creationId xmlns:a16="http://schemas.microsoft.com/office/drawing/2014/main" id="{C174A681-E57E-424D-AC12-EF322363DC93}"/>
              </a:ext>
            </a:extLst>
          </p:cNvPr>
          <p:cNvCxnSpPr>
            <a:cxnSpLocks/>
            <a:endCxn id="47" idx="0"/>
          </p:cNvCxnSpPr>
          <p:nvPr/>
        </p:nvCxnSpPr>
        <p:spPr>
          <a:xfrm>
            <a:off x="7670884" y="1123397"/>
            <a:ext cx="48978" cy="42313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9F8AD75-0F8E-4E1E-957B-5B59240C992B}"/>
              </a:ext>
            </a:extLst>
          </p:cNvPr>
          <p:cNvCxnSpPr>
            <a:cxnSpLocks/>
          </p:cNvCxnSpPr>
          <p:nvPr/>
        </p:nvCxnSpPr>
        <p:spPr>
          <a:xfrm flipH="1">
            <a:off x="8359803" y="1757890"/>
            <a:ext cx="133551" cy="31371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C35E02F2-F01B-4F03-B7E2-61CFC3F634FC}"/>
              </a:ext>
            </a:extLst>
          </p:cNvPr>
          <p:cNvSpPr/>
          <p:nvPr/>
        </p:nvSpPr>
        <p:spPr>
          <a:xfrm>
            <a:off x="8289490" y="1399584"/>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59" name="TextBox 58">
            <a:extLst>
              <a:ext uri="{FF2B5EF4-FFF2-40B4-BE49-F238E27FC236}">
                <a16:creationId xmlns:a16="http://schemas.microsoft.com/office/drawing/2014/main" id="{8BDE1AC5-3CC0-4B28-A7C1-05BF2FD12DA3}"/>
              </a:ext>
            </a:extLst>
          </p:cNvPr>
          <p:cNvSpPr txBox="1"/>
          <p:nvPr/>
        </p:nvSpPr>
        <p:spPr>
          <a:xfrm>
            <a:off x="8312011" y="1457052"/>
            <a:ext cx="397375" cy="307777"/>
          </a:xfrm>
          <a:prstGeom prst="rect">
            <a:avLst/>
          </a:prstGeom>
          <a:noFill/>
        </p:spPr>
        <p:txBody>
          <a:bodyPr wrap="square" rtlCol="0">
            <a:spAutoFit/>
          </a:bodyPr>
          <a:lstStyle/>
          <a:p>
            <a:r>
              <a:rPr lang="ka-GE" sz="1400" dirty="0">
                <a:cs typeface="Courier New" panose="02070309020205020404" pitchFamily="49" charset="0"/>
              </a:rPr>
              <a:t>13</a:t>
            </a:r>
            <a:endParaRPr lang="ka-GE" sz="1400" baseline="-25000" dirty="0">
              <a:cs typeface="Courier New" panose="02070309020205020404" pitchFamily="49" charset="0"/>
            </a:endParaRPr>
          </a:p>
        </p:txBody>
      </p:sp>
      <p:cxnSp>
        <p:nvCxnSpPr>
          <p:cNvPr id="60" name="Straight Connector 59">
            <a:extLst>
              <a:ext uri="{FF2B5EF4-FFF2-40B4-BE49-F238E27FC236}">
                <a16:creationId xmlns:a16="http://schemas.microsoft.com/office/drawing/2014/main" id="{8E70830A-0F53-49AB-A48D-7833741053F9}"/>
              </a:ext>
            </a:extLst>
          </p:cNvPr>
          <p:cNvCxnSpPr>
            <a:cxnSpLocks/>
            <a:stCxn id="63" idx="1"/>
            <a:endCxn id="54" idx="7"/>
          </p:cNvCxnSpPr>
          <p:nvPr/>
        </p:nvCxnSpPr>
        <p:spPr>
          <a:xfrm flipH="1">
            <a:off x="6697004" y="1019928"/>
            <a:ext cx="840166" cy="48913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E9D6498-B0F3-408D-8973-9B1BAEBBB9AC}"/>
              </a:ext>
            </a:extLst>
          </p:cNvPr>
          <p:cNvCxnSpPr>
            <a:cxnSpLocks/>
          </p:cNvCxnSpPr>
          <p:nvPr/>
        </p:nvCxnSpPr>
        <p:spPr>
          <a:xfrm>
            <a:off x="7824331" y="1047552"/>
            <a:ext cx="562264" cy="39453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5904635E-B15C-4D35-A186-FA2C3BB31F61}"/>
              </a:ext>
            </a:extLst>
          </p:cNvPr>
          <p:cNvSpPr/>
          <p:nvPr/>
        </p:nvSpPr>
        <p:spPr>
          <a:xfrm>
            <a:off x="7514649" y="808571"/>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63" name="TextBox 62">
            <a:extLst>
              <a:ext uri="{FF2B5EF4-FFF2-40B4-BE49-F238E27FC236}">
                <a16:creationId xmlns:a16="http://schemas.microsoft.com/office/drawing/2014/main" id="{6F71B02B-FE03-4629-B4AF-FCF99857CF9D}"/>
              </a:ext>
            </a:extLst>
          </p:cNvPr>
          <p:cNvSpPr txBox="1"/>
          <p:nvPr/>
        </p:nvSpPr>
        <p:spPr>
          <a:xfrm>
            <a:off x="7537170" y="866039"/>
            <a:ext cx="397375" cy="307777"/>
          </a:xfrm>
          <a:prstGeom prst="rect">
            <a:avLst/>
          </a:prstGeom>
          <a:noFill/>
        </p:spPr>
        <p:txBody>
          <a:bodyPr wrap="square" rtlCol="0">
            <a:spAutoFit/>
          </a:bodyPr>
          <a:lstStyle/>
          <a:p>
            <a:r>
              <a:rPr lang="ka-GE" sz="1400" dirty="0">
                <a:cs typeface="Courier New" panose="02070309020205020404" pitchFamily="49" charset="0"/>
              </a:rPr>
              <a:t>7</a:t>
            </a:r>
            <a:endParaRPr lang="ka-GE" sz="1400" baseline="-25000" dirty="0">
              <a:cs typeface="Courier New" panose="02070309020205020404" pitchFamily="49" charset="0"/>
            </a:endParaRPr>
          </a:p>
        </p:txBody>
      </p:sp>
      <p:cxnSp>
        <p:nvCxnSpPr>
          <p:cNvPr id="64" name="Straight Connector 63">
            <a:extLst>
              <a:ext uri="{FF2B5EF4-FFF2-40B4-BE49-F238E27FC236}">
                <a16:creationId xmlns:a16="http://schemas.microsoft.com/office/drawing/2014/main" id="{19FCD2FE-D1F2-494A-AFE1-C8305CBCEAE1}"/>
              </a:ext>
            </a:extLst>
          </p:cNvPr>
          <p:cNvCxnSpPr>
            <a:cxnSpLocks/>
          </p:cNvCxnSpPr>
          <p:nvPr/>
        </p:nvCxnSpPr>
        <p:spPr>
          <a:xfrm flipH="1">
            <a:off x="2244100" y="1111554"/>
            <a:ext cx="129376" cy="39702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062EB845-53F8-4D62-B58D-2B6D1D7ED404}"/>
              </a:ext>
            </a:extLst>
          </p:cNvPr>
          <p:cNvSpPr/>
          <p:nvPr/>
        </p:nvSpPr>
        <p:spPr>
          <a:xfrm>
            <a:off x="2221579" y="767339"/>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66" name="TextBox 65">
            <a:extLst>
              <a:ext uri="{FF2B5EF4-FFF2-40B4-BE49-F238E27FC236}">
                <a16:creationId xmlns:a16="http://schemas.microsoft.com/office/drawing/2014/main" id="{2E9C815F-65F4-439F-A0D8-B3F0A639C307}"/>
              </a:ext>
            </a:extLst>
          </p:cNvPr>
          <p:cNvSpPr txBox="1"/>
          <p:nvPr/>
        </p:nvSpPr>
        <p:spPr>
          <a:xfrm>
            <a:off x="2244100" y="824807"/>
            <a:ext cx="397375" cy="307777"/>
          </a:xfrm>
          <a:prstGeom prst="rect">
            <a:avLst/>
          </a:prstGeom>
          <a:noFill/>
        </p:spPr>
        <p:txBody>
          <a:bodyPr wrap="square" rtlCol="0">
            <a:spAutoFit/>
          </a:bodyPr>
          <a:lstStyle/>
          <a:p>
            <a:r>
              <a:rPr lang="ka-GE" sz="1400" dirty="0">
                <a:cs typeface="Courier New" panose="02070309020205020404" pitchFamily="49" charset="0"/>
              </a:rPr>
              <a:t>16</a:t>
            </a:r>
            <a:endParaRPr lang="ka-GE" sz="1400" baseline="-25000" dirty="0">
              <a:cs typeface="Courier New" panose="02070309020205020404" pitchFamily="49" charset="0"/>
            </a:endParaRPr>
          </a:p>
        </p:txBody>
      </p:sp>
      <p:graphicFrame>
        <p:nvGraphicFramePr>
          <p:cNvPr id="67" name="Table 20">
            <a:extLst>
              <a:ext uri="{FF2B5EF4-FFF2-40B4-BE49-F238E27FC236}">
                <a16:creationId xmlns:a16="http://schemas.microsoft.com/office/drawing/2014/main" id="{4502BC96-043F-45C8-93CC-625FAF4C1F65}"/>
              </a:ext>
            </a:extLst>
          </p:cNvPr>
          <p:cNvGraphicFramePr>
            <a:graphicFrameLocks noGrp="1"/>
          </p:cNvGraphicFramePr>
          <p:nvPr>
            <p:extLst>
              <p:ext uri="{D42A27DB-BD31-4B8C-83A1-F6EECF244321}">
                <p14:modId xmlns:p14="http://schemas.microsoft.com/office/powerpoint/2010/main" val="852585822"/>
              </p:ext>
            </p:extLst>
          </p:nvPr>
        </p:nvGraphicFramePr>
        <p:xfrm>
          <a:off x="1030491" y="2968988"/>
          <a:ext cx="7996494" cy="594360"/>
        </p:xfrm>
        <a:graphic>
          <a:graphicData uri="http://schemas.openxmlformats.org/drawingml/2006/table">
            <a:tbl>
              <a:tblPr firstRow="1" bandRow="1">
                <a:tableStyleId>{5C22544A-7EE6-4342-B048-85BDC9FD1C3A}</a:tableStyleId>
              </a:tblPr>
              <a:tblGrid>
                <a:gridCol w="363477">
                  <a:extLst>
                    <a:ext uri="{9D8B030D-6E8A-4147-A177-3AD203B41FA5}">
                      <a16:colId xmlns:a16="http://schemas.microsoft.com/office/drawing/2014/main" val="3015230416"/>
                    </a:ext>
                  </a:extLst>
                </a:gridCol>
                <a:gridCol w="363477">
                  <a:extLst>
                    <a:ext uri="{9D8B030D-6E8A-4147-A177-3AD203B41FA5}">
                      <a16:colId xmlns:a16="http://schemas.microsoft.com/office/drawing/2014/main" val="3006647826"/>
                    </a:ext>
                  </a:extLst>
                </a:gridCol>
                <a:gridCol w="363477">
                  <a:extLst>
                    <a:ext uri="{9D8B030D-6E8A-4147-A177-3AD203B41FA5}">
                      <a16:colId xmlns:a16="http://schemas.microsoft.com/office/drawing/2014/main" val="2735187961"/>
                    </a:ext>
                  </a:extLst>
                </a:gridCol>
                <a:gridCol w="363477">
                  <a:extLst>
                    <a:ext uri="{9D8B030D-6E8A-4147-A177-3AD203B41FA5}">
                      <a16:colId xmlns:a16="http://schemas.microsoft.com/office/drawing/2014/main" val="237919135"/>
                    </a:ext>
                  </a:extLst>
                </a:gridCol>
                <a:gridCol w="363477">
                  <a:extLst>
                    <a:ext uri="{9D8B030D-6E8A-4147-A177-3AD203B41FA5}">
                      <a16:colId xmlns:a16="http://schemas.microsoft.com/office/drawing/2014/main" val="3445234070"/>
                    </a:ext>
                  </a:extLst>
                </a:gridCol>
                <a:gridCol w="363477">
                  <a:extLst>
                    <a:ext uri="{9D8B030D-6E8A-4147-A177-3AD203B41FA5}">
                      <a16:colId xmlns:a16="http://schemas.microsoft.com/office/drawing/2014/main" val="1936903243"/>
                    </a:ext>
                  </a:extLst>
                </a:gridCol>
                <a:gridCol w="363477">
                  <a:extLst>
                    <a:ext uri="{9D8B030D-6E8A-4147-A177-3AD203B41FA5}">
                      <a16:colId xmlns:a16="http://schemas.microsoft.com/office/drawing/2014/main" val="227700300"/>
                    </a:ext>
                  </a:extLst>
                </a:gridCol>
                <a:gridCol w="363477">
                  <a:extLst>
                    <a:ext uri="{9D8B030D-6E8A-4147-A177-3AD203B41FA5}">
                      <a16:colId xmlns:a16="http://schemas.microsoft.com/office/drawing/2014/main" val="3081245529"/>
                    </a:ext>
                  </a:extLst>
                </a:gridCol>
                <a:gridCol w="363477">
                  <a:extLst>
                    <a:ext uri="{9D8B030D-6E8A-4147-A177-3AD203B41FA5}">
                      <a16:colId xmlns:a16="http://schemas.microsoft.com/office/drawing/2014/main" val="173912700"/>
                    </a:ext>
                  </a:extLst>
                </a:gridCol>
                <a:gridCol w="363477">
                  <a:extLst>
                    <a:ext uri="{9D8B030D-6E8A-4147-A177-3AD203B41FA5}">
                      <a16:colId xmlns:a16="http://schemas.microsoft.com/office/drawing/2014/main" val="2144627755"/>
                    </a:ext>
                  </a:extLst>
                </a:gridCol>
                <a:gridCol w="363477">
                  <a:extLst>
                    <a:ext uri="{9D8B030D-6E8A-4147-A177-3AD203B41FA5}">
                      <a16:colId xmlns:a16="http://schemas.microsoft.com/office/drawing/2014/main" val="2732983817"/>
                    </a:ext>
                  </a:extLst>
                </a:gridCol>
                <a:gridCol w="363477">
                  <a:extLst>
                    <a:ext uri="{9D8B030D-6E8A-4147-A177-3AD203B41FA5}">
                      <a16:colId xmlns:a16="http://schemas.microsoft.com/office/drawing/2014/main" val="4288765196"/>
                    </a:ext>
                  </a:extLst>
                </a:gridCol>
                <a:gridCol w="363477">
                  <a:extLst>
                    <a:ext uri="{9D8B030D-6E8A-4147-A177-3AD203B41FA5}">
                      <a16:colId xmlns:a16="http://schemas.microsoft.com/office/drawing/2014/main" val="2445202470"/>
                    </a:ext>
                  </a:extLst>
                </a:gridCol>
                <a:gridCol w="363477">
                  <a:extLst>
                    <a:ext uri="{9D8B030D-6E8A-4147-A177-3AD203B41FA5}">
                      <a16:colId xmlns:a16="http://schemas.microsoft.com/office/drawing/2014/main" val="1633921444"/>
                    </a:ext>
                  </a:extLst>
                </a:gridCol>
                <a:gridCol w="363477">
                  <a:extLst>
                    <a:ext uri="{9D8B030D-6E8A-4147-A177-3AD203B41FA5}">
                      <a16:colId xmlns:a16="http://schemas.microsoft.com/office/drawing/2014/main" val="2642681282"/>
                    </a:ext>
                  </a:extLst>
                </a:gridCol>
                <a:gridCol w="363477">
                  <a:extLst>
                    <a:ext uri="{9D8B030D-6E8A-4147-A177-3AD203B41FA5}">
                      <a16:colId xmlns:a16="http://schemas.microsoft.com/office/drawing/2014/main" val="155599939"/>
                    </a:ext>
                  </a:extLst>
                </a:gridCol>
                <a:gridCol w="363477">
                  <a:extLst>
                    <a:ext uri="{9D8B030D-6E8A-4147-A177-3AD203B41FA5}">
                      <a16:colId xmlns:a16="http://schemas.microsoft.com/office/drawing/2014/main" val="2714764296"/>
                    </a:ext>
                  </a:extLst>
                </a:gridCol>
                <a:gridCol w="363477">
                  <a:extLst>
                    <a:ext uri="{9D8B030D-6E8A-4147-A177-3AD203B41FA5}">
                      <a16:colId xmlns:a16="http://schemas.microsoft.com/office/drawing/2014/main" val="2342403853"/>
                    </a:ext>
                  </a:extLst>
                </a:gridCol>
                <a:gridCol w="363477">
                  <a:extLst>
                    <a:ext uri="{9D8B030D-6E8A-4147-A177-3AD203B41FA5}">
                      <a16:colId xmlns:a16="http://schemas.microsoft.com/office/drawing/2014/main" val="2012093774"/>
                    </a:ext>
                  </a:extLst>
                </a:gridCol>
                <a:gridCol w="363477">
                  <a:extLst>
                    <a:ext uri="{9D8B030D-6E8A-4147-A177-3AD203B41FA5}">
                      <a16:colId xmlns:a16="http://schemas.microsoft.com/office/drawing/2014/main" val="2075360535"/>
                    </a:ext>
                  </a:extLst>
                </a:gridCol>
                <a:gridCol w="363477">
                  <a:extLst>
                    <a:ext uri="{9D8B030D-6E8A-4147-A177-3AD203B41FA5}">
                      <a16:colId xmlns:a16="http://schemas.microsoft.com/office/drawing/2014/main" val="3623250389"/>
                    </a:ext>
                  </a:extLst>
                </a:gridCol>
                <a:gridCol w="363477">
                  <a:extLst>
                    <a:ext uri="{9D8B030D-6E8A-4147-A177-3AD203B41FA5}">
                      <a16:colId xmlns:a16="http://schemas.microsoft.com/office/drawing/2014/main" val="1442298984"/>
                    </a:ext>
                  </a:extLst>
                </a:gridCol>
              </a:tblGrid>
              <a:tr h="196252">
                <a:tc>
                  <a:txBody>
                    <a:bodyPr/>
                    <a:lstStyle/>
                    <a:p>
                      <a:r>
                        <a:rPr lang="ka-GE" dirty="0"/>
                        <a:t>0</a:t>
                      </a:r>
                      <a:endParaRPr lang="en-US" dirty="0"/>
                    </a:p>
                  </a:txBody>
                  <a:tcPr/>
                </a:tc>
                <a:tc>
                  <a:txBody>
                    <a:bodyPr/>
                    <a:lstStyle/>
                    <a:p>
                      <a:r>
                        <a:rPr lang="ka-GE" dirty="0"/>
                        <a:t>1</a:t>
                      </a:r>
                      <a:endParaRPr lang="en-US" dirty="0"/>
                    </a:p>
                  </a:txBody>
                  <a:tcPr/>
                </a:tc>
                <a:tc>
                  <a:txBody>
                    <a:bodyPr/>
                    <a:lstStyle/>
                    <a:p>
                      <a:r>
                        <a:rPr lang="ka-GE" dirty="0"/>
                        <a:t>2</a:t>
                      </a:r>
                      <a:endParaRPr lang="en-US" dirty="0"/>
                    </a:p>
                  </a:txBody>
                  <a:tcPr/>
                </a:tc>
                <a:tc>
                  <a:txBody>
                    <a:bodyPr/>
                    <a:lstStyle/>
                    <a:p>
                      <a:r>
                        <a:rPr lang="ka-GE" dirty="0"/>
                        <a:t>3</a:t>
                      </a:r>
                      <a:endParaRPr lang="en-US" dirty="0"/>
                    </a:p>
                  </a:txBody>
                  <a:tcPr/>
                </a:tc>
                <a:tc>
                  <a:txBody>
                    <a:bodyPr/>
                    <a:lstStyle/>
                    <a:p>
                      <a:r>
                        <a:rPr lang="ka-GE" dirty="0"/>
                        <a:t>4</a:t>
                      </a:r>
                      <a:endParaRPr lang="en-US" dirty="0"/>
                    </a:p>
                  </a:txBody>
                  <a:tcPr/>
                </a:tc>
                <a:tc>
                  <a:txBody>
                    <a:bodyPr/>
                    <a:lstStyle/>
                    <a:p>
                      <a:r>
                        <a:rPr lang="ka-GE" dirty="0"/>
                        <a:t>5</a:t>
                      </a:r>
                      <a:endParaRPr lang="en-US" dirty="0"/>
                    </a:p>
                  </a:txBody>
                  <a:tcPr/>
                </a:tc>
                <a:tc>
                  <a:txBody>
                    <a:bodyPr/>
                    <a:lstStyle/>
                    <a:p>
                      <a:r>
                        <a:rPr lang="ka-GE" dirty="0"/>
                        <a:t>6</a:t>
                      </a:r>
                      <a:endParaRPr lang="en-US" dirty="0"/>
                    </a:p>
                  </a:txBody>
                  <a:tcPr/>
                </a:tc>
                <a:tc>
                  <a:txBody>
                    <a:bodyPr/>
                    <a:lstStyle/>
                    <a:p>
                      <a:r>
                        <a:rPr lang="ka-GE" dirty="0"/>
                        <a:t>7</a:t>
                      </a:r>
                      <a:endParaRPr lang="en-US" dirty="0"/>
                    </a:p>
                  </a:txBody>
                  <a:tcPr/>
                </a:tc>
                <a:tc>
                  <a:txBody>
                    <a:bodyPr/>
                    <a:lstStyle/>
                    <a:p>
                      <a:r>
                        <a:rPr lang="ka-GE" dirty="0"/>
                        <a:t>8</a:t>
                      </a:r>
                      <a:endParaRPr lang="en-US" dirty="0"/>
                    </a:p>
                  </a:txBody>
                  <a:tcPr/>
                </a:tc>
                <a:tc>
                  <a:txBody>
                    <a:bodyPr/>
                    <a:lstStyle/>
                    <a:p>
                      <a:r>
                        <a:rPr lang="ka-GE" dirty="0"/>
                        <a:t>9</a:t>
                      </a:r>
                      <a:endParaRPr lang="en-US" dirty="0"/>
                    </a:p>
                  </a:txBody>
                  <a:tcPr/>
                </a:tc>
                <a:tc>
                  <a:txBody>
                    <a:bodyPr/>
                    <a:lstStyle/>
                    <a:p>
                      <a:r>
                        <a:rPr lang="ka-GE" dirty="0"/>
                        <a:t>10</a:t>
                      </a:r>
                      <a:endParaRPr lang="en-US" dirty="0"/>
                    </a:p>
                  </a:txBody>
                  <a:tcPr/>
                </a:tc>
                <a:tc>
                  <a:txBody>
                    <a:bodyPr/>
                    <a:lstStyle/>
                    <a:p>
                      <a:r>
                        <a:rPr lang="ka-GE" dirty="0"/>
                        <a:t>11</a:t>
                      </a:r>
                      <a:endParaRPr lang="en-US" dirty="0"/>
                    </a:p>
                  </a:txBody>
                  <a:tcPr/>
                </a:tc>
                <a:tc>
                  <a:txBody>
                    <a:bodyPr/>
                    <a:lstStyle/>
                    <a:p>
                      <a:r>
                        <a:rPr lang="ka-GE" dirty="0"/>
                        <a:t>12</a:t>
                      </a:r>
                      <a:endParaRPr lang="en-US" dirty="0"/>
                    </a:p>
                  </a:txBody>
                  <a:tcPr/>
                </a:tc>
                <a:tc>
                  <a:txBody>
                    <a:bodyPr/>
                    <a:lstStyle/>
                    <a:p>
                      <a:r>
                        <a:rPr lang="ka-GE" dirty="0"/>
                        <a:t>13</a:t>
                      </a:r>
                      <a:endParaRPr lang="en-US" dirty="0"/>
                    </a:p>
                  </a:txBody>
                  <a:tcPr/>
                </a:tc>
                <a:tc>
                  <a:txBody>
                    <a:bodyPr/>
                    <a:lstStyle/>
                    <a:p>
                      <a:r>
                        <a:rPr lang="ka-GE" dirty="0"/>
                        <a:t>14</a:t>
                      </a:r>
                      <a:endParaRPr lang="en-US" dirty="0"/>
                    </a:p>
                  </a:txBody>
                  <a:tcPr/>
                </a:tc>
                <a:tc>
                  <a:txBody>
                    <a:bodyPr/>
                    <a:lstStyle/>
                    <a:p>
                      <a:r>
                        <a:rPr lang="ka-GE" dirty="0"/>
                        <a:t>15</a:t>
                      </a:r>
                      <a:endParaRPr lang="en-US" dirty="0"/>
                    </a:p>
                  </a:txBody>
                  <a:tcPr/>
                </a:tc>
                <a:tc>
                  <a:txBody>
                    <a:bodyPr/>
                    <a:lstStyle/>
                    <a:p>
                      <a:r>
                        <a:rPr lang="ka-GE" dirty="0"/>
                        <a:t>16</a:t>
                      </a:r>
                      <a:endParaRPr lang="en-US" dirty="0"/>
                    </a:p>
                  </a:txBody>
                  <a:tcPr/>
                </a:tc>
                <a:tc>
                  <a:txBody>
                    <a:bodyPr/>
                    <a:lstStyle/>
                    <a:p>
                      <a:r>
                        <a:rPr lang="ka-GE" dirty="0"/>
                        <a:t>17</a:t>
                      </a:r>
                      <a:endParaRPr lang="en-US" dirty="0"/>
                    </a:p>
                  </a:txBody>
                  <a:tcPr/>
                </a:tc>
                <a:tc>
                  <a:txBody>
                    <a:bodyPr/>
                    <a:lstStyle/>
                    <a:p>
                      <a:r>
                        <a:rPr lang="ka-GE" dirty="0"/>
                        <a:t>18</a:t>
                      </a:r>
                      <a:endParaRPr lang="en-US" dirty="0"/>
                    </a:p>
                  </a:txBody>
                  <a:tcPr/>
                </a:tc>
                <a:tc>
                  <a:txBody>
                    <a:bodyPr/>
                    <a:lstStyle/>
                    <a:p>
                      <a:r>
                        <a:rPr lang="ka-GE" dirty="0"/>
                        <a:t>19</a:t>
                      </a:r>
                      <a:endParaRPr lang="en-US" dirty="0"/>
                    </a:p>
                  </a:txBody>
                  <a:tcPr/>
                </a:tc>
                <a:tc>
                  <a:txBody>
                    <a:bodyPr/>
                    <a:lstStyle/>
                    <a:p>
                      <a:r>
                        <a:rPr lang="ka-GE" dirty="0"/>
                        <a:t>20</a:t>
                      </a:r>
                      <a:endParaRPr lang="en-US" dirty="0"/>
                    </a:p>
                  </a:txBody>
                  <a:tcPr/>
                </a:tc>
                <a:tc>
                  <a:txBody>
                    <a:bodyPr/>
                    <a:lstStyle/>
                    <a:p>
                      <a:pPr algn="ctr"/>
                      <a:r>
                        <a:rPr lang="ka-GE" dirty="0"/>
                        <a:t>21</a:t>
                      </a:r>
                      <a:endParaRPr lang="en-US" dirty="0"/>
                    </a:p>
                  </a:txBody>
                  <a:tcPr/>
                </a:tc>
                <a:extLst>
                  <a:ext uri="{0D108BD9-81ED-4DB2-BD59-A6C34878D82A}">
                    <a16:rowId xmlns:a16="http://schemas.microsoft.com/office/drawing/2014/main" val="2823985617"/>
                  </a:ext>
                </a:extLst>
              </a:tr>
              <a:tr h="257460">
                <a:tc>
                  <a:txBody>
                    <a:bodyPr/>
                    <a:lstStyle/>
                    <a:p>
                      <a:r>
                        <a:rPr lang="ka-GE" dirty="0"/>
                        <a:t>19</a:t>
                      </a:r>
                      <a:endParaRPr lang="en-US" dirty="0"/>
                    </a:p>
                  </a:txBody>
                  <a:tcPr/>
                </a:tc>
                <a:tc>
                  <a:txBody>
                    <a:bodyPr/>
                    <a:lstStyle/>
                    <a:p>
                      <a:r>
                        <a:rPr lang="ka-GE" dirty="0"/>
                        <a:t>18</a:t>
                      </a:r>
                      <a:endParaRPr lang="en-US" dirty="0"/>
                    </a:p>
                  </a:txBody>
                  <a:tcPr/>
                </a:tc>
                <a:tc>
                  <a:txBody>
                    <a:bodyPr/>
                    <a:lstStyle/>
                    <a:p>
                      <a:r>
                        <a:rPr lang="ka-GE" dirty="0"/>
                        <a:t>15</a:t>
                      </a:r>
                      <a:endParaRPr lang="en-US" dirty="0"/>
                    </a:p>
                  </a:txBody>
                  <a:tcPr/>
                </a:tc>
                <a:tc>
                  <a:txBody>
                    <a:bodyPr/>
                    <a:lstStyle/>
                    <a:p>
                      <a:r>
                        <a:rPr lang="ka-GE" dirty="0"/>
                        <a:t>17</a:t>
                      </a:r>
                      <a:endParaRPr lang="en-US" dirty="0"/>
                    </a:p>
                  </a:txBody>
                  <a:tcPr/>
                </a:tc>
                <a:tc>
                  <a:txBody>
                    <a:bodyPr/>
                    <a:lstStyle/>
                    <a:p>
                      <a:r>
                        <a:rPr lang="ka-GE" dirty="0"/>
                        <a:t>0</a:t>
                      </a:r>
                      <a:endParaRPr lang="en-US" dirty="0"/>
                    </a:p>
                  </a:txBody>
                  <a:tcPr/>
                </a:tc>
                <a:tc>
                  <a:txBody>
                    <a:bodyPr/>
                    <a:lstStyle/>
                    <a:p>
                      <a:r>
                        <a:rPr lang="ka-GE" dirty="0"/>
                        <a:t>18</a:t>
                      </a:r>
                      <a:endParaRPr lang="en-US" dirty="0"/>
                    </a:p>
                  </a:txBody>
                  <a:tcPr/>
                </a:tc>
                <a:tc>
                  <a:txBody>
                    <a:bodyPr/>
                    <a:lstStyle/>
                    <a:p>
                      <a:r>
                        <a:rPr lang="ka-GE" dirty="0"/>
                        <a:t>19</a:t>
                      </a:r>
                      <a:endParaRPr lang="en-US" dirty="0"/>
                    </a:p>
                  </a:txBody>
                  <a:tcPr/>
                </a:tc>
                <a:tc>
                  <a:txBody>
                    <a:bodyPr/>
                    <a:lstStyle/>
                    <a:p>
                      <a:r>
                        <a:rPr lang="ka-GE" dirty="0"/>
                        <a:t>7</a:t>
                      </a:r>
                      <a:endParaRPr lang="en-US" dirty="0"/>
                    </a:p>
                  </a:txBody>
                  <a:tcPr/>
                </a:tc>
                <a:tc>
                  <a:txBody>
                    <a:bodyPr/>
                    <a:lstStyle/>
                    <a:p>
                      <a:r>
                        <a:rPr lang="ka-GE" dirty="0"/>
                        <a:t>16</a:t>
                      </a:r>
                      <a:endParaRPr lang="en-US" dirty="0"/>
                    </a:p>
                  </a:txBody>
                  <a:tcPr/>
                </a:tc>
                <a:tc>
                  <a:txBody>
                    <a:bodyPr/>
                    <a:lstStyle/>
                    <a:p>
                      <a:r>
                        <a:rPr lang="ka-GE" dirty="0"/>
                        <a:t>17</a:t>
                      </a:r>
                      <a:endParaRPr lang="en-US" dirty="0"/>
                    </a:p>
                  </a:txBody>
                  <a:tcPr/>
                </a:tc>
                <a:tc>
                  <a:txBody>
                    <a:bodyPr/>
                    <a:lstStyle/>
                    <a:p>
                      <a:r>
                        <a:rPr lang="ka-GE" dirty="0"/>
                        <a:t>7</a:t>
                      </a:r>
                      <a:endParaRPr lang="en-US" dirty="0"/>
                    </a:p>
                  </a:txBody>
                  <a:tcPr/>
                </a:tc>
                <a:tc>
                  <a:txBody>
                    <a:bodyPr/>
                    <a:lstStyle/>
                    <a:p>
                      <a:r>
                        <a:rPr lang="ka-GE" dirty="0"/>
                        <a:t>16</a:t>
                      </a:r>
                      <a:endParaRPr lang="en-US" dirty="0"/>
                    </a:p>
                  </a:txBody>
                  <a:tcPr/>
                </a:tc>
                <a:tc>
                  <a:txBody>
                    <a:bodyPr/>
                    <a:lstStyle/>
                    <a:p>
                      <a:r>
                        <a:rPr lang="ka-GE" dirty="0"/>
                        <a:t>16</a:t>
                      </a:r>
                      <a:endParaRPr lang="en-US" dirty="0"/>
                    </a:p>
                  </a:txBody>
                  <a:tcPr/>
                </a:tc>
                <a:tc>
                  <a:txBody>
                    <a:bodyPr/>
                    <a:lstStyle/>
                    <a:p>
                      <a:r>
                        <a:rPr lang="ka-GE" dirty="0"/>
                        <a:t>7</a:t>
                      </a:r>
                      <a:endParaRPr lang="en-US" dirty="0"/>
                    </a:p>
                  </a:txBody>
                  <a:tcPr/>
                </a:tc>
                <a:tc>
                  <a:txBody>
                    <a:bodyPr/>
                    <a:lstStyle/>
                    <a:p>
                      <a:r>
                        <a:rPr lang="ka-GE" dirty="0"/>
                        <a:t>5</a:t>
                      </a:r>
                      <a:endParaRPr lang="en-US" dirty="0"/>
                    </a:p>
                  </a:txBody>
                  <a:tcPr/>
                </a:tc>
                <a:tc>
                  <a:txBody>
                    <a:bodyPr/>
                    <a:lstStyle/>
                    <a:p>
                      <a:r>
                        <a:rPr lang="ka-GE" dirty="0"/>
                        <a:t>13</a:t>
                      </a:r>
                      <a:endParaRPr lang="en-US" dirty="0"/>
                    </a:p>
                  </a:txBody>
                  <a:tcPr/>
                </a:tc>
                <a:tc>
                  <a:txBody>
                    <a:bodyPr/>
                    <a:lstStyle/>
                    <a:p>
                      <a:r>
                        <a:rPr lang="ka-GE" dirty="0"/>
                        <a:t>16</a:t>
                      </a:r>
                      <a:endParaRPr lang="en-US" dirty="0"/>
                    </a:p>
                  </a:txBody>
                  <a:tcPr/>
                </a:tc>
                <a:tc>
                  <a:txBody>
                    <a:bodyPr/>
                    <a:lstStyle/>
                    <a:p>
                      <a:r>
                        <a:rPr lang="ka-GE" dirty="0"/>
                        <a:t>11</a:t>
                      </a:r>
                      <a:endParaRPr lang="en-US" dirty="0"/>
                    </a:p>
                  </a:txBody>
                  <a:tcPr/>
                </a:tc>
                <a:tc>
                  <a:txBody>
                    <a:bodyPr/>
                    <a:lstStyle/>
                    <a:p>
                      <a:r>
                        <a:rPr lang="ka-GE" dirty="0"/>
                        <a:t>7</a:t>
                      </a:r>
                      <a:endParaRPr lang="en-US" dirty="0"/>
                    </a:p>
                  </a:txBody>
                  <a:tcPr/>
                </a:tc>
                <a:tc>
                  <a:txBody>
                    <a:bodyPr/>
                    <a:lstStyle/>
                    <a:p>
                      <a:r>
                        <a:rPr lang="ka-GE" dirty="0"/>
                        <a:t>19</a:t>
                      </a:r>
                      <a:endParaRPr lang="en-US" dirty="0"/>
                    </a:p>
                  </a:txBody>
                  <a:tcPr/>
                </a:tc>
                <a:tc>
                  <a:txBody>
                    <a:bodyPr/>
                    <a:lstStyle/>
                    <a:p>
                      <a:r>
                        <a:rPr lang="ka-GE" dirty="0"/>
                        <a:t>0</a:t>
                      </a:r>
                      <a:endParaRPr lang="en-US" dirty="0"/>
                    </a:p>
                  </a:txBody>
                  <a:tcPr/>
                </a:tc>
                <a:tc>
                  <a:txBody>
                    <a:bodyPr/>
                    <a:lstStyle/>
                    <a:p>
                      <a:r>
                        <a:rPr lang="ka-GE" dirty="0"/>
                        <a:t>1</a:t>
                      </a:r>
                      <a:endParaRPr lang="en-US" dirty="0"/>
                    </a:p>
                  </a:txBody>
                  <a:tcPr/>
                </a:tc>
                <a:extLst>
                  <a:ext uri="{0D108BD9-81ED-4DB2-BD59-A6C34878D82A}">
                    <a16:rowId xmlns:a16="http://schemas.microsoft.com/office/drawing/2014/main" val="113827679"/>
                  </a:ext>
                </a:extLst>
              </a:tr>
            </a:tbl>
          </a:graphicData>
        </a:graphic>
      </p:graphicFrame>
      <p:sp>
        <p:nvSpPr>
          <p:cNvPr id="68" name="Rectangle 67">
            <a:extLst>
              <a:ext uri="{FF2B5EF4-FFF2-40B4-BE49-F238E27FC236}">
                <a16:creationId xmlns:a16="http://schemas.microsoft.com/office/drawing/2014/main" id="{DABA2BCA-ADE0-4117-8541-27DE85B22D8A}"/>
              </a:ext>
            </a:extLst>
          </p:cNvPr>
          <p:cNvSpPr/>
          <p:nvPr/>
        </p:nvSpPr>
        <p:spPr>
          <a:xfrm>
            <a:off x="2204904" y="224644"/>
            <a:ext cx="4878259" cy="523220"/>
          </a:xfrm>
          <a:prstGeom prst="rect">
            <a:avLst/>
          </a:prstGeom>
        </p:spPr>
        <p:txBody>
          <a:bodyPr wrap="none">
            <a:spAutoFit/>
          </a:bodyPr>
          <a:lstStyle/>
          <a:p>
            <a:pPr algn="ctr"/>
            <a:r>
              <a:rPr lang="en-US" sz="2800" b="1" dirty="0">
                <a:ln w="22225">
                  <a:solidFill>
                    <a:schemeClr val="accent2"/>
                  </a:solidFill>
                  <a:prstDash val="solid"/>
                </a:ln>
                <a:solidFill>
                  <a:schemeClr val="accent2">
                    <a:lumMod val="40000"/>
                    <a:lumOff val="60000"/>
                  </a:schemeClr>
                </a:solidFill>
              </a:rPr>
              <a:t>გ</a:t>
            </a:r>
            <a:r>
              <a:rPr lang="ka-GE" sz="2800" b="1" dirty="0">
                <a:ln w="22225">
                  <a:solidFill>
                    <a:schemeClr val="accent2"/>
                  </a:solidFill>
                  <a:prstDash val="solid"/>
                </a:ln>
                <a:solidFill>
                  <a:schemeClr val="accent2">
                    <a:lumMod val="40000"/>
                    <a:lumOff val="60000"/>
                  </a:schemeClr>
                </a:solidFill>
              </a:rPr>
              <a:t>ზების შეკუმშვის მაგალითი</a:t>
            </a:r>
            <a:endParaRPr lang="en-US" sz="2800" b="1" dirty="0">
              <a:ln w="22225">
                <a:solidFill>
                  <a:schemeClr val="accent2"/>
                </a:solidFill>
                <a:prstDash val="solid"/>
              </a:ln>
              <a:solidFill>
                <a:schemeClr val="accent2">
                  <a:lumMod val="40000"/>
                  <a:lumOff val="60000"/>
                </a:schemeClr>
              </a:solidFill>
            </a:endParaRPr>
          </a:p>
        </p:txBody>
      </p:sp>
      <p:cxnSp>
        <p:nvCxnSpPr>
          <p:cNvPr id="69" name="Straight Connector 68">
            <a:extLst>
              <a:ext uri="{FF2B5EF4-FFF2-40B4-BE49-F238E27FC236}">
                <a16:creationId xmlns:a16="http://schemas.microsoft.com/office/drawing/2014/main" id="{8F6B2AB3-C75E-4794-9FAF-2F36690FD4DA}"/>
              </a:ext>
            </a:extLst>
          </p:cNvPr>
          <p:cNvCxnSpPr>
            <a:cxnSpLocks/>
            <a:stCxn id="131" idx="1"/>
          </p:cNvCxnSpPr>
          <p:nvPr/>
        </p:nvCxnSpPr>
        <p:spPr>
          <a:xfrm flipH="1">
            <a:off x="1364364" y="3989017"/>
            <a:ext cx="673732" cy="49044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781A63CE-4B06-49EE-9EA8-4ECE403487A2}"/>
              </a:ext>
            </a:extLst>
          </p:cNvPr>
          <p:cNvSpPr/>
          <p:nvPr/>
        </p:nvSpPr>
        <p:spPr>
          <a:xfrm>
            <a:off x="773836" y="4221051"/>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71" name="TextBox 70">
            <a:extLst>
              <a:ext uri="{FF2B5EF4-FFF2-40B4-BE49-F238E27FC236}">
                <a16:creationId xmlns:a16="http://schemas.microsoft.com/office/drawing/2014/main" id="{0AAA6FC7-7C92-4153-82D9-8A69E8AAE838}"/>
              </a:ext>
            </a:extLst>
          </p:cNvPr>
          <p:cNvSpPr txBox="1"/>
          <p:nvPr/>
        </p:nvSpPr>
        <p:spPr>
          <a:xfrm>
            <a:off x="756333" y="4268789"/>
            <a:ext cx="414878" cy="307777"/>
          </a:xfrm>
          <a:prstGeom prst="rect">
            <a:avLst/>
          </a:prstGeom>
          <a:noFill/>
        </p:spPr>
        <p:txBody>
          <a:bodyPr wrap="square" rtlCol="0">
            <a:spAutoFit/>
          </a:bodyPr>
          <a:lstStyle/>
          <a:p>
            <a:r>
              <a:rPr lang="ka-GE" sz="1400" dirty="0">
                <a:cs typeface="Courier New" panose="02070309020205020404" pitchFamily="49" charset="0"/>
              </a:rPr>
              <a:t>1</a:t>
            </a:r>
            <a:r>
              <a:rPr lang="en-US" sz="1400" dirty="0">
                <a:latin typeface="Courier New" panose="02070309020205020404" pitchFamily="49" charset="0"/>
                <a:cs typeface="Courier New" panose="02070309020205020404" pitchFamily="49" charset="0"/>
              </a:rPr>
              <a:t>2</a:t>
            </a:r>
            <a:endParaRPr lang="ka-GE" sz="1400" baseline="-25000" dirty="0">
              <a:cs typeface="Courier New" panose="02070309020205020404" pitchFamily="49" charset="0"/>
            </a:endParaRPr>
          </a:p>
        </p:txBody>
      </p:sp>
      <p:cxnSp>
        <p:nvCxnSpPr>
          <p:cNvPr id="72" name="Straight Connector 71">
            <a:extLst>
              <a:ext uri="{FF2B5EF4-FFF2-40B4-BE49-F238E27FC236}">
                <a16:creationId xmlns:a16="http://schemas.microsoft.com/office/drawing/2014/main" id="{CD53A84D-ED85-4A3B-83AC-94E308090D7C}"/>
              </a:ext>
            </a:extLst>
          </p:cNvPr>
          <p:cNvCxnSpPr>
            <a:cxnSpLocks/>
          </p:cNvCxnSpPr>
          <p:nvPr/>
        </p:nvCxnSpPr>
        <p:spPr>
          <a:xfrm>
            <a:off x="1988555" y="4800321"/>
            <a:ext cx="332754" cy="35676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E889EF1A-30DF-456D-9C7F-20AB1BEABAD1}"/>
              </a:ext>
            </a:extLst>
          </p:cNvPr>
          <p:cNvSpPr/>
          <p:nvPr/>
        </p:nvSpPr>
        <p:spPr>
          <a:xfrm>
            <a:off x="3512843" y="4869853"/>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74" name="TextBox 73">
            <a:extLst>
              <a:ext uri="{FF2B5EF4-FFF2-40B4-BE49-F238E27FC236}">
                <a16:creationId xmlns:a16="http://schemas.microsoft.com/office/drawing/2014/main" id="{FBB5E68C-EA0D-429B-830D-4A90793D943F}"/>
              </a:ext>
            </a:extLst>
          </p:cNvPr>
          <p:cNvSpPr txBox="1"/>
          <p:nvPr/>
        </p:nvSpPr>
        <p:spPr>
          <a:xfrm>
            <a:off x="3502904" y="4885024"/>
            <a:ext cx="404029" cy="307777"/>
          </a:xfrm>
          <a:prstGeom prst="rect">
            <a:avLst/>
          </a:prstGeom>
          <a:noFill/>
        </p:spPr>
        <p:txBody>
          <a:bodyPr wrap="square" rtlCol="0">
            <a:spAutoFit/>
          </a:bodyPr>
          <a:lstStyle/>
          <a:p>
            <a:r>
              <a:rPr lang="ka-GE" sz="1400" dirty="0">
                <a:cs typeface="Courier New" panose="02070309020205020404" pitchFamily="49" charset="0"/>
              </a:rPr>
              <a:t>20</a:t>
            </a:r>
            <a:endParaRPr lang="ka-GE" sz="1400" baseline="-25000" dirty="0">
              <a:cs typeface="Courier New" panose="02070309020205020404" pitchFamily="49" charset="0"/>
            </a:endParaRPr>
          </a:p>
        </p:txBody>
      </p:sp>
      <p:sp>
        <p:nvSpPr>
          <p:cNvPr id="75" name="Oval 74">
            <a:extLst>
              <a:ext uri="{FF2B5EF4-FFF2-40B4-BE49-F238E27FC236}">
                <a16:creationId xmlns:a16="http://schemas.microsoft.com/office/drawing/2014/main" id="{CACDB1AE-E91B-440D-BCF3-6128D685D770}"/>
              </a:ext>
            </a:extLst>
          </p:cNvPr>
          <p:cNvSpPr/>
          <p:nvPr/>
        </p:nvSpPr>
        <p:spPr>
          <a:xfrm>
            <a:off x="2941193" y="4221051"/>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76" name="TextBox 75">
            <a:extLst>
              <a:ext uri="{FF2B5EF4-FFF2-40B4-BE49-F238E27FC236}">
                <a16:creationId xmlns:a16="http://schemas.microsoft.com/office/drawing/2014/main" id="{031B4F41-7B09-492F-A2F3-A0737AD7EE44}"/>
              </a:ext>
            </a:extLst>
          </p:cNvPr>
          <p:cNvSpPr txBox="1"/>
          <p:nvPr/>
        </p:nvSpPr>
        <p:spPr>
          <a:xfrm>
            <a:off x="2989004" y="4221051"/>
            <a:ext cx="349564" cy="307777"/>
          </a:xfrm>
          <a:prstGeom prst="rect">
            <a:avLst/>
          </a:prstGeom>
          <a:noFill/>
        </p:spPr>
        <p:txBody>
          <a:bodyPr wrap="square" rtlCol="0">
            <a:spAutoFit/>
          </a:bodyPr>
          <a:lstStyle/>
          <a:p>
            <a:r>
              <a:rPr lang="ka-GE" sz="1400" dirty="0">
                <a:cs typeface="Courier New" panose="02070309020205020404" pitchFamily="49" charset="0"/>
              </a:rPr>
              <a:t>8</a:t>
            </a:r>
            <a:endParaRPr lang="ka-GE" sz="1400" baseline="-25000" dirty="0">
              <a:cs typeface="Courier New" panose="02070309020205020404" pitchFamily="49" charset="0"/>
            </a:endParaRPr>
          </a:p>
        </p:txBody>
      </p:sp>
      <p:sp>
        <p:nvSpPr>
          <p:cNvPr id="77" name="Oval 76">
            <a:extLst>
              <a:ext uri="{FF2B5EF4-FFF2-40B4-BE49-F238E27FC236}">
                <a16:creationId xmlns:a16="http://schemas.microsoft.com/office/drawing/2014/main" id="{DA67FDE7-9762-4C6A-B960-646D27846405}"/>
              </a:ext>
            </a:extLst>
          </p:cNvPr>
          <p:cNvSpPr/>
          <p:nvPr/>
        </p:nvSpPr>
        <p:spPr>
          <a:xfrm>
            <a:off x="5986744" y="5504816"/>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78" name="TextBox 77">
            <a:extLst>
              <a:ext uri="{FF2B5EF4-FFF2-40B4-BE49-F238E27FC236}">
                <a16:creationId xmlns:a16="http://schemas.microsoft.com/office/drawing/2014/main" id="{018E7412-DAD9-4AD7-A209-6C3705BAA1AF}"/>
              </a:ext>
            </a:extLst>
          </p:cNvPr>
          <p:cNvSpPr txBox="1"/>
          <p:nvPr/>
        </p:nvSpPr>
        <p:spPr>
          <a:xfrm>
            <a:off x="5984343" y="5533830"/>
            <a:ext cx="423527" cy="307777"/>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2</a:t>
            </a:r>
            <a:r>
              <a:rPr lang="ka-GE" sz="1400" dirty="0">
                <a:cs typeface="Courier New" panose="02070309020205020404" pitchFamily="49" charset="0"/>
              </a:rPr>
              <a:t>1</a:t>
            </a:r>
            <a:endParaRPr lang="ka-GE" sz="1400" baseline="-25000" dirty="0">
              <a:cs typeface="Courier New" panose="02070309020205020404" pitchFamily="49" charset="0"/>
            </a:endParaRPr>
          </a:p>
        </p:txBody>
      </p:sp>
      <p:sp>
        <p:nvSpPr>
          <p:cNvPr id="79" name="Oval 78">
            <a:extLst>
              <a:ext uri="{FF2B5EF4-FFF2-40B4-BE49-F238E27FC236}">
                <a16:creationId xmlns:a16="http://schemas.microsoft.com/office/drawing/2014/main" id="{AED47AD8-8E7D-4010-B542-4AC19FAA8C1C}"/>
              </a:ext>
            </a:extLst>
          </p:cNvPr>
          <p:cNvSpPr/>
          <p:nvPr/>
        </p:nvSpPr>
        <p:spPr>
          <a:xfrm>
            <a:off x="4028686" y="4869853"/>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80" name="TextBox 79">
            <a:extLst>
              <a:ext uri="{FF2B5EF4-FFF2-40B4-BE49-F238E27FC236}">
                <a16:creationId xmlns:a16="http://schemas.microsoft.com/office/drawing/2014/main" id="{101D2ECD-48FE-492B-8C7A-505293B7B517}"/>
              </a:ext>
            </a:extLst>
          </p:cNvPr>
          <p:cNvSpPr txBox="1"/>
          <p:nvPr/>
        </p:nvSpPr>
        <p:spPr>
          <a:xfrm>
            <a:off x="4064690" y="4869853"/>
            <a:ext cx="349564" cy="307777"/>
          </a:xfrm>
          <a:prstGeom prst="rect">
            <a:avLst/>
          </a:prstGeom>
          <a:noFill/>
        </p:spPr>
        <p:txBody>
          <a:bodyPr wrap="square" rtlCol="0">
            <a:spAutoFit/>
          </a:bodyPr>
          <a:lstStyle/>
          <a:p>
            <a:r>
              <a:rPr lang="ka-GE" sz="1400" dirty="0">
                <a:cs typeface="Courier New" panose="02070309020205020404" pitchFamily="49" charset="0"/>
              </a:rPr>
              <a:t>4</a:t>
            </a:r>
            <a:endParaRPr lang="ka-GE" sz="1400" baseline="-25000" dirty="0">
              <a:cs typeface="Courier New" panose="02070309020205020404" pitchFamily="49" charset="0"/>
            </a:endParaRPr>
          </a:p>
        </p:txBody>
      </p:sp>
      <p:cxnSp>
        <p:nvCxnSpPr>
          <p:cNvPr id="81" name="Straight Connector 80">
            <a:extLst>
              <a:ext uri="{FF2B5EF4-FFF2-40B4-BE49-F238E27FC236}">
                <a16:creationId xmlns:a16="http://schemas.microsoft.com/office/drawing/2014/main" id="{E71F9B6E-3BE6-47F9-9473-8001AF77FF62}"/>
              </a:ext>
            </a:extLst>
          </p:cNvPr>
          <p:cNvCxnSpPr>
            <a:cxnSpLocks/>
            <a:stCxn id="131" idx="1"/>
            <a:endCxn id="70" idx="7"/>
          </p:cNvCxnSpPr>
          <p:nvPr/>
        </p:nvCxnSpPr>
        <p:spPr>
          <a:xfrm flipH="1">
            <a:off x="1072208" y="3989017"/>
            <a:ext cx="965888" cy="28531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38F63EB-F975-44FB-8DA0-3CCCD66D8915}"/>
              </a:ext>
            </a:extLst>
          </p:cNvPr>
          <p:cNvCxnSpPr>
            <a:cxnSpLocks/>
          </p:cNvCxnSpPr>
          <p:nvPr/>
        </p:nvCxnSpPr>
        <p:spPr>
          <a:xfrm flipH="1">
            <a:off x="3634958" y="4646541"/>
            <a:ext cx="195027" cy="22688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057A29E2-0F25-4C72-A485-36314972E53C}"/>
              </a:ext>
            </a:extLst>
          </p:cNvPr>
          <p:cNvSpPr/>
          <p:nvPr/>
        </p:nvSpPr>
        <p:spPr>
          <a:xfrm>
            <a:off x="1107621" y="4436445"/>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84" name="TextBox 83">
            <a:extLst>
              <a:ext uri="{FF2B5EF4-FFF2-40B4-BE49-F238E27FC236}">
                <a16:creationId xmlns:a16="http://schemas.microsoft.com/office/drawing/2014/main" id="{697B7485-7D51-457B-9FAC-2B3DB8AD3BDB}"/>
              </a:ext>
            </a:extLst>
          </p:cNvPr>
          <p:cNvSpPr txBox="1"/>
          <p:nvPr/>
        </p:nvSpPr>
        <p:spPr>
          <a:xfrm>
            <a:off x="1130143" y="4493913"/>
            <a:ext cx="349564" cy="307777"/>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9</a:t>
            </a:r>
            <a:endParaRPr lang="ka-GE" sz="1400" baseline="-25000" dirty="0">
              <a:cs typeface="Courier New" panose="02070309020205020404" pitchFamily="49" charset="0"/>
            </a:endParaRPr>
          </a:p>
        </p:txBody>
      </p:sp>
      <p:cxnSp>
        <p:nvCxnSpPr>
          <p:cNvPr id="85" name="Straight Connector 84">
            <a:extLst>
              <a:ext uri="{FF2B5EF4-FFF2-40B4-BE49-F238E27FC236}">
                <a16:creationId xmlns:a16="http://schemas.microsoft.com/office/drawing/2014/main" id="{2F039661-FFC1-4C5D-8BC2-2536A7A6AF55}"/>
              </a:ext>
            </a:extLst>
          </p:cNvPr>
          <p:cNvCxnSpPr>
            <a:cxnSpLocks/>
          </p:cNvCxnSpPr>
          <p:nvPr/>
        </p:nvCxnSpPr>
        <p:spPr>
          <a:xfrm>
            <a:off x="4013393" y="4646541"/>
            <a:ext cx="168070" cy="23358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421DB844-8719-4C85-A122-758FBC2CB6AF}"/>
              </a:ext>
            </a:extLst>
          </p:cNvPr>
          <p:cNvSpPr/>
          <p:nvPr/>
        </p:nvSpPr>
        <p:spPr>
          <a:xfrm>
            <a:off x="2168575" y="5121085"/>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87" name="TextBox 86">
            <a:extLst>
              <a:ext uri="{FF2B5EF4-FFF2-40B4-BE49-F238E27FC236}">
                <a16:creationId xmlns:a16="http://schemas.microsoft.com/office/drawing/2014/main" id="{636C179B-768E-4056-BB6C-E2F55B363EC4}"/>
              </a:ext>
            </a:extLst>
          </p:cNvPr>
          <p:cNvSpPr txBox="1"/>
          <p:nvPr/>
        </p:nvSpPr>
        <p:spPr>
          <a:xfrm>
            <a:off x="2191097" y="5178553"/>
            <a:ext cx="349564" cy="307777"/>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3</a:t>
            </a:r>
            <a:endParaRPr lang="ka-GE" sz="1400" baseline="-25000" dirty="0">
              <a:cs typeface="Courier New" panose="02070309020205020404" pitchFamily="49" charset="0"/>
            </a:endParaRPr>
          </a:p>
        </p:txBody>
      </p:sp>
      <p:cxnSp>
        <p:nvCxnSpPr>
          <p:cNvPr id="88" name="Straight Connector 87">
            <a:extLst>
              <a:ext uri="{FF2B5EF4-FFF2-40B4-BE49-F238E27FC236}">
                <a16:creationId xmlns:a16="http://schemas.microsoft.com/office/drawing/2014/main" id="{1FAD1C31-0FB4-410E-BF38-C55869138A7C}"/>
              </a:ext>
            </a:extLst>
          </p:cNvPr>
          <p:cNvCxnSpPr>
            <a:cxnSpLocks/>
          </p:cNvCxnSpPr>
          <p:nvPr/>
        </p:nvCxnSpPr>
        <p:spPr>
          <a:xfrm>
            <a:off x="6022532" y="5318071"/>
            <a:ext cx="150258" cy="19015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22D92439-1177-4140-9AE2-A4CE38B1636D}"/>
              </a:ext>
            </a:extLst>
          </p:cNvPr>
          <p:cNvSpPr/>
          <p:nvPr/>
        </p:nvSpPr>
        <p:spPr>
          <a:xfrm>
            <a:off x="3755690" y="4376701"/>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90" name="TextBox 89">
            <a:extLst>
              <a:ext uri="{FF2B5EF4-FFF2-40B4-BE49-F238E27FC236}">
                <a16:creationId xmlns:a16="http://schemas.microsoft.com/office/drawing/2014/main" id="{E56FD614-78DB-4C3B-A62D-633656555420}"/>
              </a:ext>
            </a:extLst>
          </p:cNvPr>
          <p:cNvSpPr txBox="1"/>
          <p:nvPr/>
        </p:nvSpPr>
        <p:spPr>
          <a:xfrm>
            <a:off x="3778212" y="4434169"/>
            <a:ext cx="349564" cy="307777"/>
          </a:xfrm>
          <a:prstGeom prst="rect">
            <a:avLst/>
          </a:prstGeom>
          <a:noFill/>
        </p:spPr>
        <p:txBody>
          <a:bodyPr wrap="square" rtlCol="0">
            <a:spAutoFit/>
          </a:bodyPr>
          <a:lstStyle/>
          <a:p>
            <a:r>
              <a:rPr lang="ka-GE" sz="1400" dirty="0">
                <a:cs typeface="Courier New" panose="02070309020205020404" pitchFamily="49" charset="0"/>
              </a:rPr>
              <a:t>0</a:t>
            </a:r>
            <a:endParaRPr lang="ka-GE" sz="1400" baseline="-25000" dirty="0">
              <a:cs typeface="Courier New" panose="02070309020205020404" pitchFamily="49" charset="0"/>
            </a:endParaRPr>
          </a:p>
        </p:txBody>
      </p:sp>
      <p:sp>
        <p:nvSpPr>
          <p:cNvPr id="91" name="Oval 90">
            <a:extLst>
              <a:ext uri="{FF2B5EF4-FFF2-40B4-BE49-F238E27FC236}">
                <a16:creationId xmlns:a16="http://schemas.microsoft.com/office/drawing/2014/main" id="{09A34751-7BBA-47DE-A6E3-D7A74DA33672}"/>
              </a:ext>
            </a:extLst>
          </p:cNvPr>
          <p:cNvSpPr/>
          <p:nvPr/>
        </p:nvSpPr>
        <p:spPr>
          <a:xfrm>
            <a:off x="4822734" y="4347949"/>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92" name="TextBox 91">
            <a:extLst>
              <a:ext uri="{FF2B5EF4-FFF2-40B4-BE49-F238E27FC236}">
                <a16:creationId xmlns:a16="http://schemas.microsoft.com/office/drawing/2014/main" id="{DA83DA3B-558B-442E-869B-28A898921777}"/>
              </a:ext>
            </a:extLst>
          </p:cNvPr>
          <p:cNvSpPr txBox="1"/>
          <p:nvPr/>
        </p:nvSpPr>
        <p:spPr>
          <a:xfrm>
            <a:off x="4845256" y="4405417"/>
            <a:ext cx="349564" cy="307777"/>
          </a:xfrm>
          <a:prstGeom prst="rect">
            <a:avLst/>
          </a:prstGeom>
          <a:noFill/>
        </p:spPr>
        <p:txBody>
          <a:bodyPr wrap="square" rtlCol="0">
            <a:spAutoFit/>
          </a:bodyPr>
          <a:lstStyle/>
          <a:p>
            <a:r>
              <a:rPr lang="ka-GE" sz="1400" dirty="0">
                <a:cs typeface="Courier New" panose="02070309020205020404" pitchFamily="49" charset="0"/>
              </a:rPr>
              <a:t>6</a:t>
            </a:r>
            <a:endParaRPr lang="ka-GE" sz="1400" baseline="-25000" dirty="0">
              <a:cs typeface="Courier New" panose="02070309020205020404" pitchFamily="49" charset="0"/>
            </a:endParaRPr>
          </a:p>
        </p:txBody>
      </p:sp>
      <p:sp>
        <p:nvSpPr>
          <p:cNvPr id="93" name="Oval 92">
            <a:extLst>
              <a:ext uri="{FF2B5EF4-FFF2-40B4-BE49-F238E27FC236}">
                <a16:creationId xmlns:a16="http://schemas.microsoft.com/office/drawing/2014/main" id="{88A18654-9BE4-4830-90EE-6EF65121513B}"/>
              </a:ext>
            </a:extLst>
          </p:cNvPr>
          <p:cNvSpPr/>
          <p:nvPr/>
        </p:nvSpPr>
        <p:spPr>
          <a:xfrm>
            <a:off x="5703413" y="5024462"/>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94" name="TextBox 93">
            <a:extLst>
              <a:ext uri="{FF2B5EF4-FFF2-40B4-BE49-F238E27FC236}">
                <a16:creationId xmlns:a16="http://schemas.microsoft.com/office/drawing/2014/main" id="{45684117-0B48-4864-8369-8B64394ED308}"/>
              </a:ext>
            </a:extLst>
          </p:cNvPr>
          <p:cNvSpPr txBox="1"/>
          <p:nvPr/>
        </p:nvSpPr>
        <p:spPr>
          <a:xfrm>
            <a:off x="5725935" y="5081930"/>
            <a:ext cx="349564" cy="307777"/>
          </a:xfrm>
          <a:prstGeom prst="rect">
            <a:avLst/>
          </a:prstGeom>
          <a:noFill/>
        </p:spPr>
        <p:txBody>
          <a:bodyPr wrap="square" rtlCol="0">
            <a:spAutoFit/>
          </a:bodyPr>
          <a:lstStyle/>
          <a:p>
            <a:r>
              <a:rPr lang="ka-GE" sz="1400" dirty="0">
                <a:cs typeface="Courier New" panose="02070309020205020404" pitchFamily="49" charset="0"/>
              </a:rPr>
              <a:t>1</a:t>
            </a:r>
            <a:endParaRPr lang="ka-GE" sz="1400" baseline="-25000" dirty="0">
              <a:cs typeface="Courier New" panose="02070309020205020404" pitchFamily="49" charset="0"/>
            </a:endParaRPr>
          </a:p>
        </p:txBody>
      </p:sp>
      <p:sp>
        <p:nvSpPr>
          <p:cNvPr id="95" name="Oval 94">
            <a:extLst>
              <a:ext uri="{FF2B5EF4-FFF2-40B4-BE49-F238E27FC236}">
                <a16:creationId xmlns:a16="http://schemas.microsoft.com/office/drawing/2014/main" id="{C0EE17E1-A2A3-4307-9061-F8A233245721}"/>
              </a:ext>
            </a:extLst>
          </p:cNvPr>
          <p:cNvSpPr/>
          <p:nvPr/>
        </p:nvSpPr>
        <p:spPr>
          <a:xfrm>
            <a:off x="1640667" y="4561295"/>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96" name="TextBox 95">
            <a:extLst>
              <a:ext uri="{FF2B5EF4-FFF2-40B4-BE49-F238E27FC236}">
                <a16:creationId xmlns:a16="http://schemas.microsoft.com/office/drawing/2014/main" id="{4F8408EA-980D-4331-9D09-1800982379A0}"/>
              </a:ext>
            </a:extLst>
          </p:cNvPr>
          <p:cNvSpPr txBox="1"/>
          <p:nvPr/>
        </p:nvSpPr>
        <p:spPr>
          <a:xfrm>
            <a:off x="1663188" y="4618763"/>
            <a:ext cx="397375" cy="307777"/>
          </a:xfrm>
          <a:prstGeom prst="rect">
            <a:avLst/>
          </a:prstGeom>
          <a:noFill/>
        </p:spPr>
        <p:txBody>
          <a:bodyPr wrap="square" rtlCol="0">
            <a:spAutoFit/>
          </a:bodyPr>
          <a:lstStyle/>
          <a:p>
            <a:r>
              <a:rPr lang="ka-GE" sz="1400" dirty="0">
                <a:cs typeface="Courier New" panose="02070309020205020404" pitchFamily="49" charset="0"/>
              </a:rPr>
              <a:t>17</a:t>
            </a:r>
            <a:endParaRPr lang="ka-GE" sz="1400" baseline="-25000" dirty="0">
              <a:cs typeface="Courier New" panose="02070309020205020404" pitchFamily="49" charset="0"/>
            </a:endParaRPr>
          </a:p>
        </p:txBody>
      </p:sp>
      <p:cxnSp>
        <p:nvCxnSpPr>
          <p:cNvPr id="97" name="Straight Connector 96">
            <a:extLst>
              <a:ext uri="{FF2B5EF4-FFF2-40B4-BE49-F238E27FC236}">
                <a16:creationId xmlns:a16="http://schemas.microsoft.com/office/drawing/2014/main" id="{6E859333-1D3B-462C-8C3D-B71BD025E35A}"/>
              </a:ext>
            </a:extLst>
          </p:cNvPr>
          <p:cNvCxnSpPr>
            <a:cxnSpLocks/>
            <a:stCxn id="100" idx="1"/>
            <a:endCxn id="89" idx="0"/>
          </p:cNvCxnSpPr>
          <p:nvPr/>
        </p:nvCxnSpPr>
        <p:spPr>
          <a:xfrm flipH="1">
            <a:off x="3930473" y="3958623"/>
            <a:ext cx="288882" cy="41807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2221D1-0578-4A21-A018-E83382C93A47}"/>
              </a:ext>
            </a:extLst>
          </p:cNvPr>
          <p:cNvCxnSpPr>
            <a:cxnSpLocks/>
            <a:endCxn id="91" idx="0"/>
          </p:cNvCxnSpPr>
          <p:nvPr/>
        </p:nvCxnSpPr>
        <p:spPr>
          <a:xfrm>
            <a:off x="4497053" y="3999976"/>
            <a:ext cx="500464" cy="34797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9" name="Oval 98">
            <a:extLst>
              <a:ext uri="{FF2B5EF4-FFF2-40B4-BE49-F238E27FC236}">
                <a16:creationId xmlns:a16="http://schemas.microsoft.com/office/drawing/2014/main" id="{ECD69E53-3FD9-46E2-8E49-B038ED79391F}"/>
              </a:ext>
            </a:extLst>
          </p:cNvPr>
          <p:cNvSpPr/>
          <p:nvPr/>
        </p:nvSpPr>
        <p:spPr>
          <a:xfrm>
            <a:off x="4196834" y="3747266"/>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100" name="TextBox 99">
            <a:extLst>
              <a:ext uri="{FF2B5EF4-FFF2-40B4-BE49-F238E27FC236}">
                <a16:creationId xmlns:a16="http://schemas.microsoft.com/office/drawing/2014/main" id="{A839CEA3-1091-435A-9AD8-9857CD5F3A28}"/>
              </a:ext>
            </a:extLst>
          </p:cNvPr>
          <p:cNvSpPr txBox="1"/>
          <p:nvPr/>
        </p:nvSpPr>
        <p:spPr>
          <a:xfrm>
            <a:off x="4219355" y="3804734"/>
            <a:ext cx="397375" cy="307777"/>
          </a:xfrm>
          <a:prstGeom prst="rect">
            <a:avLst/>
          </a:prstGeom>
          <a:noFill/>
        </p:spPr>
        <p:txBody>
          <a:bodyPr wrap="square" rtlCol="0">
            <a:spAutoFit/>
          </a:bodyPr>
          <a:lstStyle/>
          <a:p>
            <a:r>
              <a:rPr lang="ka-GE" sz="1400" dirty="0">
                <a:cs typeface="Courier New" panose="02070309020205020404" pitchFamily="49" charset="0"/>
              </a:rPr>
              <a:t>19</a:t>
            </a:r>
            <a:endParaRPr lang="ka-GE" sz="1400" baseline="-25000" dirty="0">
              <a:cs typeface="Courier New" panose="02070309020205020404" pitchFamily="49" charset="0"/>
            </a:endParaRPr>
          </a:p>
        </p:txBody>
      </p:sp>
      <p:cxnSp>
        <p:nvCxnSpPr>
          <p:cNvPr id="101" name="Straight Connector 100">
            <a:extLst>
              <a:ext uri="{FF2B5EF4-FFF2-40B4-BE49-F238E27FC236}">
                <a16:creationId xmlns:a16="http://schemas.microsoft.com/office/drawing/2014/main" id="{EBC297A8-4B54-4439-8379-551AEBCA59CF}"/>
              </a:ext>
            </a:extLst>
          </p:cNvPr>
          <p:cNvCxnSpPr>
            <a:cxnSpLocks/>
          </p:cNvCxnSpPr>
          <p:nvPr/>
        </p:nvCxnSpPr>
        <p:spPr>
          <a:xfrm flipH="1">
            <a:off x="1865300" y="4101680"/>
            <a:ext cx="243460" cy="48317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EF8E3A3-34B5-4464-9FF8-B0AB57ABBF30}"/>
              </a:ext>
            </a:extLst>
          </p:cNvPr>
          <p:cNvCxnSpPr>
            <a:cxnSpLocks/>
          </p:cNvCxnSpPr>
          <p:nvPr/>
        </p:nvCxnSpPr>
        <p:spPr>
          <a:xfrm>
            <a:off x="2369381" y="3940876"/>
            <a:ext cx="615736" cy="37917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Oval 102">
            <a:extLst>
              <a:ext uri="{FF2B5EF4-FFF2-40B4-BE49-F238E27FC236}">
                <a16:creationId xmlns:a16="http://schemas.microsoft.com/office/drawing/2014/main" id="{45B4AFC6-7830-4CBD-91CD-E7B572F9A4D1}"/>
              </a:ext>
            </a:extLst>
          </p:cNvPr>
          <p:cNvSpPr/>
          <p:nvPr/>
        </p:nvSpPr>
        <p:spPr>
          <a:xfrm>
            <a:off x="2417340" y="4479885"/>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104" name="TextBox 103">
            <a:extLst>
              <a:ext uri="{FF2B5EF4-FFF2-40B4-BE49-F238E27FC236}">
                <a16:creationId xmlns:a16="http://schemas.microsoft.com/office/drawing/2014/main" id="{564A1D33-5E6E-4393-8843-E97CD44431F0}"/>
              </a:ext>
            </a:extLst>
          </p:cNvPr>
          <p:cNvSpPr txBox="1"/>
          <p:nvPr/>
        </p:nvSpPr>
        <p:spPr>
          <a:xfrm>
            <a:off x="2439861" y="4537353"/>
            <a:ext cx="397375" cy="307777"/>
          </a:xfrm>
          <a:prstGeom prst="rect">
            <a:avLst/>
          </a:prstGeom>
          <a:noFill/>
        </p:spPr>
        <p:txBody>
          <a:bodyPr wrap="square" rtlCol="0">
            <a:spAutoFit/>
          </a:bodyPr>
          <a:lstStyle/>
          <a:p>
            <a:r>
              <a:rPr lang="ka-GE" sz="1400" dirty="0">
                <a:cs typeface="Courier New" panose="02070309020205020404" pitchFamily="49" charset="0"/>
              </a:rPr>
              <a:t>11</a:t>
            </a:r>
            <a:endParaRPr lang="ka-GE" sz="1400" baseline="-25000" dirty="0">
              <a:cs typeface="Courier New" panose="02070309020205020404" pitchFamily="49" charset="0"/>
            </a:endParaRPr>
          </a:p>
        </p:txBody>
      </p:sp>
      <p:sp>
        <p:nvSpPr>
          <p:cNvPr id="105" name="Oval 104">
            <a:extLst>
              <a:ext uri="{FF2B5EF4-FFF2-40B4-BE49-F238E27FC236}">
                <a16:creationId xmlns:a16="http://schemas.microsoft.com/office/drawing/2014/main" id="{5D1005D5-806E-4725-9B2F-74029B070D98}"/>
              </a:ext>
            </a:extLst>
          </p:cNvPr>
          <p:cNvSpPr/>
          <p:nvPr/>
        </p:nvSpPr>
        <p:spPr>
          <a:xfrm>
            <a:off x="7696997" y="5500391"/>
            <a:ext cx="349565" cy="363809"/>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106" name="TextBox 105">
            <a:extLst>
              <a:ext uri="{FF2B5EF4-FFF2-40B4-BE49-F238E27FC236}">
                <a16:creationId xmlns:a16="http://schemas.microsoft.com/office/drawing/2014/main" id="{33A07C52-60B6-454F-B6FB-AE844B80EB01}"/>
              </a:ext>
            </a:extLst>
          </p:cNvPr>
          <p:cNvSpPr txBox="1"/>
          <p:nvPr/>
        </p:nvSpPr>
        <p:spPr>
          <a:xfrm>
            <a:off x="7741523" y="5500392"/>
            <a:ext cx="349564" cy="307777"/>
          </a:xfrm>
          <a:prstGeom prst="rect">
            <a:avLst/>
          </a:prstGeom>
          <a:noFill/>
        </p:spPr>
        <p:txBody>
          <a:bodyPr wrap="square" rtlCol="0">
            <a:spAutoFit/>
          </a:bodyPr>
          <a:lstStyle/>
          <a:p>
            <a:r>
              <a:rPr lang="ka-GE" sz="1400" dirty="0">
                <a:cs typeface="Courier New" panose="02070309020205020404" pitchFamily="49" charset="0"/>
              </a:rPr>
              <a:t>2</a:t>
            </a:r>
            <a:endParaRPr lang="ka-GE" sz="1400" baseline="-25000" dirty="0">
              <a:cs typeface="Courier New" panose="02070309020205020404" pitchFamily="49" charset="0"/>
            </a:endParaRPr>
          </a:p>
        </p:txBody>
      </p:sp>
      <p:sp>
        <p:nvSpPr>
          <p:cNvPr id="107" name="Oval 106">
            <a:extLst>
              <a:ext uri="{FF2B5EF4-FFF2-40B4-BE49-F238E27FC236}">
                <a16:creationId xmlns:a16="http://schemas.microsoft.com/office/drawing/2014/main" id="{00A2025E-C435-4E47-B4EB-BDA8BEF0DBD5}"/>
              </a:ext>
            </a:extLst>
          </p:cNvPr>
          <p:cNvSpPr/>
          <p:nvPr/>
        </p:nvSpPr>
        <p:spPr>
          <a:xfrm>
            <a:off x="6609288" y="5091044"/>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108" name="TextBox 107">
            <a:extLst>
              <a:ext uri="{FF2B5EF4-FFF2-40B4-BE49-F238E27FC236}">
                <a16:creationId xmlns:a16="http://schemas.microsoft.com/office/drawing/2014/main" id="{9E10612C-83D4-4976-ABB1-A5DF1D677E4F}"/>
              </a:ext>
            </a:extLst>
          </p:cNvPr>
          <p:cNvSpPr txBox="1"/>
          <p:nvPr/>
        </p:nvSpPr>
        <p:spPr>
          <a:xfrm>
            <a:off x="6576326" y="5135583"/>
            <a:ext cx="423527" cy="307777"/>
          </a:xfrm>
          <a:prstGeom prst="rect">
            <a:avLst/>
          </a:prstGeom>
          <a:noFill/>
        </p:spPr>
        <p:txBody>
          <a:bodyPr wrap="square" rtlCol="0">
            <a:spAutoFit/>
          </a:bodyPr>
          <a:lstStyle/>
          <a:p>
            <a:r>
              <a:rPr lang="ka-GE" sz="1400" dirty="0">
                <a:cs typeface="Courier New" panose="02070309020205020404" pitchFamily="49" charset="0"/>
              </a:rPr>
              <a:t>14</a:t>
            </a:r>
            <a:endParaRPr lang="ka-GE" sz="1400" baseline="-25000" dirty="0">
              <a:cs typeface="Courier New" panose="02070309020205020404" pitchFamily="49" charset="0"/>
            </a:endParaRPr>
          </a:p>
        </p:txBody>
      </p:sp>
      <p:cxnSp>
        <p:nvCxnSpPr>
          <p:cNvPr id="109" name="Straight Connector 108">
            <a:extLst>
              <a:ext uri="{FF2B5EF4-FFF2-40B4-BE49-F238E27FC236}">
                <a16:creationId xmlns:a16="http://schemas.microsoft.com/office/drawing/2014/main" id="{D9CD93DD-BCAE-4828-A152-0305DCF1DBBC}"/>
              </a:ext>
            </a:extLst>
          </p:cNvPr>
          <p:cNvCxnSpPr>
            <a:cxnSpLocks/>
          </p:cNvCxnSpPr>
          <p:nvPr/>
        </p:nvCxnSpPr>
        <p:spPr>
          <a:xfrm flipH="1">
            <a:off x="6801767" y="4924966"/>
            <a:ext cx="100190" cy="18780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0" name="Oval 109">
            <a:extLst>
              <a:ext uri="{FF2B5EF4-FFF2-40B4-BE49-F238E27FC236}">
                <a16:creationId xmlns:a16="http://schemas.microsoft.com/office/drawing/2014/main" id="{920C73FA-6D42-4A98-A835-A040F159C306}"/>
              </a:ext>
            </a:extLst>
          </p:cNvPr>
          <p:cNvSpPr/>
          <p:nvPr/>
        </p:nvSpPr>
        <p:spPr>
          <a:xfrm>
            <a:off x="6847710" y="4632416"/>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111" name="TextBox 110">
            <a:extLst>
              <a:ext uri="{FF2B5EF4-FFF2-40B4-BE49-F238E27FC236}">
                <a16:creationId xmlns:a16="http://schemas.microsoft.com/office/drawing/2014/main" id="{2FF56322-2B26-4A4D-83C6-6C8BA14C8190}"/>
              </a:ext>
            </a:extLst>
          </p:cNvPr>
          <p:cNvSpPr txBox="1"/>
          <p:nvPr/>
        </p:nvSpPr>
        <p:spPr>
          <a:xfrm>
            <a:off x="6870232" y="4689884"/>
            <a:ext cx="349564" cy="307777"/>
          </a:xfrm>
          <a:prstGeom prst="rect">
            <a:avLst/>
          </a:prstGeom>
          <a:noFill/>
        </p:spPr>
        <p:txBody>
          <a:bodyPr wrap="square" rtlCol="0">
            <a:spAutoFit/>
          </a:bodyPr>
          <a:lstStyle/>
          <a:p>
            <a:r>
              <a:rPr lang="ka-GE" sz="1400" dirty="0">
                <a:cs typeface="Courier New" panose="02070309020205020404" pitchFamily="49" charset="0"/>
              </a:rPr>
              <a:t>5</a:t>
            </a:r>
            <a:endParaRPr lang="ka-GE" sz="1400" baseline="-25000" dirty="0">
              <a:cs typeface="Courier New" panose="02070309020205020404" pitchFamily="49" charset="0"/>
            </a:endParaRPr>
          </a:p>
        </p:txBody>
      </p:sp>
      <p:sp>
        <p:nvSpPr>
          <p:cNvPr id="112" name="Oval 111">
            <a:extLst>
              <a:ext uri="{FF2B5EF4-FFF2-40B4-BE49-F238E27FC236}">
                <a16:creationId xmlns:a16="http://schemas.microsoft.com/office/drawing/2014/main" id="{0504B80C-F5A8-486C-A69F-92E585570F5E}"/>
              </a:ext>
            </a:extLst>
          </p:cNvPr>
          <p:cNvSpPr/>
          <p:nvPr/>
        </p:nvSpPr>
        <p:spPr>
          <a:xfrm>
            <a:off x="7514648" y="4490927"/>
            <a:ext cx="349565" cy="310261"/>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113" name="TextBox 112">
            <a:extLst>
              <a:ext uri="{FF2B5EF4-FFF2-40B4-BE49-F238E27FC236}">
                <a16:creationId xmlns:a16="http://schemas.microsoft.com/office/drawing/2014/main" id="{ECA384ED-4147-4E7E-94C4-08A147B1BD64}"/>
              </a:ext>
            </a:extLst>
          </p:cNvPr>
          <p:cNvSpPr txBox="1"/>
          <p:nvPr/>
        </p:nvSpPr>
        <p:spPr>
          <a:xfrm>
            <a:off x="7537170" y="4548395"/>
            <a:ext cx="379926" cy="307777"/>
          </a:xfrm>
          <a:prstGeom prst="rect">
            <a:avLst/>
          </a:prstGeom>
          <a:noFill/>
        </p:spPr>
        <p:txBody>
          <a:bodyPr wrap="square" rtlCol="0">
            <a:spAutoFit/>
          </a:bodyPr>
          <a:lstStyle/>
          <a:p>
            <a:r>
              <a:rPr lang="ka-GE" sz="1400" dirty="0">
                <a:cs typeface="Courier New" panose="02070309020205020404" pitchFamily="49" charset="0"/>
              </a:rPr>
              <a:t>10</a:t>
            </a:r>
            <a:endParaRPr lang="ka-GE" sz="1400" baseline="-25000" dirty="0">
              <a:cs typeface="Courier New" panose="02070309020205020404" pitchFamily="49" charset="0"/>
            </a:endParaRPr>
          </a:p>
        </p:txBody>
      </p:sp>
      <p:cxnSp>
        <p:nvCxnSpPr>
          <p:cNvPr id="114" name="Straight Connector 113">
            <a:extLst>
              <a:ext uri="{FF2B5EF4-FFF2-40B4-BE49-F238E27FC236}">
                <a16:creationId xmlns:a16="http://schemas.microsoft.com/office/drawing/2014/main" id="{F585717A-E526-4BD7-86AD-988D1DD8D297}"/>
              </a:ext>
            </a:extLst>
          </p:cNvPr>
          <p:cNvCxnSpPr>
            <a:cxnSpLocks/>
          </p:cNvCxnSpPr>
          <p:nvPr/>
        </p:nvCxnSpPr>
        <p:spPr>
          <a:xfrm flipH="1">
            <a:off x="7889476" y="5334314"/>
            <a:ext cx="100190" cy="18780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5" name="Oval 114">
            <a:extLst>
              <a:ext uri="{FF2B5EF4-FFF2-40B4-BE49-F238E27FC236}">
                <a16:creationId xmlns:a16="http://schemas.microsoft.com/office/drawing/2014/main" id="{12F8D673-0EC6-42B9-BEEB-ADED25498332}"/>
              </a:ext>
            </a:extLst>
          </p:cNvPr>
          <p:cNvSpPr/>
          <p:nvPr/>
        </p:nvSpPr>
        <p:spPr>
          <a:xfrm>
            <a:off x="7935419" y="5041763"/>
            <a:ext cx="349565" cy="363809"/>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116" name="TextBox 115">
            <a:extLst>
              <a:ext uri="{FF2B5EF4-FFF2-40B4-BE49-F238E27FC236}">
                <a16:creationId xmlns:a16="http://schemas.microsoft.com/office/drawing/2014/main" id="{15BCEA08-FBF7-4A5F-96CC-6CCEF0A9B0E1}"/>
              </a:ext>
            </a:extLst>
          </p:cNvPr>
          <p:cNvSpPr txBox="1"/>
          <p:nvPr/>
        </p:nvSpPr>
        <p:spPr>
          <a:xfrm>
            <a:off x="7957940" y="5099232"/>
            <a:ext cx="397375" cy="307777"/>
          </a:xfrm>
          <a:prstGeom prst="rect">
            <a:avLst/>
          </a:prstGeom>
          <a:noFill/>
        </p:spPr>
        <p:txBody>
          <a:bodyPr wrap="square" rtlCol="0">
            <a:spAutoFit/>
          </a:bodyPr>
          <a:lstStyle/>
          <a:p>
            <a:r>
              <a:rPr lang="ka-GE" sz="1400" dirty="0">
                <a:cs typeface="Courier New" panose="02070309020205020404" pitchFamily="49" charset="0"/>
              </a:rPr>
              <a:t>15</a:t>
            </a:r>
            <a:endParaRPr lang="ka-GE" sz="1400" baseline="-25000" dirty="0">
              <a:cs typeface="Courier New" panose="02070309020205020404" pitchFamily="49" charset="0"/>
            </a:endParaRPr>
          </a:p>
        </p:txBody>
      </p:sp>
      <p:cxnSp>
        <p:nvCxnSpPr>
          <p:cNvPr id="117" name="Straight Connector 116">
            <a:extLst>
              <a:ext uri="{FF2B5EF4-FFF2-40B4-BE49-F238E27FC236}">
                <a16:creationId xmlns:a16="http://schemas.microsoft.com/office/drawing/2014/main" id="{842A206C-05D6-4589-B597-9936F4B3C74A}"/>
              </a:ext>
            </a:extLst>
          </p:cNvPr>
          <p:cNvCxnSpPr>
            <a:cxnSpLocks/>
            <a:stCxn id="120" idx="1"/>
          </p:cNvCxnSpPr>
          <p:nvPr/>
        </p:nvCxnSpPr>
        <p:spPr>
          <a:xfrm flipH="1">
            <a:off x="5891191" y="4677466"/>
            <a:ext cx="323958" cy="35346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33567C0D-CBB2-4A41-B627-7E3A5B268C00}"/>
              </a:ext>
            </a:extLst>
          </p:cNvPr>
          <p:cNvCxnSpPr>
            <a:cxnSpLocks/>
          </p:cNvCxnSpPr>
          <p:nvPr/>
        </p:nvCxnSpPr>
        <p:spPr>
          <a:xfrm flipH="1">
            <a:off x="7115134" y="4124418"/>
            <a:ext cx="283691" cy="55535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9" name="Oval 118">
            <a:extLst>
              <a:ext uri="{FF2B5EF4-FFF2-40B4-BE49-F238E27FC236}">
                <a16:creationId xmlns:a16="http://schemas.microsoft.com/office/drawing/2014/main" id="{377F2AFE-2F67-4B6E-B028-125D24D292B0}"/>
              </a:ext>
            </a:extLst>
          </p:cNvPr>
          <p:cNvSpPr/>
          <p:nvPr/>
        </p:nvSpPr>
        <p:spPr>
          <a:xfrm>
            <a:off x="6192628" y="4466109"/>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120" name="TextBox 119">
            <a:extLst>
              <a:ext uri="{FF2B5EF4-FFF2-40B4-BE49-F238E27FC236}">
                <a16:creationId xmlns:a16="http://schemas.microsoft.com/office/drawing/2014/main" id="{8A0BB91C-6822-4696-AB01-1C02AB29AF44}"/>
              </a:ext>
            </a:extLst>
          </p:cNvPr>
          <p:cNvSpPr txBox="1"/>
          <p:nvPr/>
        </p:nvSpPr>
        <p:spPr>
          <a:xfrm>
            <a:off x="6215149" y="4523577"/>
            <a:ext cx="397375" cy="307777"/>
          </a:xfrm>
          <a:prstGeom prst="rect">
            <a:avLst/>
          </a:prstGeom>
          <a:noFill/>
        </p:spPr>
        <p:txBody>
          <a:bodyPr wrap="square" rtlCol="0">
            <a:spAutoFit/>
          </a:bodyPr>
          <a:lstStyle/>
          <a:p>
            <a:r>
              <a:rPr lang="ka-GE" sz="1400" dirty="0">
                <a:cs typeface="Courier New" panose="02070309020205020404" pitchFamily="49" charset="0"/>
              </a:rPr>
              <a:t>18</a:t>
            </a:r>
            <a:endParaRPr lang="ka-GE" sz="1400" baseline="-25000" dirty="0">
              <a:cs typeface="Courier New" panose="02070309020205020404" pitchFamily="49" charset="0"/>
            </a:endParaRPr>
          </a:p>
        </p:txBody>
      </p:sp>
      <p:cxnSp>
        <p:nvCxnSpPr>
          <p:cNvPr id="121" name="Straight Connector 120">
            <a:extLst>
              <a:ext uri="{FF2B5EF4-FFF2-40B4-BE49-F238E27FC236}">
                <a16:creationId xmlns:a16="http://schemas.microsoft.com/office/drawing/2014/main" id="{E98D43CD-9ECB-4337-ADC6-917FD526F032}"/>
              </a:ext>
            </a:extLst>
          </p:cNvPr>
          <p:cNvCxnSpPr>
            <a:cxnSpLocks/>
            <a:endCxn id="112" idx="0"/>
          </p:cNvCxnSpPr>
          <p:nvPr/>
        </p:nvCxnSpPr>
        <p:spPr>
          <a:xfrm>
            <a:off x="7557962" y="4133718"/>
            <a:ext cx="131469" cy="35720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C7E6824-EF33-49A3-89D9-5E357FE54C8A}"/>
              </a:ext>
            </a:extLst>
          </p:cNvPr>
          <p:cNvCxnSpPr>
            <a:cxnSpLocks/>
          </p:cNvCxnSpPr>
          <p:nvPr/>
        </p:nvCxnSpPr>
        <p:spPr>
          <a:xfrm flipH="1">
            <a:off x="8153799" y="4768211"/>
            <a:ext cx="133551" cy="31371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3" name="Oval 122">
            <a:extLst>
              <a:ext uri="{FF2B5EF4-FFF2-40B4-BE49-F238E27FC236}">
                <a16:creationId xmlns:a16="http://schemas.microsoft.com/office/drawing/2014/main" id="{3595A335-F18E-45A3-9D60-2CB00A4BA4F1}"/>
              </a:ext>
            </a:extLst>
          </p:cNvPr>
          <p:cNvSpPr/>
          <p:nvPr/>
        </p:nvSpPr>
        <p:spPr>
          <a:xfrm>
            <a:off x="8083486" y="4409905"/>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124" name="TextBox 123">
            <a:extLst>
              <a:ext uri="{FF2B5EF4-FFF2-40B4-BE49-F238E27FC236}">
                <a16:creationId xmlns:a16="http://schemas.microsoft.com/office/drawing/2014/main" id="{08F66BB0-83FA-4E83-8D6B-1E84E5E1FC46}"/>
              </a:ext>
            </a:extLst>
          </p:cNvPr>
          <p:cNvSpPr txBox="1"/>
          <p:nvPr/>
        </p:nvSpPr>
        <p:spPr>
          <a:xfrm>
            <a:off x="8106007" y="4467373"/>
            <a:ext cx="397375" cy="307777"/>
          </a:xfrm>
          <a:prstGeom prst="rect">
            <a:avLst/>
          </a:prstGeom>
          <a:noFill/>
        </p:spPr>
        <p:txBody>
          <a:bodyPr wrap="square" rtlCol="0">
            <a:spAutoFit/>
          </a:bodyPr>
          <a:lstStyle/>
          <a:p>
            <a:r>
              <a:rPr lang="ka-GE" sz="1400" dirty="0">
                <a:cs typeface="Courier New" panose="02070309020205020404" pitchFamily="49" charset="0"/>
              </a:rPr>
              <a:t>13</a:t>
            </a:r>
            <a:endParaRPr lang="ka-GE" sz="1400" baseline="-25000" dirty="0">
              <a:cs typeface="Courier New" panose="02070309020205020404" pitchFamily="49" charset="0"/>
            </a:endParaRPr>
          </a:p>
        </p:txBody>
      </p:sp>
      <p:cxnSp>
        <p:nvCxnSpPr>
          <p:cNvPr id="125" name="Straight Connector 124">
            <a:extLst>
              <a:ext uri="{FF2B5EF4-FFF2-40B4-BE49-F238E27FC236}">
                <a16:creationId xmlns:a16="http://schemas.microsoft.com/office/drawing/2014/main" id="{3AE8E55D-8FFF-480C-9A00-24FA740098DC}"/>
              </a:ext>
            </a:extLst>
          </p:cNvPr>
          <p:cNvCxnSpPr>
            <a:cxnSpLocks/>
            <a:stCxn id="128" idx="1"/>
            <a:endCxn id="119" idx="7"/>
          </p:cNvCxnSpPr>
          <p:nvPr/>
        </p:nvCxnSpPr>
        <p:spPr>
          <a:xfrm flipH="1">
            <a:off x="6491000" y="4030249"/>
            <a:ext cx="840166" cy="48913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18FB4C2-88C4-4393-AF52-E843B9C4742F}"/>
              </a:ext>
            </a:extLst>
          </p:cNvPr>
          <p:cNvCxnSpPr>
            <a:cxnSpLocks/>
          </p:cNvCxnSpPr>
          <p:nvPr/>
        </p:nvCxnSpPr>
        <p:spPr>
          <a:xfrm>
            <a:off x="7618327" y="4057873"/>
            <a:ext cx="562264" cy="39453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7" name="Oval 126">
            <a:extLst>
              <a:ext uri="{FF2B5EF4-FFF2-40B4-BE49-F238E27FC236}">
                <a16:creationId xmlns:a16="http://schemas.microsoft.com/office/drawing/2014/main" id="{FB1673AC-1469-4281-8D0F-DF5BCAB146F3}"/>
              </a:ext>
            </a:extLst>
          </p:cNvPr>
          <p:cNvSpPr/>
          <p:nvPr/>
        </p:nvSpPr>
        <p:spPr>
          <a:xfrm>
            <a:off x="7308645" y="3818892"/>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128" name="TextBox 127">
            <a:extLst>
              <a:ext uri="{FF2B5EF4-FFF2-40B4-BE49-F238E27FC236}">
                <a16:creationId xmlns:a16="http://schemas.microsoft.com/office/drawing/2014/main" id="{67D4B67F-E4F7-450C-9E60-0A05E005E40C}"/>
              </a:ext>
            </a:extLst>
          </p:cNvPr>
          <p:cNvSpPr txBox="1"/>
          <p:nvPr/>
        </p:nvSpPr>
        <p:spPr>
          <a:xfrm>
            <a:off x="7331166" y="3876360"/>
            <a:ext cx="397375" cy="307777"/>
          </a:xfrm>
          <a:prstGeom prst="rect">
            <a:avLst/>
          </a:prstGeom>
          <a:noFill/>
        </p:spPr>
        <p:txBody>
          <a:bodyPr wrap="square" rtlCol="0">
            <a:spAutoFit/>
          </a:bodyPr>
          <a:lstStyle/>
          <a:p>
            <a:r>
              <a:rPr lang="ka-GE" sz="1400" dirty="0">
                <a:cs typeface="Courier New" panose="02070309020205020404" pitchFamily="49" charset="0"/>
              </a:rPr>
              <a:t>7</a:t>
            </a:r>
            <a:endParaRPr lang="ka-GE" sz="1400" baseline="-25000" dirty="0">
              <a:cs typeface="Courier New" panose="02070309020205020404" pitchFamily="49" charset="0"/>
            </a:endParaRPr>
          </a:p>
        </p:txBody>
      </p:sp>
      <p:cxnSp>
        <p:nvCxnSpPr>
          <p:cNvPr id="129" name="Straight Connector 128">
            <a:extLst>
              <a:ext uri="{FF2B5EF4-FFF2-40B4-BE49-F238E27FC236}">
                <a16:creationId xmlns:a16="http://schemas.microsoft.com/office/drawing/2014/main" id="{10A56BD0-58C9-45B2-9376-1957D9A02626}"/>
              </a:ext>
            </a:extLst>
          </p:cNvPr>
          <p:cNvCxnSpPr>
            <a:cxnSpLocks/>
          </p:cNvCxnSpPr>
          <p:nvPr/>
        </p:nvCxnSpPr>
        <p:spPr>
          <a:xfrm>
            <a:off x="2327513" y="4081892"/>
            <a:ext cx="228357" cy="4241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0" name="Oval 129">
            <a:extLst>
              <a:ext uri="{FF2B5EF4-FFF2-40B4-BE49-F238E27FC236}">
                <a16:creationId xmlns:a16="http://schemas.microsoft.com/office/drawing/2014/main" id="{87B2067C-776D-4D37-819A-E3CA528CCBBE}"/>
              </a:ext>
            </a:extLst>
          </p:cNvPr>
          <p:cNvSpPr/>
          <p:nvPr/>
        </p:nvSpPr>
        <p:spPr>
          <a:xfrm>
            <a:off x="2015575" y="3777660"/>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131" name="TextBox 130">
            <a:extLst>
              <a:ext uri="{FF2B5EF4-FFF2-40B4-BE49-F238E27FC236}">
                <a16:creationId xmlns:a16="http://schemas.microsoft.com/office/drawing/2014/main" id="{4974ECE1-299B-43CA-85A6-A0A4F876EF4C}"/>
              </a:ext>
            </a:extLst>
          </p:cNvPr>
          <p:cNvSpPr txBox="1"/>
          <p:nvPr/>
        </p:nvSpPr>
        <p:spPr>
          <a:xfrm>
            <a:off x="2038096" y="3835128"/>
            <a:ext cx="397375" cy="307777"/>
          </a:xfrm>
          <a:prstGeom prst="rect">
            <a:avLst/>
          </a:prstGeom>
          <a:noFill/>
        </p:spPr>
        <p:txBody>
          <a:bodyPr wrap="square" rtlCol="0">
            <a:spAutoFit/>
          </a:bodyPr>
          <a:lstStyle/>
          <a:p>
            <a:r>
              <a:rPr lang="ka-GE" sz="1400" dirty="0">
                <a:cs typeface="Courier New" panose="02070309020205020404" pitchFamily="49" charset="0"/>
              </a:rPr>
              <a:t>16</a:t>
            </a:r>
            <a:endParaRPr lang="ka-GE" sz="1400" baseline="-25000" dirty="0">
              <a:cs typeface="Courier New" panose="02070309020205020404" pitchFamily="49" charset="0"/>
            </a:endParaRPr>
          </a:p>
        </p:txBody>
      </p:sp>
      <p:graphicFrame>
        <p:nvGraphicFramePr>
          <p:cNvPr id="132" name="Table 20">
            <a:extLst>
              <a:ext uri="{FF2B5EF4-FFF2-40B4-BE49-F238E27FC236}">
                <a16:creationId xmlns:a16="http://schemas.microsoft.com/office/drawing/2014/main" id="{3858C50A-F247-4531-8898-94EC4FB71323}"/>
              </a:ext>
            </a:extLst>
          </p:cNvPr>
          <p:cNvGraphicFramePr>
            <a:graphicFrameLocks noGrp="1"/>
          </p:cNvGraphicFramePr>
          <p:nvPr>
            <p:extLst>
              <p:ext uri="{D42A27DB-BD31-4B8C-83A1-F6EECF244321}">
                <p14:modId xmlns:p14="http://schemas.microsoft.com/office/powerpoint/2010/main" val="2272576566"/>
              </p:ext>
            </p:extLst>
          </p:nvPr>
        </p:nvGraphicFramePr>
        <p:xfrm>
          <a:off x="824487" y="5913276"/>
          <a:ext cx="7996494" cy="594360"/>
        </p:xfrm>
        <a:graphic>
          <a:graphicData uri="http://schemas.openxmlformats.org/drawingml/2006/table">
            <a:tbl>
              <a:tblPr firstRow="1" bandRow="1">
                <a:tableStyleId>{5C22544A-7EE6-4342-B048-85BDC9FD1C3A}</a:tableStyleId>
              </a:tblPr>
              <a:tblGrid>
                <a:gridCol w="363477">
                  <a:extLst>
                    <a:ext uri="{9D8B030D-6E8A-4147-A177-3AD203B41FA5}">
                      <a16:colId xmlns:a16="http://schemas.microsoft.com/office/drawing/2014/main" val="3015230416"/>
                    </a:ext>
                  </a:extLst>
                </a:gridCol>
                <a:gridCol w="363477">
                  <a:extLst>
                    <a:ext uri="{9D8B030D-6E8A-4147-A177-3AD203B41FA5}">
                      <a16:colId xmlns:a16="http://schemas.microsoft.com/office/drawing/2014/main" val="3006647826"/>
                    </a:ext>
                  </a:extLst>
                </a:gridCol>
                <a:gridCol w="363477">
                  <a:extLst>
                    <a:ext uri="{9D8B030D-6E8A-4147-A177-3AD203B41FA5}">
                      <a16:colId xmlns:a16="http://schemas.microsoft.com/office/drawing/2014/main" val="2735187961"/>
                    </a:ext>
                  </a:extLst>
                </a:gridCol>
                <a:gridCol w="363477">
                  <a:extLst>
                    <a:ext uri="{9D8B030D-6E8A-4147-A177-3AD203B41FA5}">
                      <a16:colId xmlns:a16="http://schemas.microsoft.com/office/drawing/2014/main" val="237919135"/>
                    </a:ext>
                  </a:extLst>
                </a:gridCol>
                <a:gridCol w="363477">
                  <a:extLst>
                    <a:ext uri="{9D8B030D-6E8A-4147-A177-3AD203B41FA5}">
                      <a16:colId xmlns:a16="http://schemas.microsoft.com/office/drawing/2014/main" val="3445234070"/>
                    </a:ext>
                  </a:extLst>
                </a:gridCol>
                <a:gridCol w="363477">
                  <a:extLst>
                    <a:ext uri="{9D8B030D-6E8A-4147-A177-3AD203B41FA5}">
                      <a16:colId xmlns:a16="http://schemas.microsoft.com/office/drawing/2014/main" val="1936903243"/>
                    </a:ext>
                  </a:extLst>
                </a:gridCol>
                <a:gridCol w="363477">
                  <a:extLst>
                    <a:ext uri="{9D8B030D-6E8A-4147-A177-3AD203B41FA5}">
                      <a16:colId xmlns:a16="http://schemas.microsoft.com/office/drawing/2014/main" val="227700300"/>
                    </a:ext>
                  </a:extLst>
                </a:gridCol>
                <a:gridCol w="363477">
                  <a:extLst>
                    <a:ext uri="{9D8B030D-6E8A-4147-A177-3AD203B41FA5}">
                      <a16:colId xmlns:a16="http://schemas.microsoft.com/office/drawing/2014/main" val="3081245529"/>
                    </a:ext>
                  </a:extLst>
                </a:gridCol>
                <a:gridCol w="363477">
                  <a:extLst>
                    <a:ext uri="{9D8B030D-6E8A-4147-A177-3AD203B41FA5}">
                      <a16:colId xmlns:a16="http://schemas.microsoft.com/office/drawing/2014/main" val="173912700"/>
                    </a:ext>
                  </a:extLst>
                </a:gridCol>
                <a:gridCol w="363477">
                  <a:extLst>
                    <a:ext uri="{9D8B030D-6E8A-4147-A177-3AD203B41FA5}">
                      <a16:colId xmlns:a16="http://schemas.microsoft.com/office/drawing/2014/main" val="2144627755"/>
                    </a:ext>
                  </a:extLst>
                </a:gridCol>
                <a:gridCol w="363477">
                  <a:extLst>
                    <a:ext uri="{9D8B030D-6E8A-4147-A177-3AD203B41FA5}">
                      <a16:colId xmlns:a16="http://schemas.microsoft.com/office/drawing/2014/main" val="2732983817"/>
                    </a:ext>
                  </a:extLst>
                </a:gridCol>
                <a:gridCol w="363477">
                  <a:extLst>
                    <a:ext uri="{9D8B030D-6E8A-4147-A177-3AD203B41FA5}">
                      <a16:colId xmlns:a16="http://schemas.microsoft.com/office/drawing/2014/main" val="4288765196"/>
                    </a:ext>
                  </a:extLst>
                </a:gridCol>
                <a:gridCol w="363477">
                  <a:extLst>
                    <a:ext uri="{9D8B030D-6E8A-4147-A177-3AD203B41FA5}">
                      <a16:colId xmlns:a16="http://schemas.microsoft.com/office/drawing/2014/main" val="2445202470"/>
                    </a:ext>
                  </a:extLst>
                </a:gridCol>
                <a:gridCol w="363477">
                  <a:extLst>
                    <a:ext uri="{9D8B030D-6E8A-4147-A177-3AD203B41FA5}">
                      <a16:colId xmlns:a16="http://schemas.microsoft.com/office/drawing/2014/main" val="1633921444"/>
                    </a:ext>
                  </a:extLst>
                </a:gridCol>
                <a:gridCol w="363477">
                  <a:extLst>
                    <a:ext uri="{9D8B030D-6E8A-4147-A177-3AD203B41FA5}">
                      <a16:colId xmlns:a16="http://schemas.microsoft.com/office/drawing/2014/main" val="2642681282"/>
                    </a:ext>
                  </a:extLst>
                </a:gridCol>
                <a:gridCol w="363477">
                  <a:extLst>
                    <a:ext uri="{9D8B030D-6E8A-4147-A177-3AD203B41FA5}">
                      <a16:colId xmlns:a16="http://schemas.microsoft.com/office/drawing/2014/main" val="155599939"/>
                    </a:ext>
                  </a:extLst>
                </a:gridCol>
                <a:gridCol w="363477">
                  <a:extLst>
                    <a:ext uri="{9D8B030D-6E8A-4147-A177-3AD203B41FA5}">
                      <a16:colId xmlns:a16="http://schemas.microsoft.com/office/drawing/2014/main" val="2714764296"/>
                    </a:ext>
                  </a:extLst>
                </a:gridCol>
                <a:gridCol w="363477">
                  <a:extLst>
                    <a:ext uri="{9D8B030D-6E8A-4147-A177-3AD203B41FA5}">
                      <a16:colId xmlns:a16="http://schemas.microsoft.com/office/drawing/2014/main" val="2342403853"/>
                    </a:ext>
                  </a:extLst>
                </a:gridCol>
                <a:gridCol w="363477">
                  <a:extLst>
                    <a:ext uri="{9D8B030D-6E8A-4147-A177-3AD203B41FA5}">
                      <a16:colId xmlns:a16="http://schemas.microsoft.com/office/drawing/2014/main" val="2012093774"/>
                    </a:ext>
                  </a:extLst>
                </a:gridCol>
                <a:gridCol w="363477">
                  <a:extLst>
                    <a:ext uri="{9D8B030D-6E8A-4147-A177-3AD203B41FA5}">
                      <a16:colId xmlns:a16="http://schemas.microsoft.com/office/drawing/2014/main" val="2075360535"/>
                    </a:ext>
                  </a:extLst>
                </a:gridCol>
                <a:gridCol w="363477">
                  <a:extLst>
                    <a:ext uri="{9D8B030D-6E8A-4147-A177-3AD203B41FA5}">
                      <a16:colId xmlns:a16="http://schemas.microsoft.com/office/drawing/2014/main" val="3623250389"/>
                    </a:ext>
                  </a:extLst>
                </a:gridCol>
                <a:gridCol w="363477">
                  <a:extLst>
                    <a:ext uri="{9D8B030D-6E8A-4147-A177-3AD203B41FA5}">
                      <a16:colId xmlns:a16="http://schemas.microsoft.com/office/drawing/2014/main" val="1442298984"/>
                    </a:ext>
                  </a:extLst>
                </a:gridCol>
              </a:tblGrid>
              <a:tr h="196252">
                <a:tc>
                  <a:txBody>
                    <a:bodyPr/>
                    <a:lstStyle/>
                    <a:p>
                      <a:r>
                        <a:rPr lang="ka-GE" dirty="0"/>
                        <a:t>0</a:t>
                      </a:r>
                      <a:endParaRPr lang="en-US" dirty="0"/>
                    </a:p>
                  </a:txBody>
                  <a:tcPr/>
                </a:tc>
                <a:tc>
                  <a:txBody>
                    <a:bodyPr/>
                    <a:lstStyle/>
                    <a:p>
                      <a:r>
                        <a:rPr lang="ka-GE" dirty="0"/>
                        <a:t>1</a:t>
                      </a:r>
                      <a:endParaRPr lang="en-US" dirty="0"/>
                    </a:p>
                  </a:txBody>
                  <a:tcPr/>
                </a:tc>
                <a:tc>
                  <a:txBody>
                    <a:bodyPr/>
                    <a:lstStyle/>
                    <a:p>
                      <a:r>
                        <a:rPr lang="ka-GE" dirty="0"/>
                        <a:t>2</a:t>
                      </a:r>
                      <a:endParaRPr lang="en-US" dirty="0"/>
                    </a:p>
                  </a:txBody>
                  <a:tcPr/>
                </a:tc>
                <a:tc>
                  <a:txBody>
                    <a:bodyPr/>
                    <a:lstStyle/>
                    <a:p>
                      <a:r>
                        <a:rPr lang="ka-GE" dirty="0"/>
                        <a:t>3</a:t>
                      </a:r>
                      <a:endParaRPr lang="en-US" dirty="0"/>
                    </a:p>
                  </a:txBody>
                  <a:tcPr/>
                </a:tc>
                <a:tc>
                  <a:txBody>
                    <a:bodyPr/>
                    <a:lstStyle/>
                    <a:p>
                      <a:r>
                        <a:rPr lang="ka-GE" dirty="0"/>
                        <a:t>4</a:t>
                      </a:r>
                      <a:endParaRPr lang="en-US" dirty="0"/>
                    </a:p>
                  </a:txBody>
                  <a:tcPr/>
                </a:tc>
                <a:tc>
                  <a:txBody>
                    <a:bodyPr/>
                    <a:lstStyle/>
                    <a:p>
                      <a:r>
                        <a:rPr lang="ka-GE" dirty="0"/>
                        <a:t>5</a:t>
                      </a:r>
                      <a:endParaRPr lang="en-US" dirty="0"/>
                    </a:p>
                  </a:txBody>
                  <a:tcPr/>
                </a:tc>
                <a:tc>
                  <a:txBody>
                    <a:bodyPr/>
                    <a:lstStyle/>
                    <a:p>
                      <a:r>
                        <a:rPr lang="ka-GE" dirty="0"/>
                        <a:t>6</a:t>
                      </a:r>
                      <a:endParaRPr lang="en-US" dirty="0"/>
                    </a:p>
                  </a:txBody>
                  <a:tcPr/>
                </a:tc>
                <a:tc>
                  <a:txBody>
                    <a:bodyPr/>
                    <a:lstStyle/>
                    <a:p>
                      <a:r>
                        <a:rPr lang="ka-GE" dirty="0"/>
                        <a:t>7</a:t>
                      </a:r>
                      <a:endParaRPr lang="en-US" dirty="0"/>
                    </a:p>
                  </a:txBody>
                  <a:tcPr/>
                </a:tc>
                <a:tc>
                  <a:txBody>
                    <a:bodyPr/>
                    <a:lstStyle/>
                    <a:p>
                      <a:r>
                        <a:rPr lang="ka-GE" dirty="0"/>
                        <a:t>8</a:t>
                      </a:r>
                      <a:endParaRPr lang="en-US" dirty="0"/>
                    </a:p>
                  </a:txBody>
                  <a:tcPr/>
                </a:tc>
                <a:tc>
                  <a:txBody>
                    <a:bodyPr/>
                    <a:lstStyle/>
                    <a:p>
                      <a:r>
                        <a:rPr lang="ka-GE" dirty="0"/>
                        <a:t>9</a:t>
                      </a:r>
                      <a:endParaRPr lang="en-US" dirty="0"/>
                    </a:p>
                  </a:txBody>
                  <a:tcPr/>
                </a:tc>
                <a:tc>
                  <a:txBody>
                    <a:bodyPr/>
                    <a:lstStyle/>
                    <a:p>
                      <a:r>
                        <a:rPr lang="ka-GE" dirty="0"/>
                        <a:t>10</a:t>
                      </a:r>
                      <a:endParaRPr lang="en-US" dirty="0"/>
                    </a:p>
                  </a:txBody>
                  <a:tcPr/>
                </a:tc>
                <a:tc>
                  <a:txBody>
                    <a:bodyPr/>
                    <a:lstStyle/>
                    <a:p>
                      <a:r>
                        <a:rPr lang="ka-GE" dirty="0"/>
                        <a:t>11</a:t>
                      </a:r>
                      <a:endParaRPr lang="en-US" dirty="0"/>
                    </a:p>
                  </a:txBody>
                  <a:tcPr/>
                </a:tc>
                <a:tc>
                  <a:txBody>
                    <a:bodyPr/>
                    <a:lstStyle/>
                    <a:p>
                      <a:r>
                        <a:rPr lang="ka-GE" dirty="0"/>
                        <a:t>12</a:t>
                      </a:r>
                      <a:endParaRPr lang="en-US" dirty="0"/>
                    </a:p>
                  </a:txBody>
                  <a:tcPr/>
                </a:tc>
                <a:tc>
                  <a:txBody>
                    <a:bodyPr/>
                    <a:lstStyle/>
                    <a:p>
                      <a:r>
                        <a:rPr lang="ka-GE" dirty="0"/>
                        <a:t>13</a:t>
                      </a:r>
                      <a:endParaRPr lang="en-US" dirty="0"/>
                    </a:p>
                  </a:txBody>
                  <a:tcPr/>
                </a:tc>
                <a:tc>
                  <a:txBody>
                    <a:bodyPr/>
                    <a:lstStyle/>
                    <a:p>
                      <a:r>
                        <a:rPr lang="ka-GE" dirty="0"/>
                        <a:t>14</a:t>
                      </a:r>
                      <a:endParaRPr lang="en-US" dirty="0"/>
                    </a:p>
                  </a:txBody>
                  <a:tcPr/>
                </a:tc>
                <a:tc>
                  <a:txBody>
                    <a:bodyPr/>
                    <a:lstStyle/>
                    <a:p>
                      <a:r>
                        <a:rPr lang="ka-GE" dirty="0"/>
                        <a:t>15</a:t>
                      </a:r>
                      <a:endParaRPr lang="en-US" dirty="0"/>
                    </a:p>
                  </a:txBody>
                  <a:tcPr/>
                </a:tc>
                <a:tc>
                  <a:txBody>
                    <a:bodyPr/>
                    <a:lstStyle/>
                    <a:p>
                      <a:r>
                        <a:rPr lang="ka-GE" dirty="0"/>
                        <a:t>16</a:t>
                      </a:r>
                      <a:endParaRPr lang="en-US" dirty="0"/>
                    </a:p>
                  </a:txBody>
                  <a:tcPr/>
                </a:tc>
                <a:tc>
                  <a:txBody>
                    <a:bodyPr/>
                    <a:lstStyle/>
                    <a:p>
                      <a:r>
                        <a:rPr lang="ka-GE" dirty="0"/>
                        <a:t>17</a:t>
                      </a:r>
                      <a:endParaRPr lang="en-US" dirty="0"/>
                    </a:p>
                  </a:txBody>
                  <a:tcPr/>
                </a:tc>
                <a:tc>
                  <a:txBody>
                    <a:bodyPr/>
                    <a:lstStyle/>
                    <a:p>
                      <a:r>
                        <a:rPr lang="ka-GE" dirty="0"/>
                        <a:t>18</a:t>
                      </a:r>
                      <a:endParaRPr lang="en-US" dirty="0"/>
                    </a:p>
                  </a:txBody>
                  <a:tcPr/>
                </a:tc>
                <a:tc>
                  <a:txBody>
                    <a:bodyPr/>
                    <a:lstStyle/>
                    <a:p>
                      <a:r>
                        <a:rPr lang="ka-GE" dirty="0"/>
                        <a:t>19</a:t>
                      </a:r>
                      <a:endParaRPr lang="en-US" dirty="0"/>
                    </a:p>
                  </a:txBody>
                  <a:tcPr/>
                </a:tc>
                <a:tc>
                  <a:txBody>
                    <a:bodyPr/>
                    <a:lstStyle/>
                    <a:p>
                      <a:r>
                        <a:rPr lang="ka-GE" dirty="0"/>
                        <a:t>20</a:t>
                      </a:r>
                      <a:endParaRPr lang="en-US" dirty="0"/>
                    </a:p>
                  </a:txBody>
                  <a:tcPr/>
                </a:tc>
                <a:tc>
                  <a:txBody>
                    <a:bodyPr/>
                    <a:lstStyle/>
                    <a:p>
                      <a:pPr algn="ctr"/>
                      <a:r>
                        <a:rPr lang="ka-GE" dirty="0"/>
                        <a:t>21</a:t>
                      </a:r>
                      <a:endParaRPr lang="en-US" dirty="0"/>
                    </a:p>
                  </a:txBody>
                  <a:tcPr/>
                </a:tc>
                <a:extLst>
                  <a:ext uri="{0D108BD9-81ED-4DB2-BD59-A6C34878D82A}">
                    <a16:rowId xmlns:a16="http://schemas.microsoft.com/office/drawing/2014/main" val="2823985617"/>
                  </a:ext>
                </a:extLst>
              </a:tr>
              <a:tr h="257460">
                <a:tc>
                  <a:txBody>
                    <a:bodyPr/>
                    <a:lstStyle/>
                    <a:p>
                      <a:r>
                        <a:rPr lang="ka-GE" dirty="0"/>
                        <a:t>19</a:t>
                      </a:r>
                      <a:endParaRPr lang="en-US" dirty="0"/>
                    </a:p>
                  </a:txBody>
                  <a:tcPr/>
                </a:tc>
                <a:tc>
                  <a:txBody>
                    <a:bodyPr/>
                    <a:lstStyle/>
                    <a:p>
                      <a:r>
                        <a:rPr lang="ka-GE" dirty="0"/>
                        <a:t>18</a:t>
                      </a:r>
                      <a:endParaRPr lang="en-US" dirty="0"/>
                    </a:p>
                  </a:txBody>
                  <a:tcPr/>
                </a:tc>
                <a:tc>
                  <a:txBody>
                    <a:bodyPr/>
                    <a:lstStyle/>
                    <a:p>
                      <a:r>
                        <a:rPr lang="ka-GE" dirty="0"/>
                        <a:t>15</a:t>
                      </a:r>
                      <a:endParaRPr lang="en-US" dirty="0"/>
                    </a:p>
                  </a:txBody>
                  <a:tcPr/>
                </a:tc>
                <a:tc>
                  <a:txBody>
                    <a:bodyPr/>
                    <a:lstStyle/>
                    <a:p>
                      <a:r>
                        <a:rPr lang="ka-GE" dirty="0"/>
                        <a:t>17</a:t>
                      </a:r>
                      <a:endParaRPr lang="en-US" dirty="0"/>
                    </a:p>
                  </a:txBody>
                  <a:tcPr/>
                </a:tc>
                <a:tc>
                  <a:txBody>
                    <a:bodyPr/>
                    <a:lstStyle/>
                    <a:p>
                      <a:r>
                        <a:rPr lang="ka-GE" dirty="0"/>
                        <a:t>0</a:t>
                      </a:r>
                      <a:endParaRPr lang="en-US" dirty="0"/>
                    </a:p>
                  </a:txBody>
                  <a:tcPr/>
                </a:tc>
                <a:tc>
                  <a:txBody>
                    <a:bodyPr/>
                    <a:lstStyle/>
                    <a:p>
                      <a:r>
                        <a:rPr lang="en-US" dirty="0"/>
                        <a:t>7</a:t>
                      </a:r>
                    </a:p>
                  </a:txBody>
                  <a:tcPr/>
                </a:tc>
                <a:tc>
                  <a:txBody>
                    <a:bodyPr/>
                    <a:lstStyle/>
                    <a:p>
                      <a:r>
                        <a:rPr lang="ka-GE" dirty="0"/>
                        <a:t>19</a:t>
                      </a:r>
                      <a:endParaRPr lang="en-US" dirty="0"/>
                    </a:p>
                  </a:txBody>
                  <a:tcPr/>
                </a:tc>
                <a:tc>
                  <a:txBody>
                    <a:bodyPr/>
                    <a:lstStyle/>
                    <a:p>
                      <a:r>
                        <a:rPr lang="ka-GE" dirty="0"/>
                        <a:t>7</a:t>
                      </a:r>
                      <a:endParaRPr lang="en-US" dirty="0"/>
                    </a:p>
                  </a:txBody>
                  <a:tcPr/>
                </a:tc>
                <a:tc>
                  <a:txBody>
                    <a:bodyPr/>
                    <a:lstStyle/>
                    <a:p>
                      <a:r>
                        <a:rPr lang="ka-GE" dirty="0"/>
                        <a:t>16</a:t>
                      </a:r>
                      <a:endParaRPr lang="en-US" dirty="0"/>
                    </a:p>
                  </a:txBody>
                  <a:tcPr/>
                </a:tc>
                <a:tc>
                  <a:txBody>
                    <a:bodyPr/>
                    <a:lstStyle/>
                    <a:p>
                      <a:r>
                        <a:rPr lang="en-US" dirty="0"/>
                        <a:t>16</a:t>
                      </a:r>
                    </a:p>
                  </a:txBody>
                  <a:tcPr/>
                </a:tc>
                <a:tc>
                  <a:txBody>
                    <a:bodyPr/>
                    <a:lstStyle/>
                    <a:p>
                      <a:r>
                        <a:rPr lang="ka-GE" dirty="0"/>
                        <a:t>7</a:t>
                      </a:r>
                      <a:endParaRPr lang="en-US" dirty="0"/>
                    </a:p>
                  </a:txBody>
                  <a:tcPr/>
                </a:tc>
                <a:tc>
                  <a:txBody>
                    <a:bodyPr/>
                    <a:lstStyle/>
                    <a:p>
                      <a:r>
                        <a:rPr lang="ka-GE" dirty="0"/>
                        <a:t>16</a:t>
                      </a:r>
                      <a:endParaRPr lang="en-US" dirty="0"/>
                    </a:p>
                  </a:txBody>
                  <a:tcPr/>
                </a:tc>
                <a:tc>
                  <a:txBody>
                    <a:bodyPr/>
                    <a:lstStyle/>
                    <a:p>
                      <a:r>
                        <a:rPr lang="ka-GE" dirty="0"/>
                        <a:t>16</a:t>
                      </a:r>
                      <a:endParaRPr lang="en-US" dirty="0"/>
                    </a:p>
                  </a:txBody>
                  <a:tcPr/>
                </a:tc>
                <a:tc>
                  <a:txBody>
                    <a:bodyPr/>
                    <a:lstStyle/>
                    <a:p>
                      <a:r>
                        <a:rPr lang="ka-GE" dirty="0"/>
                        <a:t>7</a:t>
                      </a:r>
                      <a:endParaRPr lang="en-US" dirty="0"/>
                    </a:p>
                  </a:txBody>
                  <a:tcPr/>
                </a:tc>
                <a:tc>
                  <a:txBody>
                    <a:bodyPr/>
                    <a:lstStyle/>
                    <a:p>
                      <a:r>
                        <a:rPr lang="ka-GE" dirty="0"/>
                        <a:t>5</a:t>
                      </a:r>
                      <a:endParaRPr lang="en-US" dirty="0"/>
                    </a:p>
                  </a:txBody>
                  <a:tcPr/>
                </a:tc>
                <a:tc>
                  <a:txBody>
                    <a:bodyPr/>
                    <a:lstStyle/>
                    <a:p>
                      <a:r>
                        <a:rPr lang="ka-GE" dirty="0"/>
                        <a:t>13</a:t>
                      </a:r>
                      <a:endParaRPr lang="en-US" dirty="0"/>
                    </a:p>
                  </a:txBody>
                  <a:tcPr/>
                </a:tc>
                <a:tc>
                  <a:txBody>
                    <a:bodyPr/>
                    <a:lstStyle/>
                    <a:p>
                      <a:r>
                        <a:rPr lang="ka-GE" dirty="0"/>
                        <a:t>16</a:t>
                      </a:r>
                      <a:endParaRPr lang="en-US" dirty="0"/>
                    </a:p>
                  </a:txBody>
                  <a:tcPr/>
                </a:tc>
                <a:tc>
                  <a:txBody>
                    <a:bodyPr/>
                    <a:lstStyle/>
                    <a:p>
                      <a:r>
                        <a:rPr lang="en-US" dirty="0"/>
                        <a:t>16</a:t>
                      </a:r>
                    </a:p>
                  </a:txBody>
                  <a:tcPr/>
                </a:tc>
                <a:tc>
                  <a:txBody>
                    <a:bodyPr/>
                    <a:lstStyle/>
                    <a:p>
                      <a:r>
                        <a:rPr lang="ka-GE" dirty="0"/>
                        <a:t>7</a:t>
                      </a:r>
                      <a:endParaRPr lang="en-US" dirty="0"/>
                    </a:p>
                  </a:txBody>
                  <a:tcPr/>
                </a:tc>
                <a:tc>
                  <a:txBody>
                    <a:bodyPr/>
                    <a:lstStyle/>
                    <a:p>
                      <a:r>
                        <a:rPr lang="ka-GE" dirty="0"/>
                        <a:t>19</a:t>
                      </a:r>
                      <a:endParaRPr lang="en-US" dirty="0"/>
                    </a:p>
                  </a:txBody>
                  <a:tcPr/>
                </a:tc>
                <a:tc>
                  <a:txBody>
                    <a:bodyPr/>
                    <a:lstStyle/>
                    <a:p>
                      <a:r>
                        <a:rPr lang="ka-GE" dirty="0"/>
                        <a:t>0</a:t>
                      </a:r>
                      <a:endParaRPr lang="en-US" dirty="0"/>
                    </a:p>
                  </a:txBody>
                  <a:tcPr/>
                </a:tc>
                <a:tc>
                  <a:txBody>
                    <a:bodyPr/>
                    <a:lstStyle/>
                    <a:p>
                      <a:r>
                        <a:rPr lang="ka-GE" dirty="0"/>
                        <a:t>1</a:t>
                      </a:r>
                      <a:endParaRPr lang="en-US" dirty="0"/>
                    </a:p>
                  </a:txBody>
                  <a:tcPr/>
                </a:tc>
                <a:extLst>
                  <a:ext uri="{0D108BD9-81ED-4DB2-BD59-A6C34878D82A}">
                    <a16:rowId xmlns:a16="http://schemas.microsoft.com/office/drawing/2014/main" val="113827679"/>
                  </a:ext>
                </a:extLst>
              </a:tr>
            </a:tbl>
          </a:graphicData>
        </a:graphic>
      </p:graphicFrame>
    </p:spTree>
    <p:extLst>
      <p:ext uri="{BB962C8B-B14F-4D97-AF65-F5344CB8AC3E}">
        <p14:creationId xmlns:p14="http://schemas.microsoft.com/office/powerpoint/2010/main" val="1429629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8F7A2EF-DF15-4843-BDEB-3C0A458C4095}"/>
              </a:ext>
            </a:extLst>
          </p:cNvPr>
          <p:cNvSpPr/>
          <p:nvPr/>
        </p:nvSpPr>
        <p:spPr>
          <a:xfrm>
            <a:off x="3189011" y="260648"/>
            <a:ext cx="2940228" cy="461665"/>
          </a:xfrm>
          <a:prstGeom prst="rect">
            <a:avLst/>
          </a:prstGeom>
        </p:spPr>
        <p:txBody>
          <a:bodyPr wrap="none">
            <a:spAutoFit/>
          </a:bodyPr>
          <a:lstStyle/>
          <a:p>
            <a:pPr algn="ctr"/>
            <a:r>
              <a:rPr lang="ka-GE" sz="2400" b="1" dirty="0">
                <a:ln w="22225">
                  <a:solidFill>
                    <a:schemeClr val="accent2"/>
                  </a:solidFill>
                  <a:prstDash val="solid"/>
                </a:ln>
                <a:solidFill>
                  <a:schemeClr val="accent2">
                    <a:lumMod val="40000"/>
                    <a:lumOff val="60000"/>
                  </a:schemeClr>
                </a:solidFill>
              </a:rPr>
              <a:t>ხეების გაერთიანება</a:t>
            </a:r>
            <a:endParaRPr lang="en-US" sz="2400" b="1" dirty="0">
              <a:ln w="22225">
                <a:solidFill>
                  <a:schemeClr val="accent2"/>
                </a:solidFill>
                <a:prstDash val="solid"/>
              </a:ln>
              <a:solidFill>
                <a:schemeClr val="accent2">
                  <a:lumMod val="40000"/>
                  <a:lumOff val="60000"/>
                </a:schemeClr>
              </a:solidFill>
            </a:endParaRPr>
          </a:p>
        </p:txBody>
      </p:sp>
      <p:sp>
        <p:nvSpPr>
          <p:cNvPr id="3" name="Rectangle 2">
            <a:extLst>
              <a:ext uri="{FF2B5EF4-FFF2-40B4-BE49-F238E27FC236}">
                <a16:creationId xmlns:a16="http://schemas.microsoft.com/office/drawing/2014/main" id="{3E63986B-C549-4AD7-8014-BC0C0B0EDA5F}"/>
              </a:ext>
            </a:extLst>
          </p:cNvPr>
          <p:cNvSpPr/>
          <p:nvPr/>
        </p:nvSpPr>
        <p:spPr>
          <a:xfrm>
            <a:off x="503548" y="733770"/>
            <a:ext cx="8388932" cy="3046988"/>
          </a:xfrm>
          <a:prstGeom prst="rect">
            <a:avLst/>
          </a:prstGeom>
        </p:spPr>
        <p:txBody>
          <a:bodyPr wrap="square">
            <a:spAutoFit/>
          </a:bodyPr>
          <a:lstStyle/>
          <a:p>
            <a:pPr algn="just"/>
            <a:r>
              <a:rPr lang="ka-GE" sz="1600" dirty="0">
                <a:solidFill>
                  <a:srgbClr val="C00000"/>
                </a:solidFill>
              </a:rPr>
              <a:t>ერთი შეხედვით, ორი ხის გაერთიანებისას საკმარისია, რომ ერთი-ერთი ხის სათავე გავხადოთ მეორე ხის სათავის მშობელი (მასივში ამას მინიჭების ერთი ოპერაცია დასჭირდება). თუმცა თუკი სათავეთა წყვილიდან მშობელს შემთხვევითად შევარჩევთ, შეიძლება მივიღოთ მაღალი ხეები, სადაც ოპერაციების რაოდენობა </a:t>
            </a:r>
            <a:r>
              <a:rPr lang="en-US" sz="1600" b="1" dirty="0">
                <a:solidFill>
                  <a:srgbClr val="C00000"/>
                </a:solidFill>
              </a:rPr>
              <a:t>O(n)</a:t>
            </a:r>
            <a:r>
              <a:rPr lang="ka-GE" sz="1600" dirty="0">
                <a:solidFill>
                  <a:srgbClr val="C00000"/>
                </a:solidFill>
              </a:rPr>
              <a:t>-ს მიუახლოვდება. ამ საკითხის მოსაგვარებლად შემოვიღოთ კიდევ ერთი მასივი (როგორც წესი, მას </a:t>
            </a:r>
            <a:r>
              <a:rPr lang="en-US" sz="1600" dirty="0">
                <a:solidFill>
                  <a:srgbClr val="C00000"/>
                </a:solidFill>
              </a:rPr>
              <a:t>rank</a:t>
            </a:r>
            <a:r>
              <a:rPr lang="ka-GE" sz="1600" dirty="0">
                <a:solidFill>
                  <a:srgbClr val="C00000"/>
                </a:solidFill>
              </a:rPr>
              <a:t>-ს უწოდებენ), სადაც თითოეული ხისთვის შენახული გვექნება რიცხვი, რომელსაც არ აღემატება ხის სიმაღლე მოცემული სათავით. სიმაღლის ზუსტი განსაზღვრა ვერ ხერხდება იმის გამო, რომ გზების შეკუმშვის დროს ხეში შეიძლება წაიშალოს ყველაზე გრძელი განშტოება, ხოლო ახალი სიმაღლის დადგენას დიდი დრო დასჭირდება. აქედან გამომდინარე, უფრო მცირე </a:t>
            </a:r>
            <a:r>
              <a:rPr lang="en-US" sz="1600" dirty="0">
                <a:solidFill>
                  <a:srgbClr val="C00000"/>
                </a:solidFill>
              </a:rPr>
              <a:t>rank</a:t>
            </a:r>
            <a:r>
              <a:rPr lang="ka-GE" sz="1600" dirty="0">
                <a:solidFill>
                  <a:srgbClr val="C00000"/>
                </a:solidFill>
              </a:rPr>
              <a:t>-ის მქონე ხის სათავეს გავხდით დიდი </a:t>
            </a:r>
            <a:r>
              <a:rPr lang="en-US" sz="1600" dirty="0">
                <a:solidFill>
                  <a:srgbClr val="C00000"/>
                </a:solidFill>
              </a:rPr>
              <a:t>rank</a:t>
            </a:r>
            <a:r>
              <a:rPr lang="ka-GE" sz="1600" dirty="0">
                <a:solidFill>
                  <a:srgbClr val="C00000"/>
                </a:solidFill>
              </a:rPr>
              <a:t>-ის ხის სათავის შვილად და ხის სიმაღლე არ გაიზრდება. ხის სიმაღლე ერთით მოიმატებს, თუ ტოლი </a:t>
            </a:r>
            <a:r>
              <a:rPr lang="en-US" sz="1600" dirty="0">
                <a:solidFill>
                  <a:srgbClr val="C00000"/>
                </a:solidFill>
              </a:rPr>
              <a:t>rank</a:t>
            </a:r>
            <a:r>
              <a:rPr lang="ka-GE" sz="1600" dirty="0">
                <a:solidFill>
                  <a:srgbClr val="C00000"/>
                </a:solidFill>
              </a:rPr>
              <a:t>-ის მქონე ხეებს გავაერთიანებთ. </a:t>
            </a:r>
            <a:endParaRPr lang="ru-RU" sz="1600" dirty="0">
              <a:solidFill>
                <a:srgbClr val="C00000"/>
              </a:solidFill>
            </a:endParaRPr>
          </a:p>
        </p:txBody>
      </p:sp>
      <p:sp>
        <p:nvSpPr>
          <p:cNvPr id="99" name="Oval 98">
            <a:extLst>
              <a:ext uri="{FF2B5EF4-FFF2-40B4-BE49-F238E27FC236}">
                <a16:creationId xmlns:a16="http://schemas.microsoft.com/office/drawing/2014/main" id="{D27AA471-F64C-4F23-901E-799CD19EFC77}"/>
              </a:ext>
            </a:extLst>
          </p:cNvPr>
          <p:cNvSpPr/>
          <p:nvPr/>
        </p:nvSpPr>
        <p:spPr>
          <a:xfrm>
            <a:off x="753677" y="5070570"/>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100" name="TextBox 99">
            <a:extLst>
              <a:ext uri="{FF2B5EF4-FFF2-40B4-BE49-F238E27FC236}">
                <a16:creationId xmlns:a16="http://schemas.microsoft.com/office/drawing/2014/main" id="{2402C7F9-E75A-4325-BBD4-DF8A025365D2}"/>
              </a:ext>
            </a:extLst>
          </p:cNvPr>
          <p:cNvSpPr txBox="1"/>
          <p:nvPr/>
        </p:nvSpPr>
        <p:spPr>
          <a:xfrm>
            <a:off x="743738" y="5085741"/>
            <a:ext cx="404029" cy="307777"/>
          </a:xfrm>
          <a:prstGeom prst="rect">
            <a:avLst/>
          </a:prstGeom>
          <a:noFill/>
        </p:spPr>
        <p:txBody>
          <a:bodyPr wrap="square" rtlCol="0">
            <a:spAutoFit/>
          </a:bodyPr>
          <a:lstStyle/>
          <a:p>
            <a:r>
              <a:rPr lang="ka-GE" sz="1400" dirty="0">
                <a:cs typeface="Courier New" panose="02070309020205020404" pitchFamily="49" charset="0"/>
              </a:rPr>
              <a:t>20</a:t>
            </a:r>
            <a:endParaRPr lang="ka-GE" sz="1400" baseline="-25000" dirty="0">
              <a:cs typeface="Courier New" panose="02070309020205020404" pitchFamily="49" charset="0"/>
            </a:endParaRPr>
          </a:p>
        </p:txBody>
      </p:sp>
      <p:sp>
        <p:nvSpPr>
          <p:cNvPr id="102" name="Oval 101">
            <a:extLst>
              <a:ext uri="{FF2B5EF4-FFF2-40B4-BE49-F238E27FC236}">
                <a16:creationId xmlns:a16="http://schemas.microsoft.com/office/drawing/2014/main" id="{18A30C7C-FC0D-45D3-9D99-5F55C7682063}"/>
              </a:ext>
            </a:extLst>
          </p:cNvPr>
          <p:cNvSpPr/>
          <p:nvPr/>
        </p:nvSpPr>
        <p:spPr>
          <a:xfrm>
            <a:off x="1269520" y="5070570"/>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103" name="TextBox 102">
            <a:extLst>
              <a:ext uri="{FF2B5EF4-FFF2-40B4-BE49-F238E27FC236}">
                <a16:creationId xmlns:a16="http://schemas.microsoft.com/office/drawing/2014/main" id="{1F5E2D38-2178-4F11-94FC-4A77673FA743}"/>
              </a:ext>
            </a:extLst>
          </p:cNvPr>
          <p:cNvSpPr txBox="1"/>
          <p:nvPr/>
        </p:nvSpPr>
        <p:spPr>
          <a:xfrm>
            <a:off x="1305524" y="5070570"/>
            <a:ext cx="349564" cy="307777"/>
          </a:xfrm>
          <a:prstGeom prst="rect">
            <a:avLst/>
          </a:prstGeom>
          <a:noFill/>
        </p:spPr>
        <p:txBody>
          <a:bodyPr wrap="square" rtlCol="0">
            <a:spAutoFit/>
          </a:bodyPr>
          <a:lstStyle/>
          <a:p>
            <a:r>
              <a:rPr lang="ka-GE" sz="1400" dirty="0">
                <a:cs typeface="Courier New" panose="02070309020205020404" pitchFamily="49" charset="0"/>
              </a:rPr>
              <a:t>4</a:t>
            </a:r>
            <a:endParaRPr lang="ka-GE" sz="1400" baseline="-25000" dirty="0">
              <a:cs typeface="Courier New" panose="02070309020205020404" pitchFamily="49" charset="0"/>
            </a:endParaRPr>
          </a:p>
        </p:txBody>
      </p:sp>
      <p:cxnSp>
        <p:nvCxnSpPr>
          <p:cNvPr id="104" name="Straight Connector 103">
            <a:extLst>
              <a:ext uri="{FF2B5EF4-FFF2-40B4-BE49-F238E27FC236}">
                <a16:creationId xmlns:a16="http://schemas.microsoft.com/office/drawing/2014/main" id="{2B3A0480-9564-41F7-A2EA-EE4383E24F0B}"/>
              </a:ext>
            </a:extLst>
          </p:cNvPr>
          <p:cNvCxnSpPr>
            <a:cxnSpLocks/>
          </p:cNvCxnSpPr>
          <p:nvPr/>
        </p:nvCxnSpPr>
        <p:spPr>
          <a:xfrm flipH="1">
            <a:off x="875792" y="4847258"/>
            <a:ext cx="195027" cy="22688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EE787D1-EBDC-433B-9D13-A4EBAF512A49}"/>
              </a:ext>
            </a:extLst>
          </p:cNvPr>
          <p:cNvCxnSpPr>
            <a:cxnSpLocks/>
          </p:cNvCxnSpPr>
          <p:nvPr/>
        </p:nvCxnSpPr>
        <p:spPr>
          <a:xfrm>
            <a:off x="1254227" y="4847258"/>
            <a:ext cx="168070" cy="23358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BC4C1A67-DC0C-4736-97BF-A77542572FB3}"/>
              </a:ext>
            </a:extLst>
          </p:cNvPr>
          <p:cNvSpPr/>
          <p:nvPr/>
        </p:nvSpPr>
        <p:spPr>
          <a:xfrm>
            <a:off x="996524" y="4577418"/>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108" name="TextBox 107">
            <a:extLst>
              <a:ext uri="{FF2B5EF4-FFF2-40B4-BE49-F238E27FC236}">
                <a16:creationId xmlns:a16="http://schemas.microsoft.com/office/drawing/2014/main" id="{DAA0BCD3-818E-4CF6-9567-E30B24A26B10}"/>
              </a:ext>
            </a:extLst>
          </p:cNvPr>
          <p:cNvSpPr txBox="1"/>
          <p:nvPr/>
        </p:nvSpPr>
        <p:spPr>
          <a:xfrm>
            <a:off x="1019046" y="4634886"/>
            <a:ext cx="349564" cy="307777"/>
          </a:xfrm>
          <a:prstGeom prst="rect">
            <a:avLst/>
          </a:prstGeom>
          <a:noFill/>
        </p:spPr>
        <p:txBody>
          <a:bodyPr wrap="square" rtlCol="0">
            <a:spAutoFit/>
          </a:bodyPr>
          <a:lstStyle/>
          <a:p>
            <a:r>
              <a:rPr lang="ka-GE" sz="1400" dirty="0">
                <a:cs typeface="Courier New" panose="02070309020205020404" pitchFamily="49" charset="0"/>
              </a:rPr>
              <a:t>0</a:t>
            </a:r>
            <a:endParaRPr lang="ka-GE" sz="1400" baseline="-25000" dirty="0">
              <a:cs typeface="Courier New" panose="02070309020205020404" pitchFamily="49" charset="0"/>
            </a:endParaRPr>
          </a:p>
        </p:txBody>
      </p:sp>
      <p:sp>
        <p:nvSpPr>
          <p:cNvPr id="109" name="Oval 108">
            <a:extLst>
              <a:ext uri="{FF2B5EF4-FFF2-40B4-BE49-F238E27FC236}">
                <a16:creationId xmlns:a16="http://schemas.microsoft.com/office/drawing/2014/main" id="{312953B6-6363-40EE-8E09-5749F2B4D491}"/>
              </a:ext>
            </a:extLst>
          </p:cNvPr>
          <p:cNvSpPr/>
          <p:nvPr/>
        </p:nvSpPr>
        <p:spPr>
          <a:xfrm>
            <a:off x="1745708" y="4596757"/>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110" name="TextBox 109">
            <a:extLst>
              <a:ext uri="{FF2B5EF4-FFF2-40B4-BE49-F238E27FC236}">
                <a16:creationId xmlns:a16="http://schemas.microsoft.com/office/drawing/2014/main" id="{55D36DCE-87B4-475F-9356-B6E4223017F8}"/>
              </a:ext>
            </a:extLst>
          </p:cNvPr>
          <p:cNvSpPr txBox="1"/>
          <p:nvPr/>
        </p:nvSpPr>
        <p:spPr>
          <a:xfrm>
            <a:off x="1768230" y="4654225"/>
            <a:ext cx="349564" cy="307777"/>
          </a:xfrm>
          <a:prstGeom prst="rect">
            <a:avLst/>
          </a:prstGeom>
          <a:noFill/>
        </p:spPr>
        <p:txBody>
          <a:bodyPr wrap="square" rtlCol="0">
            <a:spAutoFit/>
          </a:bodyPr>
          <a:lstStyle/>
          <a:p>
            <a:r>
              <a:rPr lang="ka-GE" sz="1400" dirty="0">
                <a:cs typeface="Courier New" panose="02070309020205020404" pitchFamily="49" charset="0"/>
              </a:rPr>
              <a:t>6</a:t>
            </a:r>
            <a:endParaRPr lang="ka-GE" sz="1400" baseline="-25000" dirty="0">
              <a:cs typeface="Courier New" panose="02070309020205020404" pitchFamily="49" charset="0"/>
            </a:endParaRPr>
          </a:p>
        </p:txBody>
      </p:sp>
      <p:cxnSp>
        <p:nvCxnSpPr>
          <p:cNvPr id="113" name="Straight Connector 112">
            <a:extLst>
              <a:ext uri="{FF2B5EF4-FFF2-40B4-BE49-F238E27FC236}">
                <a16:creationId xmlns:a16="http://schemas.microsoft.com/office/drawing/2014/main" id="{C65354A0-2415-4477-B824-EC8A9DEBCB9D}"/>
              </a:ext>
            </a:extLst>
          </p:cNvPr>
          <p:cNvCxnSpPr>
            <a:cxnSpLocks/>
            <a:stCxn id="116" idx="1"/>
            <a:endCxn id="107" idx="0"/>
          </p:cNvCxnSpPr>
          <p:nvPr/>
        </p:nvCxnSpPr>
        <p:spPr>
          <a:xfrm flipH="1">
            <a:off x="1171307" y="4159340"/>
            <a:ext cx="288882" cy="41807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908D599-F682-4B52-8ED8-40A01D0B353D}"/>
              </a:ext>
            </a:extLst>
          </p:cNvPr>
          <p:cNvCxnSpPr>
            <a:cxnSpLocks/>
          </p:cNvCxnSpPr>
          <p:nvPr/>
        </p:nvCxnSpPr>
        <p:spPr>
          <a:xfrm>
            <a:off x="1737887" y="4200693"/>
            <a:ext cx="140539" cy="41217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5" name="Oval 114">
            <a:extLst>
              <a:ext uri="{FF2B5EF4-FFF2-40B4-BE49-F238E27FC236}">
                <a16:creationId xmlns:a16="http://schemas.microsoft.com/office/drawing/2014/main" id="{2C6DB923-657E-4FCB-9799-6AA134353AF5}"/>
              </a:ext>
            </a:extLst>
          </p:cNvPr>
          <p:cNvSpPr/>
          <p:nvPr/>
        </p:nvSpPr>
        <p:spPr>
          <a:xfrm>
            <a:off x="1437668" y="3947983"/>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116" name="TextBox 115">
            <a:extLst>
              <a:ext uri="{FF2B5EF4-FFF2-40B4-BE49-F238E27FC236}">
                <a16:creationId xmlns:a16="http://schemas.microsoft.com/office/drawing/2014/main" id="{8197A431-8FB5-4D1B-949A-AEC1024B7713}"/>
              </a:ext>
            </a:extLst>
          </p:cNvPr>
          <p:cNvSpPr txBox="1"/>
          <p:nvPr/>
        </p:nvSpPr>
        <p:spPr>
          <a:xfrm>
            <a:off x="1460189" y="4005451"/>
            <a:ext cx="397375" cy="307777"/>
          </a:xfrm>
          <a:prstGeom prst="rect">
            <a:avLst/>
          </a:prstGeom>
          <a:noFill/>
        </p:spPr>
        <p:txBody>
          <a:bodyPr wrap="square" rtlCol="0">
            <a:spAutoFit/>
          </a:bodyPr>
          <a:lstStyle/>
          <a:p>
            <a:r>
              <a:rPr lang="ka-GE" sz="1400" dirty="0">
                <a:cs typeface="Courier New" panose="02070309020205020404" pitchFamily="49" charset="0"/>
              </a:rPr>
              <a:t>19</a:t>
            </a:r>
            <a:endParaRPr lang="ka-GE" sz="1400" baseline="-25000" dirty="0">
              <a:cs typeface="Courier New" panose="02070309020205020404" pitchFamily="49" charset="0"/>
            </a:endParaRPr>
          </a:p>
        </p:txBody>
      </p:sp>
      <p:sp>
        <p:nvSpPr>
          <p:cNvPr id="118" name="Oval 117">
            <a:extLst>
              <a:ext uri="{FF2B5EF4-FFF2-40B4-BE49-F238E27FC236}">
                <a16:creationId xmlns:a16="http://schemas.microsoft.com/office/drawing/2014/main" id="{65FBC94C-1898-4F65-A4A4-90778BD99219}"/>
              </a:ext>
            </a:extLst>
          </p:cNvPr>
          <p:cNvSpPr/>
          <p:nvPr/>
        </p:nvSpPr>
        <p:spPr>
          <a:xfrm>
            <a:off x="2860770" y="5631858"/>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119" name="TextBox 118">
            <a:extLst>
              <a:ext uri="{FF2B5EF4-FFF2-40B4-BE49-F238E27FC236}">
                <a16:creationId xmlns:a16="http://schemas.microsoft.com/office/drawing/2014/main" id="{54845610-7FA8-4AF3-928B-DBA4763473D6}"/>
              </a:ext>
            </a:extLst>
          </p:cNvPr>
          <p:cNvSpPr txBox="1"/>
          <p:nvPr/>
        </p:nvSpPr>
        <p:spPr>
          <a:xfrm>
            <a:off x="2827808" y="5676397"/>
            <a:ext cx="423527" cy="307777"/>
          </a:xfrm>
          <a:prstGeom prst="rect">
            <a:avLst/>
          </a:prstGeom>
          <a:noFill/>
        </p:spPr>
        <p:txBody>
          <a:bodyPr wrap="square" rtlCol="0">
            <a:spAutoFit/>
          </a:bodyPr>
          <a:lstStyle/>
          <a:p>
            <a:r>
              <a:rPr lang="ka-GE" sz="1400" dirty="0">
                <a:cs typeface="Courier New" panose="02070309020205020404" pitchFamily="49" charset="0"/>
              </a:rPr>
              <a:t>14</a:t>
            </a:r>
            <a:endParaRPr lang="ka-GE" sz="1400" baseline="-25000" dirty="0">
              <a:cs typeface="Courier New" panose="02070309020205020404" pitchFamily="49" charset="0"/>
            </a:endParaRPr>
          </a:p>
        </p:txBody>
      </p:sp>
      <p:sp>
        <p:nvSpPr>
          <p:cNvPr id="121" name="Oval 120">
            <a:extLst>
              <a:ext uri="{FF2B5EF4-FFF2-40B4-BE49-F238E27FC236}">
                <a16:creationId xmlns:a16="http://schemas.microsoft.com/office/drawing/2014/main" id="{90DF35F7-8A45-4414-84A5-039F87ABF073}"/>
              </a:ext>
            </a:extLst>
          </p:cNvPr>
          <p:cNvSpPr/>
          <p:nvPr/>
        </p:nvSpPr>
        <p:spPr>
          <a:xfrm>
            <a:off x="2385410" y="4685002"/>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122" name="TextBox 121">
            <a:extLst>
              <a:ext uri="{FF2B5EF4-FFF2-40B4-BE49-F238E27FC236}">
                <a16:creationId xmlns:a16="http://schemas.microsoft.com/office/drawing/2014/main" id="{1B75F7D7-5CAA-4558-8D28-80086436FC11}"/>
              </a:ext>
            </a:extLst>
          </p:cNvPr>
          <p:cNvSpPr txBox="1"/>
          <p:nvPr/>
        </p:nvSpPr>
        <p:spPr>
          <a:xfrm>
            <a:off x="2407932" y="4742470"/>
            <a:ext cx="349564" cy="307777"/>
          </a:xfrm>
          <a:prstGeom prst="rect">
            <a:avLst/>
          </a:prstGeom>
          <a:noFill/>
        </p:spPr>
        <p:txBody>
          <a:bodyPr wrap="square" rtlCol="0">
            <a:spAutoFit/>
          </a:bodyPr>
          <a:lstStyle/>
          <a:p>
            <a:r>
              <a:rPr lang="ka-GE" sz="1400" dirty="0">
                <a:cs typeface="Courier New" panose="02070309020205020404" pitchFamily="49" charset="0"/>
              </a:rPr>
              <a:t>5</a:t>
            </a:r>
            <a:endParaRPr lang="ka-GE" sz="1400" baseline="-25000" dirty="0">
              <a:cs typeface="Courier New" panose="02070309020205020404" pitchFamily="49" charset="0"/>
            </a:endParaRPr>
          </a:p>
        </p:txBody>
      </p:sp>
      <p:cxnSp>
        <p:nvCxnSpPr>
          <p:cNvPr id="125" name="Straight Connector 124">
            <a:extLst>
              <a:ext uri="{FF2B5EF4-FFF2-40B4-BE49-F238E27FC236}">
                <a16:creationId xmlns:a16="http://schemas.microsoft.com/office/drawing/2014/main" id="{82D33ED2-8989-4367-80C2-65CBAFD1CD04}"/>
              </a:ext>
            </a:extLst>
          </p:cNvPr>
          <p:cNvCxnSpPr>
            <a:cxnSpLocks/>
          </p:cNvCxnSpPr>
          <p:nvPr/>
        </p:nvCxnSpPr>
        <p:spPr>
          <a:xfrm flipH="1">
            <a:off x="3098957" y="5434946"/>
            <a:ext cx="100190" cy="18780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6" name="Oval 125">
            <a:extLst>
              <a:ext uri="{FF2B5EF4-FFF2-40B4-BE49-F238E27FC236}">
                <a16:creationId xmlns:a16="http://schemas.microsoft.com/office/drawing/2014/main" id="{AE068664-3E04-40EF-8386-B13EAA9C966F}"/>
              </a:ext>
            </a:extLst>
          </p:cNvPr>
          <p:cNvSpPr/>
          <p:nvPr/>
        </p:nvSpPr>
        <p:spPr>
          <a:xfrm>
            <a:off x="3144900" y="5142395"/>
            <a:ext cx="349565" cy="363809"/>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127" name="TextBox 126">
            <a:extLst>
              <a:ext uri="{FF2B5EF4-FFF2-40B4-BE49-F238E27FC236}">
                <a16:creationId xmlns:a16="http://schemas.microsoft.com/office/drawing/2014/main" id="{792FBA04-7950-4943-B0BC-0CCB92199B33}"/>
              </a:ext>
            </a:extLst>
          </p:cNvPr>
          <p:cNvSpPr txBox="1"/>
          <p:nvPr/>
        </p:nvSpPr>
        <p:spPr>
          <a:xfrm>
            <a:off x="3167421" y="5199864"/>
            <a:ext cx="397375" cy="307777"/>
          </a:xfrm>
          <a:prstGeom prst="rect">
            <a:avLst/>
          </a:prstGeom>
          <a:noFill/>
        </p:spPr>
        <p:txBody>
          <a:bodyPr wrap="square" rtlCol="0">
            <a:spAutoFit/>
          </a:bodyPr>
          <a:lstStyle/>
          <a:p>
            <a:r>
              <a:rPr lang="ka-GE" sz="1400" dirty="0">
                <a:cs typeface="Courier New" panose="02070309020205020404" pitchFamily="49" charset="0"/>
              </a:rPr>
              <a:t>15</a:t>
            </a:r>
            <a:endParaRPr lang="ka-GE" sz="1400" baseline="-25000" dirty="0">
              <a:cs typeface="Courier New" panose="02070309020205020404" pitchFamily="49" charset="0"/>
            </a:endParaRPr>
          </a:p>
        </p:txBody>
      </p:sp>
      <p:cxnSp>
        <p:nvCxnSpPr>
          <p:cNvPr id="129" name="Straight Connector 128">
            <a:extLst>
              <a:ext uri="{FF2B5EF4-FFF2-40B4-BE49-F238E27FC236}">
                <a16:creationId xmlns:a16="http://schemas.microsoft.com/office/drawing/2014/main" id="{485FF9B4-AA73-4187-AD66-4557EAB83E50}"/>
              </a:ext>
            </a:extLst>
          </p:cNvPr>
          <p:cNvCxnSpPr>
            <a:cxnSpLocks/>
          </p:cNvCxnSpPr>
          <p:nvPr/>
        </p:nvCxnSpPr>
        <p:spPr>
          <a:xfrm flipH="1">
            <a:off x="2611776" y="4237024"/>
            <a:ext cx="64338" cy="44867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F2F12510-0F11-484C-86DA-CFFFD33CC087}"/>
              </a:ext>
            </a:extLst>
          </p:cNvPr>
          <p:cNvCxnSpPr>
            <a:cxnSpLocks/>
          </p:cNvCxnSpPr>
          <p:nvPr/>
        </p:nvCxnSpPr>
        <p:spPr>
          <a:xfrm flipH="1">
            <a:off x="3363280" y="4868843"/>
            <a:ext cx="133551" cy="31371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4" name="Oval 133">
            <a:extLst>
              <a:ext uri="{FF2B5EF4-FFF2-40B4-BE49-F238E27FC236}">
                <a16:creationId xmlns:a16="http://schemas.microsoft.com/office/drawing/2014/main" id="{4F57F3A1-7173-4B0A-B4AA-343BD30796EC}"/>
              </a:ext>
            </a:extLst>
          </p:cNvPr>
          <p:cNvSpPr/>
          <p:nvPr/>
        </p:nvSpPr>
        <p:spPr>
          <a:xfrm>
            <a:off x="3292967" y="4510537"/>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135" name="TextBox 134">
            <a:extLst>
              <a:ext uri="{FF2B5EF4-FFF2-40B4-BE49-F238E27FC236}">
                <a16:creationId xmlns:a16="http://schemas.microsoft.com/office/drawing/2014/main" id="{33AE0135-C7C2-42DB-B9AA-47E3057931CB}"/>
              </a:ext>
            </a:extLst>
          </p:cNvPr>
          <p:cNvSpPr txBox="1"/>
          <p:nvPr/>
        </p:nvSpPr>
        <p:spPr>
          <a:xfrm>
            <a:off x="3315488" y="4568005"/>
            <a:ext cx="397375" cy="307777"/>
          </a:xfrm>
          <a:prstGeom prst="rect">
            <a:avLst/>
          </a:prstGeom>
          <a:noFill/>
        </p:spPr>
        <p:txBody>
          <a:bodyPr wrap="square" rtlCol="0">
            <a:spAutoFit/>
          </a:bodyPr>
          <a:lstStyle/>
          <a:p>
            <a:r>
              <a:rPr lang="ka-GE" sz="1400" dirty="0">
                <a:cs typeface="Courier New" panose="02070309020205020404" pitchFamily="49" charset="0"/>
              </a:rPr>
              <a:t>13</a:t>
            </a:r>
            <a:endParaRPr lang="ka-GE" sz="1400" baseline="-25000" dirty="0">
              <a:cs typeface="Courier New" panose="02070309020205020404" pitchFamily="49" charset="0"/>
            </a:endParaRPr>
          </a:p>
        </p:txBody>
      </p:sp>
      <p:cxnSp>
        <p:nvCxnSpPr>
          <p:cNvPr id="137" name="Straight Connector 136">
            <a:extLst>
              <a:ext uri="{FF2B5EF4-FFF2-40B4-BE49-F238E27FC236}">
                <a16:creationId xmlns:a16="http://schemas.microsoft.com/office/drawing/2014/main" id="{62FCFC90-96BE-45A3-9EF3-B2F0087331C2}"/>
              </a:ext>
            </a:extLst>
          </p:cNvPr>
          <p:cNvCxnSpPr>
            <a:cxnSpLocks/>
          </p:cNvCxnSpPr>
          <p:nvPr/>
        </p:nvCxnSpPr>
        <p:spPr>
          <a:xfrm>
            <a:off x="2827808" y="4158505"/>
            <a:ext cx="562264" cy="39453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FADC19CC-F3AC-42D9-AA62-2D3EA500E133}"/>
              </a:ext>
            </a:extLst>
          </p:cNvPr>
          <p:cNvSpPr/>
          <p:nvPr/>
        </p:nvSpPr>
        <p:spPr>
          <a:xfrm>
            <a:off x="2518126" y="3919524"/>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139" name="TextBox 138">
            <a:extLst>
              <a:ext uri="{FF2B5EF4-FFF2-40B4-BE49-F238E27FC236}">
                <a16:creationId xmlns:a16="http://schemas.microsoft.com/office/drawing/2014/main" id="{E2EC4AB9-E29D-4646-8FC3-261BB5B08F73}"/>
              </a:ext>
            </a:extLst>
          </p:cNvPr>
          <p:cNvSpPr txBox="1"/>
          <p:nvPr/>
        </p:nvSpPr>
        <p:spPr>
          <a:xfrm>
            <a:off x="2540647" y="3976992"/>
            <a:ext cx="397375" cy="307777"/>
          </a:xfrm>
          <a:prstGeom prst="rect">
            <a:avLst/>
          </a:prstGeom>
          <a:noFill/>
        </p:spPr>
        <p:txBody>
          <a:bodyPr wrap="square" rtlCol="0">
            <a:spAutoFit/>
          </a:bodyPr>
          <a:lstStyle/>
          <a:p>
            <a:r>
              <a:rPr lang="ka-GE" sz="1400" dirty="0">
                <a:cs typeface="Courier New" panose="02070309020205020404" pitchFamily="49" charset="0"/>
              </a:rPr>
              <a:t>7</a:t>
            </a:r>
            <a:endParaRPr lang="ka-GE" sz="1400" baseline="-25000" dirty="0">
              <a:cs typeface="Courier New" panose="02070309020205020404" pitchFamily="49" charset="0"/>
            </a:endParaRPr>
          </a:p>
        </p:txBody>
      </p:sp>
      <p:sp>
        <p:nvSpPr>
          <p:cNvPr id="182" name="TextBox 181">
            <a:extLst>
              <a:ext uri="{FF2B5EF4-FFF2-40B4-BE49-F238E27FC236}">
                <a16:creationId xmlns:a16="http://schemas.microsoft.com/office/drawing/2014/main" id="{F0EAF2B7-E5C2-4B75-9979-0CAF4B3250A2}"/>
              </a:ext>
            </a:extLst>
          </p:cNvPr>
          <p:cNvSpPr txBox="1"/>
          <p:nvPr/>
        </p:nvSpPr>
        <p:spPr>
          <a:xfrm>
            <a:off x="775786" y="5593422"/>
            <a:ext cx="843299" cy="369332"/>
          </a:xfrm>
          <a:prstGeom prst="rect">
            <a:avLst/>
          </a:prstGeom>
          <a:noFill/>
        </p:spPr>
        <p:txBody>
          <a:bodyPr wrap="square">
            <a:spAutoFit/>
          </a:bodyPr>
          <a:lstStyle/>
          <a:p>
            <a:r>
              <a:rPr lang="en-US" sz="1800" dirty="0">
                <a:solidFill>
                  <a:srgbClr val="C00000"/>
                </a:solidFill>
              </a:rPr>
              <a:t>rank</a:t>
            </a:r>
            <a:r>
              <a:rPr lang="ka-GE" sz="1800" dirty="0">
                <a:solidFill>
                  <a:srgbClr val="C00000"/>
                </a:solidFill>
              </a:rPr>
              <a:t>=</a:t>
            </a:r>
            <a:r>
              <a:rPr lang="en-US" sz="1800" dirty="0">
                <a:solidFill>
                  <a:srgbClr val="C00000"/>
                </a:solidFill>
              </a:rPr>
              <a:t>3</a:t>
            </a:r>
            <a:endParaRPr lang="en-US" dirty="0"/>
          </a:p>
        </p:txBody>
      </p:sp>
      <p:sp>
        <p:nvSpPr>
          <p:cNvPr id="183" name="TextBox 182">
            <a:extLst>
              <a:ext uri="{FF2B5EF4-FFF2-40B4-BE49-F238E27FC236}">
                <a16:creationId xmlns:a16="http://schemas.microsoft.com/office/drawing/2014/main" id="{085F4A1D-6CC9-43F7-B447-4C9BBBAA692F}"/>
              </a:ext>
            </a:extLst>
          </p:cNvPr>
          <p:cNvSpPr txBox="1"/>
          <p:nvPr/>
        </p:nvSpPr>
        <p:spPr>
          <a:xfrm>
            <a:off x="2090985" y="5805254"/>
            <a:ext cx="843299" cy="369332"/>
          </a:xfrm>
          <a:prstGeom prst="rect">
            <a:avLst/>
          </a:prstGeom>
          <a:noFill/>
        </p:spPr>
        <p:txBody>
          <a:bodyPr wrap="square">
            <a:spAutoFit/>
          </a:bodyPr>
          <a:lstStyle/>
          <a:p>
            <a:r>
              <a:rPr lang="en-US" sz="1800" dirty="0">
                <a:solidFill>
                  <a:srgbClr val="C00000"/>
                </a:solidFill>
              </a:rPr>
              <a:t>rank</a:t>
            </a:r>
            <a:r>
              <a:rPr lang="ka-GE" sz="1800" dirty="0">
                <a:solidFill>
                  <a:srgbClr val="C00000"/>
                </a:solidFill>
              </a:rPr>
              <a:t>=</a:t>
            </a:r>
            <a:r>
              <a:rPr lang="en-US" sz="1800" dirty="0">
                <a:solidFill>
                  <a:srgbClr val="C00000"/>
                </a:solidFill>
              </a:rPr>
              <a:t>4</a:t>
            </a:r>
            <a:endParaRPr lang="en-US" dirty="0"/>
          </a:p>
        </p:txBody>
      </p:sp>
      <p:sp>
        <p:nvSpPr>
          <p:cNvPr id="214" name="Oval 213">
            <a:extLst>
              <a:ext uri="{FF2B5EF4-FFF2-40B4-BE49-F238E27FC236}">
                <a16:creationId xmlns:a16="http://schemas.microsoft.com/office/drawing/2014/main" id="{BCF330DE-6F74-4DB5-98AA-6E5AED062E5B}"/>
              </a:ext>
            </a:extLst>
          </p:cNvPr>
          <p:cNvSpPr/>
          <p:nvPr/>
        </p:nvSpPr>
        <p:spPr>
          <a:xfrm>
            <a:off x="5349136" y="5505178"/>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215" name="TextBox 214">
            <a:extLst>
              <a:ext uri="{FF2B5EF4-FFF2-40B4-BE49-F238E27FC236}">
                <a16:creationId xmlns:a16="http://schemas.microsoft.com/office/drawing/2014/main" id="{C9B48BD3-2033-440B-ABB0-976D4A05620E}"/>
              </a:ext>
            </a:extLst>
          </p:cNvPr>
          <p:cNvSpPr txBox="1"/>
          <p:nvPr/>
        </p:nvSpPr>
        <p:spPr>
          <a:xfrm>
            <a:off x="5339197" y="5520349"/>
            <a:ext cx="404029" cy="307777"/>
          </a:xfrm>
          <a:prstGeom prst="rect">
            <a:avLst/>
          </a:prstGeom>
          <a:noFill/>
        </p:spPr>
        <p:txBody>
          <a:bodyPr wrap="square" rtlCol="0">
            <a:spAutoFit/>
          </a:bodyPr>
          <a:lstStyle/>
          <a:p>
            <a:r>
              <a:rPr lang="ka-GE" sz="1400" dirty="0">
                <a:cs typeface="Courier New" panose="02070309020205020404" pitchFamily="49" charset="0"/>
              </a:rPr>
              <a:t>20</a:t>
            </a:r>
            <a:endParaRPr lang="ka-GE" sz="1400" baseline="-25000" dirty="0">
              <a:cs typeface="Courier New" panose="02070309020205020404" pitchFamily="49" charset="0"/>
            </a:endParaRPr>
          </a:p>
        </p:txBody>
      </p:sp>
      <p:sp>
        <p:nvSpPr>
          <p:cNvPr id="216" name="Oval 215">
            <a:extLst>
              <a:ext uri="{FF2B5EF4-FFF2-40B4-BE49-F238E27FC236}">
                <a16:creationId xmlns:a16="http://schemas.microsoft.com/office/drawing/2014/main" id="{C96A1B92-8C23-4603-94D1-C454285F0B61}"/>
              </a:ext>
            </a:extLst>
          </p:cNvPr>
          <p:cNvSpPr/>
          <p:nvPr/>
        </p:nvSpPr>
        <p:spPr>
          <a:xfrm>
            <a:off x="5864979" y="5505178"/>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217" name="TextBox 216">
            <a:extLst>
              <a:ext uri="{FF2B5EF4-FFF2-40B4-BE49-F238E27FC236}">
                <a16:creationId xmlns:a16="http://schemas.microsoft.com/office/drawing/2014/main" id="{F57EECC3-BE48-4A2D-84E1-B82DF8B9DBDB}"/>
              </a:ext>
            </a:extLst>
          </p:cNvPr>
          <p:cNvSpPr txBox="1"/>
          <p:nvPr/>
        </p:nvSpPr>
        <p:spPr>
          <a:xfrm>
            <a:off x="5900983" y="5505178"/>
            <a:ext cx="349564" cy="307777"/>
          </a:xfrm>
          <a:prstGeom prst="rect">
            <a:avLst/>
          </a:prstGeom>
          <a:noFill/>
        </p:spPr>
        <p:txBody>
          <a:bodyPr wrap="square" rtlCol="0">
            <a:spAutoFit/>
          </a:bodyPr>
          <a:lstStyle/>
          <a:p>
            <a:r>
              <a:rPr lang="ka-GE" sz="1400" dirty="0">
                <a:cs typeface="Courier New" panose="02070309020205020404" pitchFamily="49" charset="0"/>
              </a:rPr>
              <a:t>4</a:t>
            </a:r>
            <a:endParaRPr lang="ka-GE" sz="1400" baseline="-25000" dirty="0">
              <a:cs typeface="Courier New" panose="02070309020205020404" pitchFamily="49" charset="0"/>
            </a:endParaRPr>
          </a:p>
        </p:txBody>
      </p:sp>
      <p:cxnSp>
        <p:nvCxnSpPr>
          <p:cNvPr id="218" name="Straight Connector 217">
            <a:extLst>
              <a:ext uri="{FF2B5EF4-FFF2-40B4-BE49-F238E27FC236}">
                <a16:creationId xmlns:a16="http://schemas.microsoft.com/office/drawing/2014/main" id="{B032EE7B-0016-484A-8B7F-FC71B5F5DCC2}"/>
              </a:ext>
            </a:extLst>
          </p:cNvPr>
          <p:cNvCxnSpPr>
            <a:cxnSpLocks/>
          </p:cNvCxnSpPr>
          <p:nvPr/>
        </p:nvCxnSpPr>
        <p:spPr>
          <a:xfrm flipH="1">
            <a:off x="5471251" y="5281866"/>
            <a:ext cx="195027" cy="22688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D61FD972-EAAB-49C0-8F24-576C484188F7}"/>
              </a:ext>
            </a:extLst>
          </p:cNvPr>
          <p:cNvCxnSpPr>
            <a:cxnSpLocks/>
          </p:cNvCxnSpPr>
          <p:nvPr/>
        </p:nvCxnSpPr>
        <p:spPr>
          <a:xfrm>
            <a:off x="5849686" y="5281866"/>
            <a:ext cx="168070" cy="23358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20" name="Oval 219">
            <a:extLst>
              <a:ext uri="{FF2B5EF4-FFF2-40B4-BE49-F238E27FC236}">
                <a16:creationId xmlns:a16="http://schemas.microsoft.com/office/drawing/2014/main" id="{1FECD00C-3A5B-4647-AA4D-4CAAE3F305D3}"/>
              </a:ext>
            </a:extLst>
          </p:cNvPr>
          <p:cNvSpPr/>
          <p:nvPr/>
        </p:nvSpPr>
        <p:spPr>
          <a:xfrm>
            <a:off x="5591983" y="5012026"/>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221" name="TextBox 220">
            <a:extLst>
              <a:ext uri="{FF2B5EF4-FFF2-40B4-BE49-F238E27FC236}">
                <a16:creationId xmlns:a16="http://schemas.microsoft.com/office/drawing/2014/main" id="{49863ABB-4E57-44FF-ABB7-CAC2FBB034A3}"/>
              </a:ext>
            </a:extLst>
          </p:cNvPr>
          <p:cNvSpPr txBox="1"/>
          <p:nvPr/>
        </p:nvSpPr>
        <p:spPr>
          <a:xfrm>
            <a:off x="5614505" y="5069494"/>
            <a:ext cx="349564" cy="307777"/>
          </a:xfrm>
          <a:prstGeom prst="rect">
            <a:avLst/>
          </a:prstGeom>
          <a:noFill/>
        </p:spPr>
        <p:txBody>
          <a:bodyPr wrap="square" rtlCol="0">
            <a:spAutoFit/>
          </a:bodyPr>
          <a:lstStyle/>
          <a:p>
            <a:r>
              <a:rPr lang="ka-GE" sz="1400" dirty="0">
                <a:cs typeface="Courier New" panose="02070309020205020404" pitchFamily="49" charset="0"/>
              </a:rPr>
              <a:t>0</a:t>
            </a:r>
            <a:endParaRPr lang="ka-GE" sz="1400" baseline="-25000" dirty="0">
              <a:cs typeface="Courier New" panose="02070309020205020404" pitchFamily="49" charset="0"/>
            </a:endParaRPr>
          </a:p>
        </p:txBody>
      </p:sp>
      <p:sp>
        <p:nvSpPr>
          <p:cNvPr id="222" name="Oval 221">
            <a:extLst>
              <a:ext uri="{FF2B5EF4-FFF2-40B4-BE49-F238E27FC236}">
                <a16:creationId xmlns:a16="http://schemas.microsoft.com/office/drawing/2014/main" id="{736BE908-C58E-49AE-87D0-4A239899B596}"/>
              </a:ext>
            </a:extLst>
          </p:cNvPr>
          <p:cNvSpPr/>
          <p:nvPr/>
        </p:nvSpPr>
        <p:spPr>
          <a:xfrm>
            <a:off x="6341167" y="5031365"/>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223" name="TextBox 222">
            <a:extLst>
              <a:ext uri="{FF2B5EF4-FFF2-40B4-BE49-F238E27FC236}">
                <a16:creationId xmlns:a16="http://schemas.microsoft.com/office/drawing/2014/main" id="{966243BF-974B-4B5C-A722-83F512F2636F}"/>
              </a:ext>
            </a:extLst>
          </p:cNvPr>
          <p:cNvSpPr txBox="1"/>
          <p:nvPr/>
        </p:nvSpPr>
        <p:spPr>
          <a:xfrm>
            <a:off x="6363689" y="5088833"/>
            <a:ext cx="349564" cy="307777"/>
          </a:xfrm>
          <a:prstGeom prst="rect">
            <a:avLst/>
          </a:prstGeom>
          <a:noFill/>
        </p:spPr>
        <p:txBody>
          <a:bodyPr wrap="square" rtlCol="0">
            <a:spAutoFit/>
          </a:bodyPr>
          <a:lstStyle/>
          <a:p>
            <a:r>
              <a:rPr lang="ka-GE" sz="1400" dirty="0">
                <a:cs typeface="Courier New" panose="02070309020205020404" pitchFamily="49" charset="0"/>
              </a:rPr>
              <a:t>6</a:t>
            </a:r>
            <a:endParaRPr lang="ka-GE" sz="1400" baseline="-25000" dirty="0">
              <a:cs typeface="Courier New" panose="02070309020205020404" pitchFamily="49" charset="0"/>
            </a:endParaRPr>
          </a:p>
        </p:txBody>
      </p:sp>
      <p:cxnSp>
        <p:nvCxnSpPr>
          <p:cNvPr id="224" name="Straight Connector 223">
            <a:extLst>
              <a:ext uri="{FF2B5EF4-FFF2-40B4-BE49-F238E27FC236}">
                <a16:creationId xmlns:a16="http://schemas.microsoft.com/office/drawing/2014/main" id="{B40CE468-A782-4B6F-98F7-77204A88285C}"/>
              </a:ext>
            </a:extLst>
          </p:cNvPr>
          <p:cNvCxnSpPr>
            <a:cxnSpLocks/>
            <a:stCxn id="227" idx="1"/>
            <a:endCxn id="220" idx="0"/>
          </p:cNvCxnSpPr>
          <p:nvPr/>
        </p:nvCxnSpPr>
        <p:spPr>
          <a:xfrm flipH="1">
            <a:off x="5766766" y="4593948"/>
            <a:ext cx="288882" cy="41807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6C64B33E-CD59-4B24-B071-C6ED338388E6}"/>
              </a:ext>
            </a:extLst>
          </p:cNvPr>
          <p:cNvCxnSpPr>
            <a:cxnSpLocks/>
          </p:cNvCxnSpPr>
          <p:nvPr/>
        </p:nvCxnSpPr>
        <p:spPr>
          <a:xfrm>
            <a:off x="6333346" y="4635301"/>
            <a:ext cx="140539" cy="41217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26" name="Oval 225">
            <a:extLst>
              <a:ext uri="{FF2B5EF4-FFF2-40B4-BE49-F238E27FC236}">
                <a16:creationId xmlns:a16="http://schemas.microsoft.com/office/drawing/2014/main" id="{04127036-F693-4357-A267-92FF77912CE3}"/>
              </a:ext>
            </a:extLst>
          </p:cNvPr>
          <p:cNvSpPr/>
          <p:nvPr/>
        </p:nvSpPr>
        <p:spPr>
          <a:xfrm>
            <a:off x="6033127" y="4382591"/>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227" name="TextBox 226">
            <a:extLst>
              <a:ext uri="{FF2B5EF4-FFF2-40B4-BE49-F238E27FC236}">
                <a16:creationId xmlns:a16="http://schemas.microsoft.com/office/drawing/2014/main" id="{46608121-CF2F-4226-A43F-28FED785C9DC}"/>
              </a:ext>
            </a:extLst>
          </p:cNvPr>
          <p:cNvSpPr txBox="1"/>
          <p:nvPr/>
        </p:nvSpPr>
        <p:spPr>
          <a:xfrm>
            <a:off x="6055648" y="4440059"/>
            <a:ext cx="397375" cy="307777"/>
          </a:xfrm>
          <a:prstGeom prst="rect">
            <a:avLst/>
          </a:prstGeom>
          <a:noFill/>
        </p:spPr>
        <p:txBody>
          <a:bodyPr wrap="square" rtlCol="0">
            <a:spAutoFit/>
          </a:bodyPr>
          <a:lstStyle/>
          <a:p>
            <a:r>
              <a:rPr lang="ka-GE" sz="1400" dirty="0">
                <a:cs typeface="Courier New" panose="02070309020205020404" pitchFamily="49" charset="0"/>
              </a:rPr>
              <a:t>19</a:t>
            </a:r>
            <a:endParaRPr lang="ka-GE" sz="1400" baseline="-25000" dirty="0">
              <a:cs typeface="Courier New" panose="02070309020205020404" pitchFamily="49" charset="0"/>
            </a:endParaRPr>
          </a:p>
        </p:txBody>
      </p:sp>
      <p:sp>
        <p:nvSpPr>
          <p:cNvPr id="228" name="Oval 227">
            <a:extLst>
              <a:ext uri="{FF2B5EF4-FFF2-40B4-BE49-F238E27FC236}">
                <a16:creationId xmlns:a16="http://schemas.microsoft.com/office/drawing/2014/main" id="{FDD1A5C7-749D-42C6-82CC-CCD8007F9FDF}"/>
              </a:ext>
            </a:extLst>
          </p:cNvPr>
          <p:cNvSpPr/>
          <p:nvPr/>
        </p:nvSpPr>
        <p:spPr>
          <a:xfrm>
            <a:off x="7644343" y="5609386"/>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229" name="TextBox 228">
            <a:extLst>
              <a:ext uri="{FF2B5EF4-FFF2-40B4-BE49-F238E27FC236}">
                <a16:creationId xmlns:a16="http://schemas.microsoft.com/office/drawing/2014/main" id="{5C0F60B0-B06F-4656-8D9A-BDAD1AEF10E4}"/>
              </a:ext>
            </a:extLst>
          </p:cNvPr>
          <p:cNvSpPr txBox="1"/>
          <p:nvPr/>
        </p:nvSpPr>
        <p:spPr>
          <a:xfrm>
            <a:off x="7611381" y="5653925"/>
            <a:ext cx="423527" cy="307777"/>
          </a:xfrm>
          <a:prstGeom prst="rect">
            <a:avLst/>
          </a:prstGeom>
          <a:noFill/>
        </p:spPr>
        <p:txBody>
          <a:bodyPr wrap="square" rtlCol="0">
            <a:spAutoFit/>
          </a:bodyPr>
          <a:lstStyle/>
          <a:p>
            <a:r>
              <a:rPr lang="ka-GE" sz="1400" dirty="0">
                <a:cs typeface="Courier New" panose="02070309020205020404" pitchFamily="49" charset="0"/>
              </a:rPr>
              <a:t>14</a:t>
            </a:r>
            <a:endParaRPr lang="ka-GE" sz="1400" baseline="-25000" dirty="0">
              <a:cs typeface="Courier New" panose="02070309020205020404" pitchFamily="49" charset="0"/>
            </a:endParaRPr>
          </a:p>
        </p:txBody>
      </p:sp>
      <p:sp>
        <p:nvSpPr>
          <p:cNvPr id="230" name="Oval 229">
            <a:extLst>
              <a:ext uri="{FF2B5EF4-FFF2-40B4-BE49-F238E27FC236}">
                <a16:creationId xmlns:a16="http://schemas.microsoft.com/office/drawing/2014/main" id="{9F3FE5F3-4ACE-48C4-A863-2AAF41F96A7C}"/>
              </a:ext>
            </a:extLst>
          </p:cNvPr>
          <p:cNvSpPr/>
          <p:nvPr/>
        </p:nvSpPr>
        <p:spPr>
          <a:xfrm>
            <a:off x="7168983" y="4662530"/>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231" name="TextBox 230">
            <a:extLst>
              <a:ext uri="{FF2B5EF4-FFF2-40B4-BE49-F238E27FC236}">
                <a16:creationId xmlns:a16="http://schemas.microsoft.com/office/drawing/2014/main" id="{EB445840-5313-4D26-8ABC-DFC502838037}"/>
              </a:ext>
            </a:extLst>
          </p:cNvPr>
          <p:cNvSpPr txBox="1"/>
          <p:nvPr/>
        </p:nvSpPr>
        <p:spPr>
          <a:xfrm>
            <a:off x="7191505" y="4719998"/>
            <a:ext cx="349564" cy="307777"/>
          </a:xfrm>
          <a:prstGeom prst="rect">
            <a:avLst/>
          </a:prstGeom>
          <a:noFill/>
        </p:spPr>
        <p:txBody>
          <a:bodyPr wrap="square" rtlCol="0">
            <a:spAutoFit/>
          </a:bodyPr>
          <a:lstStyle/>
          <a:p>
            <a:r>
              <a:rPr lang="ka-GE" sz="1400" dirty="0">
                <a:cs typeface="Courier New" panose="02070309020205020404" pitchFamily="49" charset="0"/>
              </a:rPr>
              <a:t>5</a:t>
            </a:r>
            <a:endParaRPr lang="ka-GE" sz="1400" baseline="-25000" dirty="0">
              <a:cs typeface="Courier New" panose="02070309020205020404" pitchFamily="49" charset="0"/>
            </a:endParaRPr>
          </a:p>
        </p:txBody>
      </p:sp>
      <p:cxnSp>
        <p:nvCxnSpPr>
          <p:cNvPr id="232" name="Straight Connector 231">
            <a:extLst>
              <a:ext uri="{FF2B5EF4-FFF2-40B4-BE49-F238E27FC236}">
                <a16:creationId xmlns:a16="http://schemas.microsoft.com/office/drawing/2014/main" id="{9974EFB1-567F-40FC-B823-74DDE311FE05}"/>
              </a:ext>
            </a:extLst>
          </p:cNvPr>
          <p:cNvCxnSpPr>
            <a:cxnSpLocks/>
          </p:cNvCxnSpPr>
          <p:nvPr/>
        </p:nvCxnSpPr>
        <p:spPr>
          <a:xfrm flipH="1">
            <a:off x="7882530" y="5412474"/>
            <a:ext cx="100190" cy="18780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33" name="Oval 232">
            <a:extLst>
              <a:ext uri="{FF2B5EF4-FFF2-40B4-BE49-F238E27FC236}">
                <a16:creationId xmlns:a16="http://schemas.microsoft.com/office/drawing/2014/main" id="{96A75F6E-8E1D-4212-B997-63EE1607ED4C}"/>
              </a:ext>
            </a:extLst>
          </p:cNvPr>
          <p:cNvSpPr/>
          <p:nvPr/>
        </p:nvSpPr>
        <p:spPr>
          <a:xfrm>
            <a:off x="7928473" y="5119923"/>
            <a:ext cx="349565" cy="363809"/>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234" name="TextBox 233">
            <a:extLst>
              <a:ext uri="{FF2B5EF4-FFF2-40B4-BE49-F238E27FC236}">
                <a16:creationId xmlns:a16="http://schemas.microsoft.com/office/drawing/2014/main" id="{2F754692-DA99-48C4-8098-505F0CD2600D}"/>
              </a:ext>
            </a:extLst>
          </p:cNvPr>
          <p:cNvSpPr txBox="1"/>
          <p:nvPr/>
        </p:nvSpPr>
        <p:spPr>
          <a:xfrm>
            <a:off x="7950994" y="5177392"/>
            <a:ext cx="397375" cy="307777"/>
          </a:xfrm>
          <a:prstGeom prst="rect">
            <a:avLst/>
          </a:prstGeom>
          <a:noFill/>
        </p:spPr>
        <p:txBody>
          <a:bodyPr wrap="square" rtlCol="0">
            <a:spAutoFit/>
          </a:bodyPr>
          <a:lstStyle/>
          <a:p>
            <a:r>
              <a:rPr lang="ka-GE" sz="1400" dirty="0">
                <a:cs typeface="Courier New" panose="02070309020205020404" pitchFamily="49" charset="0"/>
              </a:rPr>
              <a:t>15</a:t>
            </a:r>
            <a:endParaRPr lang="ka-GE" sz="1400" baseline="-25000" dirty="0">
              <a:cs typeface="Courier New" panose="02070309020205020404" pitchFamily="49" charset="0"/>
            </a:endParaRPr>
          </a:p>
        </p:txBody>
      </p:sp>
      <p:cxnSp>
        <p:nvCxnSpPr>
          <p:cNvPr id="235" name="Straight Connector 234">
            <a:extLst>
              <a:ext uri="{FF2B5EF4-FFF2-40B4-BE49-F238E27FC236}">
                <a16:creationId xmlns:a16="http://schemas.microsoft.com/office/drawing/2014/main" id="{6892B968-92AD-4B45-834A-1652A082CBCD}"/>
              </a:ext>
            </a:extLst>
          </p:cNvPr>
          <p:cNvCxnSpPr>
            <a:cxnSpLocks/>
          </p:cNvCxnSpPr>
          <p:nvPr/>
        </p:nvCxnSpPr>
        <p:spPr>
          <a:xfrm flipH="1">
            <a:off x="7395349" y="4214552"/>
            <a:ext cx="64338" cy="44867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B9317D29-BF6A-49CC-A8A2-F666758379D9}"/>
              </a:ext>
            </a:extLst>
          </p:cNvPr>
          <p:cNvCxnSpPr>
            <a:cxnSpLocks/>
          </p:cNvCxnSpPr>
          <p:nvPr/>
        </p:nvCxnSpPr>
        <p:spPr>
          <a:xfrm flipH="1">
            <a:off x="8146853" y="4846371"/>
            <a:ext cx="133551" cy="31371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37" name="Oval 236">
            <a:extLst>
              <a:ext uri="{FF2B5EF4-FFF2-40B4-BE49-F238E27FC236}">
                <a16:creationId xmlns:a16="http://schemas.microsoft.com/office/drawing/2014/main" id="{8C1E275A-A643-4967-922D-C8DDE3A7E174}"/>
              </a:ext>
            </a:extLst>
          </p:cNvPr>
          <p:cNvSpPr/>
          <p:nvPr/>
        </p:nvSpPr>
        <p:spPr>
          <a:xfrm>
            <a:off x="8076540" y="4488065"/>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238" name="TextBox 237">
            <a:extLst>
              <a:ext uri="{FF2B5EF4-FFF2-40B4-BE49-F238E27FC236}">
                <a16:creationId xmlns:a16="http://schemas.microsoft.com/office/drawing/2014/main" id="{B7744D95-AC7B-4538-8255-6622081D9FDF}"/>
              </a:ext>
            </a:extLst>
          </p:cNvPr>
          <p:cNvSpPr txBox="1"/>
          <p:nvPr/>
        </p:nvSpPr>
        <p:spPr>
          <a:xfrm>
            <a:off x="8099061" y="4545533"/>
            <a:ext cx="397375" cy="307777"/>
          </a:xfrm>
          <a:prstGeom prst="rect">
            <a:avLst/>
          </a:prstGeom>
          <a:noFill/>
        </p:spPr>
        <p:txBody>
          <a:bodyPr wrap="square" rtlCol="0">
            <a:spAutoFit/>
          </a:bodyPr>
          <a:lstStyle/>
          <a:p>
            <a:r>
              <a:rPr lang="ka-GE" sz="1400" dirty="0">
                <a:cs typeface="Courier New" panose="02070309020205020404" pitchFamily="49" charset="0"/>
              </a:rPr>
              <a:t>13</a:t>
            </a:r>
            <a:endParaRPr lang="ka-GE" sz="1400" baseline="-25000" dirty="0">
              <a:cs typeface="Courier New" panose="02070309020205020404" pitchFamily="49" charset="0"/>
            </a:endParaRPr>
          </a:p>
        </p:txBody>
      </p:sp>
      <p:cxnSp>
        <p:nvCxnSpPr>
          <p:cNvPr id="239" name="Straight Connector 238">
            <a:extLst>
              <a:ext uri="{FF2B5EF4-FFF2-40B4-BE49-F238E27FC236}">
                <a16:creationId xmlns:a16="http://schemas.microsoft.com/office/drawing/2014/main" id="{7D4CEE27-11C7-42F4-83A8-140DC6C846D7}"/>
              </a:ext>
            </a:extLst>
          </p:cNvPr>
          <p:cNvCxnSpPr>
            <a:cxnSpLocks/>
          </p:cNvCxnSpPr>
          <p:nvPr/>
        </p:nvCxnSpPr>
        <p:spPr>
          <a:xfrm>
            <a:off x="7611381" y="4136033"/>
            <a:ext cx="562264" cy="39453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40" name="Oval 239">
            <a:extLst>
              <a:ext uri="{FF2B5EF4-FFF2-40B4-BE49-F238E27FC236}">
                <a16:creationId xmlns:a16="http://schemas.microsoft.com/office/drawing/2014/main" id="{EB945329-D489-49AC-913C-1FF993347130}"/>
              </a:ext>
            </a:extLst>
          </p:cNvPr>
          <p:cNvSpPr/>
          <p:nvPr/>
        </p:nvSpPr>
        <p:spPr>
          <a:xfrm>
            <a:off x="7301699" y="3897052"/>
            <a:ext cx="349565" cy="363808"/>
          </a:xfrm>
          <a:prstGeom prst="ellipse">
            <a:avLst/>
          </a:prstGeom>
          <a:gradFill>
            <a:gsLst>
              <a:gs pos="0">
                <a:schemeClr val="accent1">
                  <a:lumMod val="20000"/>
                  <a:lumOff val="80000"/>
                </a:schemeClr>
              </a:gs>
              <a:gs pos="72000">
                <a:schemeClr val="accent3">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a-GE" sz="1400">
              <a:cs typeface="Courier New" panose="02070309020205020404" pitchFamily="49" charset="0"/>
            </a:endParaRPr>
          </a:p>
        </p:txBody>
      </p:sp>
      <p:sp>
        <p:nvSpPr>
          <p:cNvPr id="241" name="TextBox 240">
            <a:extLst>
              <a:ext uri="{FF2B5EF4-FFF2-40B4-BE49-F238E27FC236}">
                <a16:creationId xmlns:a16="http://schemas.microsoft.com/office/drawing/2014/main" id="{7F8383EA-CCAE-474A-A85D-3B64C96C0591}"/>
              </a:ext>
            </a:extLst>
          </p:cNvPr>
          <p:cNvSpPr txBox="1"/>
          <p:nvPr/>
        </p:nvSpPr>
        <p:spPr>
          <a:xfrm>
            <a:off x="7324220" y="3954520"/>
            <a:ext cx="397375" cy="307777"/>
          </a:xfrm>
          <a:prstGeom prst="rect">
            <a:avLst/>
          </a:prstGeom>
          <a:noFill/>
        </p:spPr>
        <p:txBody>
          <a:bodyPr wrap="square" rtlCol="0">
            <a:spAutoFit/>
          </a:bodyPr>
          <a:lstStyle/>
          <a:p>
            <a:r>
              <a:rPr lang="ka-GE" sz="1400" dirty="0">
                <a:cs typeface="Courier New" panose="02070309020205020404" pitchFamily="49" charset="0"/>
              </a:rPr>
              <a:t>7</a:t>
            </a:r>
            <a:endParaRPr lang="ka-GE" sz="1400" baseline="-25000" dirty="0">
              <a:cs typeface="Courier New" panose="02070309020205020404" pitchFamily="49" charset="0"/>
            </a:endParaRPr>
          </a:p>
        </p:txBody>
      </p:sp>
      <p:sp>
        <p:nvSpPr>
          <p:cNvPr id="243" name="TextBox 242">
            <a:extLst>
              <a:ext uri="{FF2B5EF4-FFF2-40B4-BE49-F238E27FC236}">
                <a16:creationId xmlns:a16="http://schemas.microsoft.com/office/drawing/2014/main" id="{582D4925-EE52-4899-82FE-E1288C2BB056}"/>
              </a:ext>
            </a:extLst>
          </p:cNvPr>
          <p:cNvSpPr txBox="1"/>
          <p:nvPr/>
        </p:nvSpPr>
        <p:spPr>
          <a:xfrm>
            <a:off x="6874558" y="5782782"/>
            <a:ext cx="843299" cy="369332"/>
          </a:xfrm>
          <a:prstGeom prst="rect">
            <a:avLst/>
          </a:prstGeom>
          <a:noFill/>
        </p:spPr>
        <p:txBody>
          <a:bodyPr wrap="square">
            <a:spAutoFit/>
          </a:bodyPr>
          <a:lstStyle/>
          <a:p>
            <a:r>
              <a:rPr lang="en-US" sz="1800" dirty="0">
                <a:solidFill>
                  <a:srgbClr val="C00000"/>
                </a:solidFill>
              </a:rPr>
              <a:t>rank</a:t>
            </a:r>
            <a:r>
              <a:rPr lang="ka-GE" sz="1800" dirty="0">
                <a:solidFill>
                  <a:srgbClr val="C00000"/>
                </a:solidFill>
              </a:rPr>
              <a:t>=</a:t>
            </a:r>
            <a:r>
              <a:rPr lang="en-US" sz="1800" dirty="0">
                <a:solidFill>
                  <a:srgbClr val="C00000"/>
                </a:solidFill>
              </a:rPr>
              <a:t>4</a:t>
            </a:r>
            <a:endParaRPr lang="en-US" dirty="0"/>
          </a:p>
        </p:txBody>
      </p:sp>
      <p:cxnSp>
        <p:nvCxnSpPr>
          <p:cNvPr id="244" name="Straight Connector 243">
            <a:extLst>
              <a:ext uri="{FF2B5EF4-FFF2-40B4-BE49-F238E27FC236}">
                <a16:creationId xmlns:a16="http://schemas.microsoft.com/office/drawing/2014/main" id="{857DF8CD-E5D0-47AF-A156-DDCD5DA9ADEA}"/>
              </a:ext>
            </a:extLst>
          </p:cNvPr>
          <p:cNvCxnSpPr>
            <a:cxnSpLocks/>
            <a:stCxn id="241" idx="1"/>
            <a:endCxn id="226" idx="7"/>
          </p:cNvCxnSpPr>
          <p:nvPr/>
        </p:nvCxnSpPr>
        <p:spPr>
          <a:xfrm flipH="1">
            <a:off x="6331499" y="4108409"/>
            <a:ext cx="992721" cy="32746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725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1C51C7-82EF-462C-BD75-8DFEAF5554D1}"/>
              </a:ext>
            </a:extLst>
          </p:cNvPr>
          <p:cNvSpPr/>
          <p:nvPr/>
        </p:nvSpPr>
        <p:spPr>
          <a:xfrm>
            <a:off x="2385314" y="224644"/>
            <a:ext cx="4562467" cy="584775"/>
          </a:xfrm>
          <a:prstGeom prst="rect">
            <a:avLst/>
          </a:prstGeom>
        </p:spPr>
        <p:txBody>
          <a:bodyPr wrap="none">
            <a:spAutoFit/>
          </a:bodyPr>
          <a:lstStyle/>
          <a:p>
            <a:pPr algn="ctr"/>
            <a:r>
              <a:rPr lang="en-US" sz="3200" b="1" dirty="0">
                <a:ln w="22225">
                  <a:solidFill>
                    <a:schemeClr val="accent2"/>
                  </a:solidFill>
                  <a:prstDash val="solid"/>
                </a:ln>
                <a:solidFill>
                  <a:schemeClr val="accent2">
                    <a:lumMod val="40000"/>
                    <a:lumOff val="60000"/>
                  </a:schemeClr>
                </a:solidFill>
              </a:rPr>
              <a:t>DSU-</a:t>
            </a:r>
            <a:r>
              <a:rPr lang="ka-GE" sz="3200" b="1" dirty="0">
                <a:ln w="22225">
                  <a:solidFill>
                    <a:schemeClr val="accent2"/>
                  </a:solidFill>
                  <a:prstDash val="solid"/>
                </a:ln>
                <a:solidFill>
                  <a:schemeClr val="accent2">
                    <a:lumMod val="40000"/>
                    <a:lumOff val="60000"/>
                  </a:schemeClr>
                </a:solidFill>
              </a:rPr>
              <a:t>ს ფუნქციათა კოდი</a:t>
            </a:r>
            <a:endParaRPr lang="en-US" sz="3200" b="1" dirty="0">
              <a:ln w="22225">
                <a:solidFill>
                  <a:schemeClr val="accent2"/>
                </a:solidFill>
                <a:prstDash val="solid"/>
              </a:ln>
              <a:solidFill>
                <a:schemeClr val="accent2">
                  <a:lumMod val="40000"/>
                  <a:lumOff val="60000"/>
                </a:schemeClr>
              </a:solidFill>
            </a:endParaRPr>
          </a:p>
        </p:txBody>
      </p:sp>
      <p:sp>
        <p:nvSpPr>
          <p:cNvPr id="7" name="Rectangle 6">
            <a:extLst>
              <a:ext uri="{FF2B5EF4-FFF2-40B4-BE49-F238E27FC236}">
                <a16:creationId xmlns:a16="http://schemas.microsoft.com/office/drawing/2014/main" id="{98AE4C80-7EFE-449B-AEA1-6C37B862DC5F}"/>
              </a:ext>
            </a:extLst>
          </p:cNvPr>
          <p:cNvSpPr/>
          <p:nvPr/>
        </p:nvSpPr>
        <p:spPr>
          <a:xfrm>
            <a:off x="5570446" y="3774001"/>
            <a:ext cx="3321440" cy="1241174"/>
          </a:xfrm>
          <a:prstGeom prst="rect">
            <a:avLst/>
          </a:prstGeom>
          <a:ln>
            <a:solidFill>
              <a:schemeClr val="tx1"/>
            </a:solidFill>
          </a:ln>
        </p:spPr>
        <p:txBody>
          <a:bodyPr wrap="square">
            <a:spAutoFit/>
          </a:bodyPr>
          <a:lstStyle/>
          <a:p>
            <a:pPr marL="0" marR="0">
              <a:lnSpc>
                <a:spcPct val="107000"/>
              </a:lnSpc>
              <a:spcBef>
                <a:spcPts val="0"/>
              </a:spcBef>
              <a:spcAft>
                <a:spcPts val="0"/>
              </a:spcAft>
            </a:pPr>
            <a:r>
              <a:rPr lang="en-US" sz="1400" b="1" dirty="0">
                <a:solidFill>
                  <a:srgbClr val="0000A0"/>
                </a:solidFill>
                <a:effectLst/>
                <a:latin typeface="Courier New" panose="02070309020205020404" pitchFamily="49" charset="0"/>
                <a:ea typeface="Times New Roman" panose="02020603050405020304" pitchFamily="18" charset="0"/>
                <a:cs typeface="Times New Roman" panose="02020603050405020304" pitchFamily="18" charset="0"/>
              </a:rPr>
              <a:t>void </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Union1</a:t>
            </a:r>
            <a:r>
              <a:rPr lang="en-US" sz="14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solidFill>
                  <a:srgbClr val="0000A0"/>
                </a:solidFill>
                <a:effectLst/>
                <a:latin typeface="Courier New" panose="02070309020205020404" pitchFamily="49" charset="0"/>
                <a:ea typeface="Times New Roman" panose="02020603050405020304" pitchFamily="18" charset="0"/>
                <a:cs typeface="Times New Roman" panose="02020603050405020304" pitchFamily="18" charset="0"/>
              </a:rPr>
              <a:t>int </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x</a:t>
            </a:r>
            <a:r>
              <a:rPr lang="en-US" sz="14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A0"/>
                </a:solidFill>
                <a:effectLst/>
                <a:latin typeface="Courier New" panose="02070309020205020404" pitchFamily="49" charset="0"/>
                <a:ea typeface="Times New Roman" panose="02020603050405020304" pitchFamily="18" charset="0"/>
                <a:cs typeface="Times New Roman" panose="02020603050405020304" pitchFamily="18" charset="0"/>
              </a:rPr>
              <a:t>int </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a:t>
            </a:r>
            <a:r>
              <a:rPr lang="en-US" sz="14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4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x </a:t>
            </a:r>
            <a:r>
              <a:rPr lang="en-US" sz="14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Find</a:t>
            </a:r>
            <a:r>
              <a:rPr lang="en-US" sz="14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x</a:t>
            </a:r>
            <a:r>
              <a:rPr lang="en-US" sz="14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4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 </a:t>
            </a:r>
            <a:r>
              <a:rPr lang="en-US" sz="14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Find</a:t>
            </a:r>
            <a:r>
              <a:rPr lang="en-US" sz="14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a:t>
            </a:r>
            <a:r>
              <a:rPr lang="en-US" sz="14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4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a:t>
            </a:r>
            <a:r>
              <a:rPr lang="en-US" sz="14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x</a:t>
            </a:r>
            <a:r>
              <a:rPr lang="en-US" sz="14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a:t>
            </a:r>
            <a:r>
              <a:rPr lang="en-US" sz="14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4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9632862-7AF3-45CF-92B5-81229369C9E8}"/>
              </a:ext>
            </a:extLst>
          </p:cNvPr>
          <p:cNvSpPr txBox="1"/>
          <p:nvPr/>
        </p:nvSpPr>
        <p:spPr>
          <a:xfrm>
            <a:off x="4967561" y="1377675"/>
            <a:ext cx="3960440" cy="1141916"/>
          </a:xfrm>
          <a:prstGeom prst="rect">
            <a:avLst/>
          </a:prstGeom>
          <a:noFill/>
          <a:ln>
            <a:solidFill>
              <a:schemeClr val="tx1"/>
            </a:solidFill>
          </a:ln>
        </p:spPr>
        <p:txBody>
          <a:bodyPr wrap="square">
            <a:spAutoFit/>
          </a:bodyPr>
          <a:lstStyle/>
          <a:p>
            <a:pPr marL="0" marR="0">
              <a:lnSpc>
                <a:spcPct val="107000"/>
              </a:lnSpc>
              <a:spcBef>
                <a:spcPts val="0"/>
              </a:spcBef>
              <a:spcAft>
                <a:spcPts val="0"/>
              </a:spcAft>
            </a:pPr>
            <a:r>
              <a:rPr lang="en-US" sz="1600" b="1" dirty="0">
                <a:solidFill>
                  <a:srgbClr val="0000A0"/>
                </a:solidFill>
                <a:effectLst/>
                <a:latin typeface="Courier New" panose="02070309020205020404" pitchFamily="49" charset="0"/>
                <a:ea typeface="Times New Roman" panose="02020603050405020304" pitchFamily="18" charset="0"/>
                <a:cs typeface="Times New Roman" panose="02020603050405020304" pitchFamily="18" charset="0"/>
              </a:rPr>
              <a:t>int </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Find</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solidFill>
                  <a:srgbClr val="0000A0"/>
                </a:solidFill>
                <a:effectLst/>
                <a:latin typeface="Courier New" panose="02070309020205020404" pitchFamily="49" charset="0"/>
                <a:ea typeface="Times New Roman" panose="02020603050405020304" pitchFamily="18" charset="0"/>
                <a:cs typeface="Times New Roman" panose="02020603050405020304" pitchFamily="18" charset="0"/>
              </a:rPr>
              <a:t>int </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x</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A0"/>
                </a:solidFill>
                <a:effectLst/>
                <a:latin typeface="Courier New" panose="02070309020205020404" pitchFamily="49" charset="0"/>
                <a:ea typeface="Times New Roman" panose="02020603050405020304" pitchFamily="18" charset="0"/>
                <a:cs typeface="Times New Roman" panose="02020603050405020304" pitchFamily="18" charset="0"/>
              </a:rPr>
              <a:t>if </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x</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x</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A0"/>
                </a:solidFill>
                <a:effectLst/>
                <a:latin typeface="Courier New" panose="02070309020205020404" pitchFamily="49" charset="0"/>
                <a:ea typeface="Times New Roman" panose="02020603050405020304" pitchFamily="18" charset="0"/>
                <a:cs typeface="Times New Roman" panose="02020603050405020304" pitchFamily="18" charset="0"/>
              </a:rPr>
              <a:t>return </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x</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A0"/>
                </a:solidFill>
                <a:effectLst/>
                <a:latin typeface="Courier New" panose="02070309020205020404" pitchFamily="49" charset="0"/>
                <a:ea typeface="Times New Roman" panose="02020603050405020304" pitchFamily="18" charset="0"/>
                <a:cs typeface="Times New Roman" panose="02020603050405020304" pitchFamily="18" charset="0"/>
              </a:rPr>
              <a:t>return </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x</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Find</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x</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585D7E6-8C41-4622-88A0-BDCD9F4EE909}"/>
              </a:ext>
            </a:extLst>
          </p:cNvPr>
          <p:cNvSpPr txBox="1"/>
          <p:nvPr/>
        </p:nvSpPr>
        <p:spPr>
          <a:xfrm>
            <a:off x="602061" y="2872955"/>
            <a:ext cx="4785997" cy="2722733"/>
          </a:xfrm>
          <a:prstGeom prst="rect">
            <a:avLst/>
          </a:prstGeom>
          <a:noFill/>
          <a:ln>
            <a:solidFill>
              <a:schemeClr val="tx1"/>
            </a:solidFill>
          </a:ln>
        </p:spPr>
        <p:txBody>
          <a:bodyPr wrap="square">
            <a:spAutoFit/>
          </a:bodyPr>
          <a:lstStyle/>
          <a:p>
            <a:pPr marL="0" marR="0">
              <a:lnSpc>
                <a:spcPct val="107000"/>
              </a:lnSpc>
              <a:spcBef>
                <a:spcPts val="0"/>
              </a:spcBef>
              <a:spcAft>
                <a:spcPts val="0"/>
              </a:spcAft>
            </a:pPr>
            <a:r>
              <a:rPr lang="ka-GE" sz="1600" b="1" dirty="0">
                <a:solidFill>
                  <a:srgbClr val="0000A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A0"/>
                </a:solidFill>
                <a:effectLst/>
                <a:latin typeface="Courier New" panose="02070309020205020404" pitchFamily="49" charset="0"/>
                <a:ea typeface="Times New Roman" panose="02020603050405020304" pitchFamily="18" charset="0"/>
                <a:cs typeface="Times New Roman" panose="02020603050405020304" pitchFamily="18" charset="0"/>
              </a:rPr>
              <a:t>void </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Union</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solidFill>
                  <a:srgbClr val="0000A0"/>
                </a:solidFill>
                <a:effectLst/>
                <a:latin typeface="Courier New" panose="02070309020205020404" pitchFamily="49" charset="0"/>
                <a:ea typeface="Times New Roman" panose="02020603050405020304" pitchFamily="18" charset="0"/>
                <a:cs typeface="Times New Roman" panose="02020603050405020304" pitchFamily="18" charset="0"/>
              </a:rPr>
              <a:t>int </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x</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A0"/>
                </a:solidFill>
                <a:effectLst/>
                <a:latin typeface="Courier New" panose="02070309020205020404" pitchFamily="49" charset="0"/>
                <a:ea typeface="Times New Roman" panose="02020603050405020304" pitchFamily="18" charset="0"/>
                <a:cs typeface="Times New Roman" panose="02020603050405020304" pitchFamily="18" charset="0"/>
              </a:rPr>
              <a:t>int </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x </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Find</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x</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 </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Find</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A0"/>
                </a:solidFill>
                <a:effectLst/>
                <a:latin typeface="Courier New" panose="02070309020205020404" pitchFamily="49" charset="0"/>
                <a:ea typeface="Times New Roman" panose="02020603050405020304" pitchFamily="18" charset="0"/>
                <a:cs typeface="Times New Roman" panose="02020603050405020304" pitchFamily="18" charset="0"/>
              </a:rPr>
              <a:t>if </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solidFill>
                  <a:srgbClr val="00A000"/>
                </a:solidFill>
                <a:effectLst/>
                <a:latin typeface="Courier New" panose="02070309020205020404" pitchFamily="49" charset="0"/>
                <a:ea typeface="Times New Roman" panose="02020603050405020304" pitchFamily="18" charset="0"/>
                <a:cs typeface="Times New Roman" panose="02020603050405020304" pitchFamily="18" charset="0"/>
              </a:rPr>
              <a:t>rank</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x</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&lt; </a:t>
            </a:r>
            <a:r>
              <a:rPr lang="en-US" sz="1600" b="1" dirty="0">
                <a:solidFill>
                  <a:srgbClr val="00A000"/>
                </a:solidFill>
                <a:effectLst/>
                <a:latin typeface="Courier New" panose="02070309020205020404" pitchFamily="49" charset="0"/>
                <a:ea typeface="Times New Roman" panose="02020603050405020304" pitchFamily="18" charset="0"/>
                <a:cs typeface="Times New Roman" panose="02020603050405020304" pitchFamily="18" charset="0"/>
              </a:rPr>
              <a:t>rank</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x</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A0"/>
                </a:solidFill>
                <a:effectLst/>
                <a:latin typeface="Courier New" panose="02070309020205020404" pitchFamily="49" charset="0"/>
                <a:ea typeface="Times New Roman" panose="02020603050405020304" pitchFamily="18" charset="0"/>
                <a:cs typeface="Times New Roman" panose="02020603050405020304" pitchFamily="18" charset="0"/>
              </a:rPr>
              <a:t>else  </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x</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A0"/>
                </a:solidFill>
                <a:effectLst/>
                <a:latin typeface="Courier New" panose="02070309020205020404" pitchFamily="49" charset="0"/>
                <a:ea typeface="Times New Roman" panose="02020603050405020304" pitchFamily="18" charset="0"/>
                <a:cs typeface="Times New Roman" panose="02020603050405020304" pitchFamily="18" charset="0"/>
              </a:rPr>
              <a:t>if </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solidFill>
                  <a:srgbClr val="00A000"/>
                </a:solidFill>
                <a:effectLst/>
                <a:latin typeface="Courier New" panose="02070309020205020404" pitchFamily="49" charset="0"/>
                <a:ea typeface="Times New Roman" panose="02020603050405020304" pitchFamily="18" charset="0"/>
                <a:cs typeface="Times New Roman" panose="02020603050405020304" pitchFamily="18" charset="0"/>
              </a:rPr>
              <a:t>rank</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x</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a:solidFill>
                  <a:srgbClr val="00A000"/>
                </a:solidFill>
                <a:effectLst/>
                <a:latin typeface="Courier New" panose="02070309020205020404" pitchFamily="49" charset="0"/>
                <a:ea typeface="Times New Roman" panose="02020603050405020304" pitchFamily="18" charset="0"/>
                <a:cs typeface="Times New Roman" panose="02020603050405020304" pitchFamily="18" charset="0"/>
              </a:rPr>
              <a:t>rank</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ka-GE"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ka-GE"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A000"/>
                </a:solidFill>
                <a:effectLst/>
                <a:latin typeface="Courier New" panose="02070309020205020404" pitchFamily="49" charset="0"/>
                <a:ea typeface="Times New Roman" panose="02020603050405020304" pitchFamily="18" charset="0"/>
                <a:cs typeface="Times New Roman" panose="02020603050405020304" pitchFamily="18" charset="0"/>
              </a:rPr>
              <a:t>rank</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x</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ka-GE"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64ED803-A1FE-44EC-9713-E27F275C65B4}"/>
              </a:ext>
            </a:extLst>
          </p:cNvPr>
          <p:cNvSpPr txBox="1"/>
          <p:nvPr/>
        </p:nvSpPr>
        <p:spPr>
          <a:xfrm>
            <a:off x="891148" y="1268760"/>
            <a:ext cx="2988332" cy="910827"/>
          </a:xfrm>
          <a:prstGeom prst="rect">
            <a:avLst/>
          </a:prstGeom>
          <a:noFill/>
          <a:ln>
            <a:solidFill>
              <a:schemeClr val="tx1"/>
            </a:solidFill>
          </a:ln>
        </p:spPr>
        <p:txBody>
          <a:bodyPr wrap="square">
            <a:spAutoFit/>
          </a:bodyPr>
          <a:lstStyle/>
          <a:p>
            <a:pPr marL="0" marR="0">
              <a:lnSpc>
                <a:spcPct val="107000"/>
              </a:lnSpc>
              <a:spcBef>
                <a:spcPts val="0"/>
              </a:spcBef>
              <a:spcAft>
                <a:spcPts val="0"/>
              </a:spcAft>
            </a:pPr>
            <a:r>
              <a:rPr lang="en-US" sz="1600" b="1" dirty="0">
                <a:solidFill>
                  <a:srgbClr val="0000A0"/>
                </a:solidFill>
                <a:effectLst/>
                <a:latin typeface="Courier New" panose="02070309020205020404" pitchFamily="49" charset="0"/>
                <a:ea typeface="Times New Roman" panose="02020603050405020304" pitchFamily="18" charset="0"/>
                <a:cs typeface="Times New Roman" panose="02020603050405020304" pitchFamily="18" charset="0"/>
              </a:rPr>
              <a:t>void </a:t>
            </a:r>
            <a:r>
              <a:rPr lang="en-US"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MakeSet</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solidFill>
                  <a:srgbClr val="0000A0"/>
                </a:solidFill>
                <a:effectLst/>
                <a:latin typeface="Courier New" panose="02070309020205020404" pitchFamily="49" charset="0"/>
                <a:ea typeface="Times New Roman" panose="02020603050405020304" pitchFamily="18" charset="0"/>
                <a:cs typeface="Times New Roman" panose="02020603050405020304" pitchFamily="18" charset="0"/>
              </a:rPr>
              <a:t>int </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x</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x</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x</a:t>
            </a: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6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EF54A63-46A3-487A-A0F8-53DA5FE198C3}"/>
              </a:ext>
            </a:extLst>
          </p:cNvPr>
          <p:cNvSpPr txBox="1"/>
          <p:nvPr/>
        </p:nvSpPr>
        <p:spPr>
          <a:xfrm>
            <a:off x="863588" y="944724"/>
            <a:ext cx="3392820" cy="369332"/>
          </a:xfrm>
          <a:prstGeom prst="rect">
            <a:avLst/>
          </a:prstGeom>
          <a:noFill/>
        </p:spPr>
        <p:txBody>
          <a:bodyPr wrap="square">
            <a:spAutoFit/>
          </a:bodyPr>
          <a:lstStyle/>
          <a:p>
            <a:r>
              <a:rPr lang="ka-GE" sz="1800" dirty="0">
                <a:solidFill>
                  <a:srgbClr val="C00000"/>
                </a:solidFill>
              </a:rPr>
              <a:t>სიმრავლის</a:t>
            </a:r>
            <a:r>
              <a:rPr lang="en-US" sz="1800" dirty="0">
                <a:solidFill>
                  <a:srgbClr val="C00000"/>
                </a:solidFill>
              </a:rPr>
              <a:t> </a:t>
            </a:r>
            <a:r>
              <a:rPr lang="ka-GE" sz="1800" dirty="0">
                <a:solidFill>
                  <a:srgbClr val="C00000"/>
                </a:solidFill>
              </a:rPr>
              <a:t>შექმნა</a:t>
            </a:r>
            <a:endParaRPr lang="en-US" dirty="0"/>
          </a:p>
        </p:txBody>
      </p:sp>
      <p:sp>
        <p:nvSpPr>
          <p:cNvPr id="13" name="TextBox 12">
            <a:extLst>
              <a:ext uri="{FF2B5EF4-FFF2-40B4-BE49-F238E27FC236}">
                <a16:creationId xmlns:a16="http://schemas.microsoft.com/office/drawing/2014/main" id="{B8F20B8C-CBD9-4DFA-BE35-E90AF490E989}"/>
              </a:ext>
            </a:extLst>
          </p:cNvPr>
          <p:cNvSpPr txBox="1"/>
          <p:nvPr/>
        </p:nvSpPr>
        <p:spPr>
          <a:xfrm>
            <a:off x="602060" y="2503623"/>
            <a:ext cx="4968386" cy="369332"/>
          </a:xfrm>
          <a:prstGeom prst="rect">
            <a:avLst/>
          </a:prstGeom>
          <a:noFill/>
        </p:spPr>
        <p:txBody>
          <a:bodyPr wrap="square">
            <a:spAutoFit/>
          </a:bodyPr>
          <a:lstStyle/>
          <a:p>
            <a:r>
              <a:rPr lang="ka-GE" sz="1800" dirty="0">
                <a:solidFill>
                  <a:srgbClr val="C00000"/>
                </a:solidFill>
              </a:rPr>
              <a:t>სიმრავლეთა გაერთიანება </a:t>
            </a:r>
            <a:r>
              <a:rPr lang="en-US" sz="1800" dirty="0">
                <a:solidFill>
                  <a:srgbClr val="C00000"/>
                </a:solidFill>
              </a:rPr>
              <a:t>rank</a:t>
            </a:r>
            <a:r>
              <a:rPr lang="ka-GE" sz="1800" dirty="0">
                <a:solidFill>
                  <a:srgbClr val="C00000"/>
                </a:solidFill>
              </a:rPr>
              <a:t>-ის მიხედვით</a:t>
            </a:r>
            <a:endParaRPr lang="en-US" dirty="0"/>
          </a:p>
        </p:txBody>
      </p:sp>
      <p:sp>
        <p:nvSpPr>
          <p:cNvPr id="14" name="TextBox 13">
            <a:extLst>
              <a:ext uri="{FF2B5EF4-FFF2-40B4-BE49-F238E27FC236}">
                <a16:creationId xmlns:a16="http://schemas.microsoft.com/office/drawing/2014/main" id="{4E0F6877-549D-4758-98A9-B9CC1E619FE7}"/>
              </a:ext>
            </a:extLst>
          </p:cNvPr>
          <p:cNvSpPr txBox="1"/>
          <p:nvPr/>
        </p:nvSpPr>
        <p:spPr>
          <a:xfrm>
            <a:off x="4893571" y="1035397"/>
            <a:ext cx="1730657" cy="369332"/>
          </a:xfrm>
          <a:prstGeom prst="rect">
            <a:avLst/>
          </a:prstGeom>
          <a:noFill/>
        </p:spPr>
        <p:txBody>
          <a:bodyPr wrap="square">
            <a:spAutoFit/>
          </a:bodyPr>
          <a:lstStyle/>
          <a:p>
            <a:r>
              <a:rPr lang="ka-GE" sz="1800" dirty="0">
                <a:solidFill>
                  <a:srgbClr val="C00000"/>
                </a:solidFill>
              </a:rPr>
              <a:t>სათავის ძებნა</a:t>
            </a:r>
            <a:endParaRPr lang="en-US" dirty="0"/>
          </a:p>
        </p:txBody>
      </p:sp>
      <p:sp>
        <p:nvSpPr>
          <p:cNvPr id="16" name="TextBox 15">
            <a:extLst>
              <a:ext uri="{FF2B5EF4-FFF2-40B4-BE49-F238E27FC236}">
                <a16:creationId xmlns:a16="http://schemas.microsoft.com/office/drawing/2014/main" id="{78712672-A015-4ED7-AD2A-82E17FCF003A}"/>
              </a:ext>
            </a:extLst>
          </p:cNvPr>
          <p:cNvSpPr txBox="1"/>
          <p:nvPr/>
        </p:nvSpPr>
        <p:spPr>
          <a:xfrm>
            <a:off x="5568114" y="3220003"/>
            <a:ext cx="3180350" cy="369332"/>
          </a:xfrm>
          <a:prstGeom prst="rect">
            <a:avLst/>
          </a:prstGeom>
          <a:noFill/>
        </p:spPr>
        <p:txBody>
          <a:bodyPr wrap="square">
            <a:spAutoFit/>
          </a:bodyPr>
          <a:lstStyle/>
          <a:p>
            <a:r>
              <a:rPr lang="ka-GE" sz="1800" dirty="0">
                <a:solidFill>
                  <a:srgbClr val="C00000"/>
                </a:solidFill>
              </a:rPr>
              <a:t>გაერთიანება </a:t>
            </a:r>
            <a:r>
              <a:rPr lang="en-US" sz="1800" dirty="0">
                <a:solidFill>
                  <a:srgbClr val="C00000"/>
                </a:solidFill>
              </a:rPr>
              <a:t>rank</a:t>
            </a:r>
            <a:r>
              <a:rPr lang="ka-GE" sz="1800" dirty="0">
                <a:solidFill>
                  <a:srgbClr val="C00000"/>
                </a:solidFill>
              </a:rPr>
              <a:t>-ის </a:t>
            </a:r>
            <a:r>
              <a:rPr lang="ka-GE" dirty="0">
                <a:solidFill>
                  <a:srgbClr val="C00000"/>
                </a:solidFill>
              </a:rPr>
              <a:t>გარეშე</a:t>
            </a:r>
            <a:endParaRPr lang="en-US" dirty="0"/>
          </a:p>
        </p:txBody>
      </p:sp>
    </p:spTree>
    <p:extLst>
      <p:ext uri="{BB962C8B-B14F-4D97-AF65-F5344CB8AC3E}">
        <p14:creationId xmlns:p14="http://schemas.microsoft.com/office/powerpoint/2010/main" val="2920160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62716B-BCCF-4584-9A41-AD4F5D0C89E2}"/>
              </a:ext>
            </a:extLst>
          </p:cNvPr>
          <p:cNvSpPr/>
          <p:nvPr/>
        </p:nvSpPr>
        <p:spPr>
          <a:xfrm>
            <a:off x="3046339" y="338764"/>
            <a:ext cx="3339377" cy="523220"/>
          </a:xfrm>
          <a:prstGeom prst="rect">
            <a:avLst/>
          </a:prstGeom>
          <a:noFill/>
        </p:spPr>
        <p:txBody>
          <a:bodyPr wrap="none" lIns="91440" tIns="45720" rIns="91440" bIns="45720">
            <a:spAutoFit/>
          </a:bodyPr>
          <a:lstStyle/>
          <a:p>
            <a:pPr algn="ctr"/>
            <a:r>
              <a:rPr lang="en-US" sz="2800" b="1" cap="none" spc="0" dirty="0">
                <a:ln w="22225">
                  <a:solidFill>
                    <a:schemeClr val="accent2"/>
                  </a:solidFill>
                  <a:prstDash val="solid"/>
                </a:ln>
                <a:solidFill>
                  <a:schemeClr val="accent2">
                    <a:lumMod val="40000"/>
                    <a:lumOff val="60000"/>
                  </a:schemeClr>
                </a:solidFill>
                <a:effectLst/>
              </a:rPr>
              <a:t>DSU-</a:t>
            </a:r>
            <a:r>
              <a:rPr lang="ka-GE" sz="2800" b="1" cap="none" spc="0" dirty="0">
                <a:ln w="22225">
                  <a:solidFill>
                    <a:schemeClr val="accent2"/>
                  </a:solidFill>
                  <a:prstDash val="solid"/>
                </a:ln>
                <a:solidFill>
                  <a:schemeClr val="accent2">
                    <a:lumMod val="40000"/>
                    <a:lumOff val="60000"/>
                  </a:schemeClr>
                </a:solidFill>
                <a:effectLst/>
              </a:rPr>
              <a:t>ს ასიმპტოტიკა</a:t>
            </a:r>
            <a:endParaRPr lang="en-US" sz="2800" b="1" cap="none" spc="0" dirty="0">
              <a:ln w="22225">
                <a:solidFill>
                  <a:schemeClr val="accent2"/>
                </a:solidFill>
                <a:prstDash val="solid"/>
              </a:ln>
              <a:solidFill>
                <a:schemeClr val="accent2">
                  <a:lumMod val="40000"/>
                  <a:lumOff val="60000"/>
                </a:schemeClr>
              </a:solidFill>
              <a:effectLst/>
            </a:endParaRPr>
          </a:p>
        </p:txBody>
      </p:sp>
      <p:sp>
        <p:nvSpPr>
          <p:cNvPr id="6" name="TextBox 5">
            <a:extLst>
              <a:ext uri="{FF2B5EF4-FFF2-40B4-BE49-F238E27FC236}">
                <a16:creationId xmlns:a16="http://schemas.microsoft.com/office/drawing/2014/main" id="{1DDC290B-8027-48D2-B681-9DAFF00FDB0A}"/>
              </a:ext>
            </a:extLst>
          </p:cNvPr>
          <p:cNvSpPr txBox="1"/>
          <p:nvPr/>
        </p:nvSpPr>
        <p:spPr>
          <a:xfrm>
            <a:off x="562146" y="773100"/>
            <a:ext cx="8294330" cy="3877985"/>
          </a:xfrm>
          <a:prstGeom prst="rect">
            <a:avLst/>
          </a:prstGeom>
          <a:noFill/>
        </p:spPr>
        <p:txBody>
          <a:bodyPr wrap="square">
            <a:spAutoFit/>
          </a:bodyPr>
          <a:lstStyle/>
          <a:p>
            <a:pPr algn="just"/>
            <a:r>
              <a:rPr lang="en-US" sz="1800" dirty="0">
                <a:solidFill>
                  <a:srgbClr val="C00000"/>
                </a:solidFill>
              </a:rPr>
              <a:t>DSU</a:t>
            </a:r>
            <a:r>
              <a:rPr lang="ka-GE" sz="1800" dirty="0">
                <a:solidFill>
                  <a:srgbClr val="C00000"/>
                </a:solidFill>
              </a:rPr>
              <a:t>-ს ასიმპტოტიკის ზუსტი შეფასება შეუძლებელია, რადგან ის ძალიანაა დამოკიდებული ხის სტრუქტურაზე. მხოლოდ ფუნქცია </a:t>
            </a:r>
            <a:r>
              <a:rPr lang="en-US"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MakeSet</a:t>
            </a:r>
            <a:r>
              <a:rPr lang="ka-GE" sz="1800" dirty="0">
                <a:solidFill>
                  <a:srgbClr val="C00000"/>
                </a:solidFill>
              </a:rPr>
              <a:t>-ს აქვს უეჭველი </a:t>
            </a:r>
            <a:r>
              <a:rPr lang="en-US" sz="1800" dirty="0">
                <a:solidFill>
                  <a:srgbClr val="C00000"/>
                </a:solidFill>
              </a:rPr>
              <a:t>O(1), </a:t>
            </a:r>
            <a:r>
              <a:rPr lang="ka-GE" sz="1800" dirty="0">
                <a:solidFill>
                  <a:srgbClr val="C00000"/>
                </a:solidFill>
              </a:rPr>
              <a:t>დანარჩენი ორი ფუნქციის ზუსტი შეფასება კი ვერ ხერხდება. რობერტ ტარიანმა 1975</a:t>
            </a:r>
            <a:r>
              <a:rPr lang="en-US" sz="1800" dirty="0">
                <a:solidFill>
                  <a:srgbClr val="C00000"/>
                </a:solidFill>
              </a:rPr>
              <a:t> </a:t>
            </a:r>
            <a:r>
              <a:rPr lang="ka-GE" sz="1800" dirty="0">
                <a:solidFill>
                  <a:srgbClr val="C00000"/>
                </a:solidFill>
              </a:rPr>
              <a:t>წელს გამოიკვლია ალგორითმი და დაადგინა,  რომ ფუნქციების მუშაობის ასიმპტოტიკა პროპორციულია აკერმანის შებრუნებული ფუნქციის, რაც ნიშნავს, რომ თითოეულ ფუნქციაში </a:t>
            </a:r>
            <a:r>
              <a:rPr lang="ka-GE" dirty="0">
                <a:solidFill>
                  <a:srgbClr val="C00000"/>
                </a:solidFill>
              </a:rPr>
              <a:t>ოპერაციათა საშუალო რაოდენობა არ აღემატება 5-ს. საბოლოოდ:</a:t>
            </a:r>
          </a:p>
          <a:p>
            <a:pPr algn="ctr"/>
            <a:r>
              <a:rPr lang="en-US" sz="2400" b="1" dirty="0" err="1">
                <a:solidFill>
                  <a:srgbClr val="C00000"/>
                </a:solidFill>
              </a:rPr>
              <a:t>MakeSet</a:t>
            </a:r>
            <a:r>
              <a:rPr lang="en-US" sz="2400" b="1" dirty="0">
                <a:solidFill>
                  <a:srgbClr val="C00000"/>
                </a:solidFill>
              </a:rPr>
              <a:t>(X) — O(1).</a:t>
            </a:r>
            <a:br>
              <a:rPr lang="en-US" sz="2400" b="1" dirty="0">
                <a:solidFill>
                  <a:srgbClr val="C00000"/>
                </a:solidFill>
              </a:rPr>
            </a:br>
            <a:r>
              <a:rPr lang="en-US" sz="2400" b="1" dirty="0">
                <a:solidFill>
                  <a:srgbClr val="C00000"/>
                </a:solidFill>
              </a:rPr>
              <a:t>Find(X) — </a:t>
            </a:r>
            <a:r>
              <a:rPr lang="ka-GE" sz="2400" b="1" dirty="0">
                <a:solidFill>
                  <a:srgbClr val="C00000"/>
                </a:solidFill>
              </a:rPr>
              <a:t>ამორტიზებული </a:t>
            </a:r>
            <a:r>
              <a:rPr lang="en-US" sz="2400" b="1" dirty="0">
                <a:solidFill>
                  <a:srgbClr val="C00000"/>
                </a:solidFill>
              </a:rPr>
              <a:t>O(1)</a:t>
            </a:r>
            <a:r>
              <a:rPr lang="ru-RU" sz="2400" b="1" dirty="0">
                <a:solidFill>
                  <a:srgbClr val="C00000"/>
                </a:solidFill>
              </a:rPr>
              <a:t>.</a:t>
            </a:r>
            <a:br>
              <a:rPr lang="ru-RU" sz="2400" b="1" dirty="0">
                <a:solidFill>
                  <a:srgbClr val="C00000"/>
                </a:solidFill>
              </a:rPr>
            </a:br>
            <a:r>
              <a:rPr lang="en-US" sz="2400" b="1" dirty="0">
                <a:solidFill>
                  <a:srgbClr val="C00000"/>
                </a:solidFill>
              </a:rPr>
              <a:t>Union(X, Y) — </a:t>
            </a:r>
            <a:r>
              <a:rPr lang="ka-GE" sz="2400" b="1" dirty="0">
                <a:solidFill>
                  <a:srgbClr val="C00000"/>
                </a:solidFill>
              </a:rPr>
              <a:t>ამორტიზებული </a:t>
            </a:r>
            <a:r>
              <a:rPr lang="en-US" sz="2400" b="1" dirty="0">
                <a:solidFill>
                  <a:srgbClr val="C00000"/>
                </a:solidFill>
              </a:rPr>
              <a:t>O(1)</a:t>
            </a:r>
            <a:r>
              <a:rPr lang="ru-RU" sz="2400" b="1" dirty="0">
                <a:solidFill>
                  <a:srgbClr val="C00000"/>
                </a:solidFill>
              </a:rPr>
              <a:t>.</a:t>
            </a:r>
            <a:br>
              <a:rPr lang="ru-RU" sz="2400" b="1" dirty="0">
                <a:solidFill>
                  <a:srgbClr val="C00000"/>
                </a:solidFill>
              </a:rPr>
            </a:br>
            <a:r>
              <a:rPr lang="ka-GE" sz="2400" b="1" dirty="0">
                <a:solidFill>
                  <a:srgbClr val="C00000"/>
                </a:solidFill>
              </a:rPr>
              <a:t>მეხსიერება</a:t>
            </a:r>
            <a:r>
              <a:rPr lang="ru-RU" sz="2400" b="1" dirty="0">
                <a:solidFill>
                  <a:srgbClr val="C00000"/>
                </a:solidFill>
              </a:rPr>
              <a:t>— </a:t>
            </a:r>
            <a:r>
              <a:rPr lang="en-US" sz="2400" b="1" dirty="0">
                <a:solidFill>
                  <a:srgbClr val="C00000"/>
                </a:solidFill>
              </a:rPr>
              <a:t>O(N).</a:t>
            </a:r>
            <a:endParaRPr lang="ka-GE" sz="2400" b="1" dirty="0">
              <a:solidFill>
                <a:srgbClr val="C00000"/>
              </a:solidFill>
            </a:endParaRPr>
          </a:p>
          <a:p>
            <a:pPr algn="ctr"/>
            <a:r>
              <a:rPr lang="ka-GE" sz="2400" b="1" dirty="0">
                <a:solidFill>
                  <a:srgbClr val="7030A0"/>
                </a:solidFill>
              </a:rPr>
              <a:t>ფ ა ნ ტ ა ს ტ ი კ ა ! ! !</a:t>
            </a:r>
            <a:endParaRPr lang="en-US" dirty="0"/>
          </a:p>
        </p:txBody>
      </p:sp>
      <p:pic>
        <p:nvPicPr>
          <p:cNvPr id="1030" name="Picture 6" descr="Astonishment Quotes">
            <a:extLst>
              <a:ext uri="{FF2B5EF4-FFF2-40B4-BE49-F238E27FC236}">
                <a16:creationId xmlns:a16="http://schemas.microsoft.com/office/drawing/2014/main" id="{8D1EE1AB-C039-49CA-B9EF-EC88317B12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5876" y="4710917"/>
            <a:ext cx="2649463" cy="1373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362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36348</TotalTime>
  <Words>1200</Words>
  <Application>Microsoft Office PowerPoint</Application>
  <PresentationFormat>On-screen Show (4:3)</PresentationFormat>
  <Paragraphs>307</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Courier New</vt:lpstr>
      <vt:lpstr>Menlo</vt:lpstr>
      <vt:lpstr>Sylfaen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z&amp;z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ორობითი ძებნის ხეები BST (Binary Search Trees)</dc:title>
  <dc:creator>Administrator</dc:creator>
  <cp:lastModifiedBy>Zaza Gamezardashvili</cp:lastModifiedBy>
  <cp:revision>426</cp:revision>
  <dcterms:created xsi:type="dcterms:W3CDTF">2011-04-01T19:21:44Z</dcterms:created>
  <dcterms:modified xsi:type="dcterms:W3CDTF">2022-02-16T05:41:08Z</dcterms:modified>
</cp:coreProperties>
</file>