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3C30-926B-46BF-BF73-6946CE50FF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warfstd.org/" TargetMode="External"/><Relationship Id="rId2" Type="http://schemas.openxmlformats.org/officeDocument/2006/relationships/hyperlink" Target="https://github.com/Microsoft/microsoft-pd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EFITYPE REVERSE" pitchFamily="2" charset="0"/>
              </a:rPr>
              <a:t>INTRO TO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35130" y="3563929"/>
            <a:ext cx="8721740" cy="19581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0:000&gt; da 00d010d8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00d010d8 "Instructor | email"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0:000&gt; da 00d014a0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00d014a0 “William Staud | William.staud@gmail.com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0:000 &gt; da 00d01218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00d01218 “Author | Aaron Bray/Will Staud”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0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FITYPE REVERSE" pitchFamily="2" charset="0"/>
              </a:rPr>
              <a:t>PROCMON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Can give lots of good information about process accesses</a:t>
            </a:r>
          </a:p>
          <a:p>
            <a:r>
              <a:rPr lang="en-US" dirty="0"/>
              <a:t>Lots of filter options that can be leveraged</a:t>
            </a:r>
          </a:p>
          <a:p>
            <a:r>
              <a:rPr lang="en-US" dirty="0"/>
              <a:t>Provides a good amount of insight into application I/O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FITYPE REVERSE" pitchFamily="2" charset="0"/>
              </a:rPr>
              <a:t>PROCEss</a:t>
            </a:r>
            <a:r>
              <a:rPr lang="en-US" dirty="0">
                <a:latin typeface="EFITYPE REVERSE" pitchFamily="2" charset="0"/>
              </a:rPr>
              <a:t>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Gives a great deal of useful information about what system resources a given process is interacting with</a:t>
            </a:r>
          </a:p>
          <a:p>
            <a:r>
              <a:rPr lang="en-US" dirty="0"/>
              <a:t>Can view lots of good details regarding kernel objects accessed</a:t>
            </a:r>
          </a:p>
          <a:p>
            <a:r>
              <a:rPr lang="en-US" dirty="0"/>
              <a:t>We will discuss this in greater detail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0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Debuggers… How do they work!?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Basic Workflow: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Process</a:t>
            </a:r>
          </a:p>
          <a:p>
            <a:r>
              <a:rPr lang="en-US" dirty="0"/>
              <a:t>Read/Modify memory</a:t>
            </a:r>
          </a:p>
          <a:p>
            <a:r>
              <a:rPr lang="en-US" dirty="0"/>
              <a:t>Read/Modify register state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Reading: </a:t>
            </a:r>
          </a:p>
          <a:p>
            <a:pPr marL="457200" lvl="1" indent="0">
              <a:buNone/>
            </a:pPr>
            <a:r>
              <a:rPr lang="en-US" i="1" dirty="0"/>
              <a:t>Gray Hat Python: Python Programming for hackers and reverse engineers. Justin Seitz, No Starch Press, 2009</a:t>
            </a:r>
          </a:p>
        </p:txBody>
      </p:sp>
    </p:spTree>
    <p:extLst>
      <p:ext uri="{BB962C8B-B14F-4D97-AF65-F5344CB8AC3E}">
        <p14:creationId xmlns:p14="http://schemas.microsoft.com/office/powerpoint/2010/main" val="393042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Varieties: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368569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Breakpoints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0954"/>
            <a:ext cx="886336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Hardware - Utilizes Debug Registers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Limited in number (DR0-3 on x86)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Each register holds a linear address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10C3A"/>
                </a:solidFill>
                <a:cs typeface="Arial" panose="020B0604020202020204" pitchFamily="34" charset="0"/>
              </a:rPr>
              <a:t>DR7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(the control register) dictates the condition to break on (read/write/execute)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On some platforms (e.g., Linux), they require running in kernel mode to set/modify</a:t>
            </a:r>
          </a:p>
        </p:txBody>
      </p:sp>
    </p:spTree>
    <p:extLst>
      <p:ext uri="{BB962C8B-B14F-4D97-AF65-F5344CB8AC3E}">
        <p14:creationId xmlns:p14="http://schemas.microsoft.com/office/powerpoint/2010/main" val="418182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66" y="209643"/>
            <a:ext cx="5018492" cy="6312687"/>
          </a:xfrm>
        </p:spPr>
      </p:pic>
      <p:sp>
        <p:nvSpPr>
          <p:cNvPr id="5" name="TextBox 4"/>
          <p:cNvSpPr txBox="1"/>
          <p:nvPr/>
        </p:nvSpPr>
        <p:spPr>
          <a:xfrm>
            <a:off x="3496579" y="6467707"/>
            <a:ext cx="652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Seitz, Justin. Gray Hat Python: Programming for hackers and reverse engineers. No Starch Press, 2009.</a:t>
            </a:r>
          </a:p>
        </p:txBody>
      </p:sp>
    </p:spTree>
    <p:extLst>
      <p:ext uri="{BB962C8B-B14F-4D97-AF65-F5344CB8AC3E}">
        <p14:creationId xmlns:p14="http://schemas.microsoft.com/office/powerpoint/2010/main" val="75279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– the int3 (0xCC) instruction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39" y="2268697"/>
            <a:ext cx="4930826" cy="4394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6839" y="6620035"/>
            <a:ext cx="652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Seitz, Justin. Gray Hat Python: Programming for hackers and reverse engineers. No Starch Press, 2009.</a:t>
            </a:r>
          </a:p>
        </p:txBody>
      </p:sp>
    </p:spTree>
    <p:extLst>
      <p:ext uri="{BB962C8B-B14F-4D97-AF65-F5344CB8AC3E}">
        <p14:creationId xmlns:p14="http://schemas.microsoft.com/office/powerpoint/2010/main" val="111807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debugger we'll focus on in this course</a:t>
            </a:r>
          </a:p>
          <a:p>
            <a:r>
              <a:rPr lang="en-US" dirty="0"/>
              <a:t>Doubles as both a user and kernel mode debugger</a:t>
            </a:r>
          </a:p>
          <a:p>
            <a:r>
              <a:rPr lang="en-US" dirty="0"/>
              <a:t>Somewhat steep learning curve, but very aware of Windows internal state</a:t>
            </a:r>
          </a:p>
          <a:p>
            <a:r>
              <a:rPr lang="en-US" dirty="0"/>
              <a:t>Lots of extremely useful extensions built-in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Windbg</a:t>
            </a:r>
            <a:r>
              <a:rPr lang="en-US" dirty="0"/>
              <a:t>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available via the "View" menu</a:t>
            </a:r>
          </a:p>
          <a:p>
            <a:r>
              <a:rPr lang="en-US" dirty="0"/>
              <a:t>All act as snap-ins for the </a:t>
            </a:r>
            <a:r>
              <a:rPr lang="en-US" dirty="0" err="1"/>
              <a:t>Windbg</a:t>
            </a:r>
            <a:r>
              <a:rPr lang="en-US" dirty="0"/>
              <a:t> console</a:t>
            </a:r>
          </a:p>
          <a:p>
            <a:r>
              <a:rPr lang="en-US" dirty="0"/>
              <a:t>Many times commands exist to display the same information</a:t>
            </a:r>
          </a:p>
          <a:p>
            <a:r>
              <a:rPr lang="en-US" dirty="0"/>
              <a:t>Workspace can be saved/loaded between debugging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9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Windbg</a:t>
            </a:r>
            <a:r>
              <a:rPr lang="en-US" dirty="0"/>
              <a:t> View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Command</a:t>
            </a:r>
            <a:r>
              <a:rPr lang="en-US" dirty="0"/>
              <a:t> - 		Interactive Command Prompt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>
                <a:latin typeface="Consolas" panose="020B0609020204030204" pitchFamily="49" charset="0"/>
              </a:rPr>
              <a:t>Watch</a:t>
            </a:r>
            <a:r>
              <a:rPr lang="en-US" dirty="0"/>
              <a:t> - 		Watch window for manually specified/defined 						variables (</a:t>
            </a:r>
            <a:r>
              <a:rPr lang="en-US" dirty="0" err="1"/>
              <a:t>castable</a:t>
            </a:r>
            <a:r>
              <a:rPr lang="en-US" dirty="0"/>
              <a:t> to other types)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Locals</a:t>
            </a:r>
            <a:r>
              <a:rPr lang="en-US" dirty="0"/>
              <a:t> - 		Local variables visible in the current scope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>
                <a:latin typeface="Consolas" panose="020B0609020204030204" pitchFamily="49" charset="0"/>
              </a:rPr>
              <a:t>Registers</a:t>
            </a:r>
            <a:r>
              <a:rPr lang="en-US" dirty="0"/>
              <a:t> - 		Editable register display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>
                <a:latin typeface="Consolas" panose="020B0609020204030204" pitchFamily="49" charset="0"/>
              </a:rPr>
              <a:t>Memory</a:t>
            </a:r>
            <a:r>
              <a:rPr lang="en-US" dirty="0"/>
              <a:t> - 		An editable memory view; can display in a variety of 					formats (defaults to hex bytes)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Call Stack </a:t>
            </a:r>
            <a:r>
              <a:rPr lang="en-US" dirty="0"/>
              <a:t>- 	Displays the call stack relative to the current 						location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Disassembly</a:t>
            </a:r>
            <a:r>
              <a:rPr lang="en-US" dirty="0"/>
              <a:t> - 	Disassembly Window</a:t>
            </a:r>
          </a:p>
        </p:txBody>
      </p:sp>
    </p:spTree>
    <p:extLst>
      <p:ext uri="{BB962C8B-B14F-4D97-AF65-F5344CB8AC3E}">
        <p14:creationId xmlns:p14="http://schemas.microsoft.com/office/powerpoint/2010/main" val="187684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FITYPE REVERSE" pitchFamily="2" charset="0"/>
              </a:rPr>
              <a:t>COURSE roadmap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35688" y="2154641"/>
            <a:ext cx="872062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0:000&gt;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demo!_COURSE_ROADMAP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+0x000 Introduction : Uint4B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+0x004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IntroDynamicAnalysis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Uint4B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IntroStaticAnalysis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Uint2B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IntroToCompilers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Uint2B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WindowsInternalsPrimer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DynamicRuntimeLinking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ExecutableFileFormats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+0x00f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LinkingAndLoading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+0x010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BinaryAnalysisConcepts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Uint4B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+0x014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CompilerOptimizations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Uint4B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+0x018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CPlusPlus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Uint4B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+0x01c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AdditionalTopics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Uint4B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73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Windbg</a:t>
            </a:r>
            <a:r>
              <a:rPr lang="en-US" dirty="0"/>
              <a:t> -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Hardware: 	</a:t>
            </a:r>
            <a:r>
              <a:rPr lang="en-US" sz="2400" dirty="0" err="1">
                <a:latin typeface="Consolas" panose="020B0609020204030204" pitchFamily="49" charset="0"/>
              </a:rPr>
              <a:t>ba</a:t>
            </a:r>
            <a:r>
              <a:rPr lang="en-US" sz="2400" dirty="0">
                <a:latin typeface="Consolas" panose="020B0609020204030204" pitchFamily="49" charset="0"/>
              </a:rPr>
              <a:t> [Access: </a:t>
            </a:r>
            <a:r>
              <a:rPr lang="en-US" sz="2400" dirty="0" err="1">
                <a:latin typeface="Consolas" panose="020B0609020204030204" pitchFamily="49" charset="0"/>
              </a:rPr>
              <a:t>r|e|w</a:t>
            </a:r>
            <a:r>
              <a:rPr lang="en-US" sz="2400" dirty="0">
                <a:latin typeface="Consolas" panose="020B0609020204030204" pitchFamily="49" charset="0"/>
              </a:rPr>
              <a:t>] [Size: 1|2|4] &lt;address&gt;</a:t>
            </a:r>
          </a:p>
          <a:p>
            <a:r>
              <a:rPr lang="en-US" dirty="0"/>
              <a:t>Software: 	</a:t>
            </a:r>
            <a:r>
              <a:rPr lang="en-US" sz="2400" dirty="0" err="1">
                <a:latin typeface="Consolas" panose="020B0609020204030204" pitchFamily="49" charset="0"/>
              </a:rPr>
              <a:t>bp</a:t>
            </a:r>
            <a:r>
              <a:rPr lang="en-US" sz="2400" dirty="0">
                <a:latin typeface="Consolas" panose="020B0609020204030204" pitchFamily="49" charset="0"/>
              </a:rPr>
              <a:t> &lt;address/location&gt;</a:t>
            </a:r>
          </a:p>
          <a:p>
            <a:r>
              <a:rPr lang="en-US" dirty="0"/>
              <a:t>Listing: 	</a:t>
            </a:r>
            <a:r>
              <a:rPr lang="en-US" sz="2400" dirty="0" err="1">
                <a:latin typeface="Consolas" panose="020B0609020204030204" pitchFamily="49" charset="0"/>
              </a:rPr>
              <a:t>bl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Disable: 	</a:t>
            </a:r>
            <a:r>
              <a:rPr lang="en-US" sz="2400" dirty="0" err="1">
                <a:latin typeface="Consolas" panose="020B0609020204030204" pitchFamily="49" charset="0"/>
              </a:rPr>
              <a:t>bd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Enable: 	</a:t>
            </a:r>
            <a:r>
              <a:rPr lang="en-US" sz="2400" dirty="0">
                <a:latin typeface="Consolas" panose="020B0609020204030204" pitchFamily="49" charset="0"/>
              </a:rPr>
              <a:t>be</a:t>
            </a:r>
          </a:p>
          <a:p>
            <a:r>
              <a:rPr lang="en-US" dirty="0"/>
              <a:t>Clearing: 	</a:t>
            </a:r>
            <a:r>
              <a:rPr lang="en-US" sz="2400" dirty="0" err="1"/>
              <a:t>bc</a:t>
            </a:r>
            <a:r>
              <a:rPr lang="en-US" sz="2400" dirty="0">
                <a:latin typeface="Consolas" panose="020B0609020204030204" pitchFamily="49" charset="0"/>
              </a:rPr>
              <a:t> &lt;breakpoint number&gt;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3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Debugging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2"/>
            <a:ext cx="951151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What are debugging symbols?</a:t>
            </a:r>
          </a:p>
          <a:p>
            <a:pPr marL="800100" lvl="5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Symbolic information normally discarded during the compilation process</a:t>
            </a:r>
          </a:p>
          <a:p>
            <a:pPr marL="800100" lvl="5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Typically used to aid in debugging</a:t>
            </a:r>
          </a:p>
          <a:p>
            <a:pPr marL="800100" lvl="5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Microsoft provides stripped-down symbols for _most_ windows binaries</a:t>
            </a:r>
          </a:p>
          <a:p>
            <a:pPr marL="800100" lvl="5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Many otherwise-undocumented structures are exposed this way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PDB - Documentation available 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  <a:hlinkClick r:id="rId2"/>
              </a:rPr>
              <a:t>https://github.com/Microsoft/microsoft-pdb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10C3A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DWARF -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  <a:hlinkClick r:id="rId3"/>
              </a:rPr>
              <a:t>http://dwarfstd.org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10C3A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4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Modules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61602"/>
            <a:ext cx="1041561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Handout on symbol configuration and issues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Looking at Modules in a Process</a:t>
            </a:r>
          </a:p>
          <a:p>
            <a:pPr marL="800100" lvl="5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			- Lists the loaded modules (executable files) in a process</a:t>
            </a:r>
          </a:p>
          <a:p>
            <a:pPr marL="800100" lvl="5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x &lt;module&gt;!&lt;pattern&gt;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- Lists symbols exported by &lt;module&gt; that match &lt;pattern&gt;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60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Examining Exported Symbols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44055" y="2016135"/>
            <a:ext cx="1050389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0:000&gt;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end module name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006a0000 006a5000 	demo 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(deferred)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744c0000 7463e000 	KERNELBASE    (deferred)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74730000 74810000 	KERNEL32    (deferred)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77090000 7714e000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msvcrt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(deferred)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771f0000 7736b000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ntdll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symbols) &lt;path&gt;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0:000&gt; x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ntdll!ZwQuerySystem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77266f30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ntdll!ZwQuerySystemInformation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77267170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ntdll!ZwQuerySystemTime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77268050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ntdll!ZwQuerySystemEnvironmentValue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77268060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ntdll!ZwQuerySystemEnvironmentValueEx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(&lt;no parameter info&gt;) 77268070 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ntdll!ZwQuerySystemInformationEx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(&lt;no parameter info&gt;)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53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Dumping data at a location: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&lt;location&gt; </a:t>
            </a:r>
            <a:r>
              <a:rPr lang="en-US" dirty="0"/>
              <a:t>- dump as bytes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dw</a:t>
            </a:r>
            <a:r>
              <a:rPr lang="en-US" sz="2000" dirty="0">
                <a:latin typeface="Consolas" panose="020B0609020204030204" pitchFamily="49" charset="0"/>
              </a:rPr>
              <a:t>/d/q &lt;location&gt; </a:t>
            </a:r>
            <a:r>
              <a:rPr lang="en-US" dirty="0"/>
              <a:t>- dump as WORDs/DWORDs/QWORDs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da &lt;location&gt; </a:t>
            </a:r>
            <a:r>
              <a:rPr lang="en-US" dirty="0"/>
              <a:t>- dump as ASCII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du &lt;location&gt; </a:t>
            </a:r>
            <a:r>
              <a:rPr lang="en-US" dirty="0"/>
              <a:t>- dump as Unicode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45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/>
              <a:t> - Search memory</a:t>
            </a:r>
          </a:p>
        </p:txBody>
      </p:sp>
    </p:spTree>
    <p:extLst>
      <p:ext uri="{BB962C8B-B14F-4D97-AF65-F5344CB8AC3E}">
        <p14:creationId xmlns:p14="http://schemas.microsoft.com/office/powerpoint/2010/main" val="134486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information: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r</a:t>
            </a:r>
            <a:r>
              <a:rPr lang="en-US" dirty="0"/>
              <a:t> - Displays the current values stored in registers</a:t>
            </a:r>
          </a:p>
          <a:p>
            <a:pPr marL="0" indent="0">
              <a:buNone/>
            </a:pPr>
            <a:r>
              <a:rPr lang="en-US" dirty="0"/>
              <a:t>Dumping Pointer Data: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dp</a:t>
            </a:r>
            <a:r>
              <a:rPr lang="en-US" sz="2000" dirty="0">
                <a:latin typeface="Consolas" panose="020B0609020204030204" pitchFamily="49" charset="0"/>
              </a:rPr>
              <a:t> &lt;location&gt; </a:t>
            </a:r>
            <a:r>
              <a:rPr lang="en-US" dirty="0"/>
              <a:t>- Dump as pointer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poi(&lt;location&gt;) </a:t>
            </a:r>
            <a:r>
              <a:rPr lang="en-US" dirty="0"/>
              <a:t>- Dereference pointer</a:t>
            </a:r>
          </a:p>
          <a:p>
            <a:pPr marL="0" indent="0">
              <a:buNone/>
            </a:pPr>
            <a:r>
              <a:rPr lang="en-US" dirty="0"/>
              <a:t>Examining a pointer in a register: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44055" y="4497492"/>
            <a:ext cx="105038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0:000&gt; 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=00d610bc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=00000000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=771049b3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=00000000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=00000001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=00d6367c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=00d61251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=000cfc58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=000cfc58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iopl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=0023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=002b ds=002b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=002b fs=0053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=002b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efl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=00000202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demo!main+0x31: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00d61251 cc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0:000&gt; da 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00d610bc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4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31990"/>
            <a:ext cx="990711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In addition to the disassembly window,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Windbg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has the ability to disassemble both forward and backward</a:t>
            </a:r>
          </a:p>
          <a:p>
            <a:pPr marL="800100" lvl="3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u &lt;location&gt;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-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unassemble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forward</a:t>
            </a:r>
          </a:p>
          <a:p>
            <a:pPr marL="800100" lvl="3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ub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&lt;location&gt;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-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unassemble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backward</a:t>
            </a:r>
          </a:p>
          <a:p>
            <a:pPr marL="800100" lvl="3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uf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&lt;location&gt;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-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unassemble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4055" y="3275316"/>
            <a:ext cx="1050389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0:000&gt; x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ntdll!ZwQuerySystem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77266f30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ntdll!ZwQuerySystemInformation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77267170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ntdll!ZwQuerySystemTime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77268050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ntdll!ZwQuerySystemEnvironmentValue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77268060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ntdll!ZwQuerySystemEnvironmentValueEx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77268070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ntdll!ZwQuerySystemInformationEx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(&lt;no parameter info&gt;)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0:000&gt; u 77266f30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ntdll!NtQuerySystemInformation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77266f30 b836000000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eax,36h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77266f35 bab0b52777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edx,offset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ntdll!Wow64SystemServiceCall (7727b5b0)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77266f3a ffd2 call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77266f3c c21000 ret 10h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77266f3f 90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ntdll!NtOpenSection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77266f40 b837000000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eax,37h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77266f45 bab0b52777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edx,offset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ntdll!Wow64SystemServiceCall (7727b5b0)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77266f4a ffd2 call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24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 step-in/over: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Trace - Single Step/step in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dirty="0"/>
              <a:t> - Step Over</a:t>
            </a:r>
          </a:p>
          <a:p>
            <a:pPr marL="0" indent="0">
              <a:buNone/>
            </a:pPr>
            <a:r>
              <a:rPr lang="en-US" dirty="0"/>
              <a:t>More complex step operations: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tc</a:t>
            </a:r>
            <a:r>
              <a:rPr lang="en-US" sz="2000" dirty="0">
                <a:latin typeface="Consolas" panose="020B0609020204030204" pitchFamily="49" charset="0"/>
              </a:rPr>
              <a:t>/pc </a:t>
            </a:r>
            <a:r>
              <a:rPr lang="en-US" dirty="0"/>
              <a:t>- Trace or Step to Call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tb</a:t>
            </a:r>
            <a:r>
              <a:rPr lang="en-US" dirty="0"/>
              <a:t> - Trace to next branch (</a:t>
            </a:r>
            <a:r>
              <a:rPr lang="en-US" dirty="0" err="1"/>
              <a:t>jmp</a:t>
            </a:r>
            <a:r>
              <a:rPr lang="en-US" dirty="0"/>
              <a:t> or </a:t>
            </a:r>
            <a:r>
              <a:rPr lang="en-US" dirty="0" err="1"/>
              <a:t>jcc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16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283"/>
            <a:ext cx="10515600" cy="1325563"/>
          </a:xfrm>
        </p:spPr>
        <p:txBody>
          <a:bodyPr/>
          <a:lstStyle/>
          <a:p>
            <a:r>
              <a:rPr lang="en-US" dirty="0"/>
              <a:t>Patching Memory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106207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Windbg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can directly edit memory during operation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Bytes can be overwritten in the memory view window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Windbg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can also assemble in-place (essentially replacing instructions)</a:t>
            </a:r>
          </a:p>
          <a:p>
            <a:pPr marL="914400" lvl="5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 &lt;location&gt;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- Allows us to begin assembling starting at the given &lt;location&gt;</a:t>
            </a:r>
          </a:p>
          <a:p>
            <a:pPr marL="914400" lvl="5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Once you start, you can continue to assemble you hit enter on an empty line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cs typeface="Arial" panose="020B0604020202020204" pitchFamily="34" charset="0"/>
              </a:rPr>
              <a:t>There is also an "edit memory" command:</a:t>
            </a:r>
          </a:p>
          <a:p>
            <a:pPr marL="914400" lvl="5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b|d|w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0C3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 &lt;location&gt; &lt;value&gt;</a:t>
            </a:r>
          </a:p>
        </p:txBody>
      </p:sp>
    </p:spTree>
    <p:extLst>
      <p:ext uri="{BB962C8B-B14F-4D97-AF65-F5344CB8AC3E}">
        <p14:creationId xmlns:p14="http://schemas.microsoft.com/office/powerpoint/2010/main" val="64023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FITYPE REVERSE" pitchFamily="2" charset="0"/>
              </a:rPr>
              <a:t>introDUCTION</a:t>
            </a:r>
            <a:endParaRPr lang="en-US" dirty="0">
              <a:latin typeface="EFITYPE REVERS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Beginning RE</a:t>
            </a:r>
          </a:p>
        </p:txBody>
      </p:sp>
    </p:spTree>
    <p:extLst>
      <p:ext uri="{BB962C8B-B14F-4D97-AF65-F5344CB8AC3E}">
        <p14:creationId xmlns:p14="http://schemas.microsoft.com/office/powerpoint/2010/main" val="410895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Crackme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1727" y="2123860"/>
            <a:ext cx="8328546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00ac1200 8bff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edi,edi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00ac1202 55 		push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00ac1203 8bec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ebp,esp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00ac1205 cc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3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00ac1206 b801000000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eax,1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00ac120b 85c0 		test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eax,eax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00ac120d 7402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demo!main+0x11 (00ac1211)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00ac120f eb14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demo!main+0x25 (00ac1225)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00ac1211 6a00 		push 	0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00ac1213 68cc10ac00 	push 	offset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demo!`string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(00ac10cc)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00ac1218 68bc10ac00 	push 	offset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demo!`string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(00ac10bc)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00ac121d 6a00 		push 	0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00ac121f ff153c10ac00	call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[demo!_imp__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MessageBoxA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(00ac103c)]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00ac1225 33c0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eax,eax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00ac1227 5d 		pop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ebp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00ac1228 c3 		ret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904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Some Bytes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1727" y="2835846"/>
            <a:ext cx="832854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00ac1206 b801000000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eax,1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00ac120b 85c0 		test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eax,eax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00ac120d 7402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demo!main+0x11 (00ac1211)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947382" y="2005785"/>
            <a:ext cx="1062079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110C3A"/>
                </a:solidFill>
                <a:cs typeface="Arial" panose="020B0604020202020204" pitchFamily="34" charset="0"/>
              </a:rPr>
              <a:t>One option: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800" dirty="0">
              <a:solidFill>
                <a:srgbClr val="110C3A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solidFill>
                <a:srgbClr val="110C3A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800" dirty="0">
              <a:solidFill>
                <a:srgbClr val="110C3A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solidFill>
                <a:srgbClr val="110C3A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110C3A"/>
                </a:solidFill>
                <a:cs typeface="Arial" panose="020B0604020202020204" pitchFamily="34" charset="0"/>
              </a:rPr>
              <a:t>How can we make this case true?</a:t>
            </a:r>
          </a:p>
        </p:txBody>
      </p:sp>
    </p:spTree>
    <p:extLst>
      <p:ext uri="{BB962C8B-B14F-4D97-AF65-F5344CB8AC3E}">
        <p14:creationId xmlns:p14="http://schemas.microsoft.com/office/powerpoint/2010/main" val="2290064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Some Bytes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07927" y="3811020"/>
            <a:ext cx="83285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63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00ac1206 b801000000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eax,1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49292" y="2292626"/>
            <a:ext cx="1062079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110C3A"/>
                </a:solidFill>
                <a:cs typeface="Arial" panose="020B0604020202020204" pitchFamily="34" charset="0"/>
              </a:rPr>
              <a:t>If we can make </a:t>
            </a:r>
            <a:r>
              <a:rPr lang="en-US" altLang="en-US" dirty="0" err="1">
                <a:solidFill>
                  <a:srgbClr val="110C3A"/>
                </a:solidFill>
                <a:cs typeface="Arial" panose="020B0604020202020204" pitchFamily="34" charset="0"/>
              </a:rPr>
              <a:t>eax</a:t>
            </a:r>
            <a:r>
              <a:rPr lang="en-US" altLang="en-US" dirty="0">
                <a:solidFill>
                  <a:srgbClr val="110C3A"/>
                </a:solidFill>
                <a:cs typeface="Arial" panose="020B0604020202020204" pitchFamily="34" charset="0"/>
              </a:rPr>
              <a:t> equal to zero, the jump will get taken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solidFill>
                <a:srgbClr val="110C3A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110C3A"/>
                </a:solidFill>
                <a:cs typeface="Arial" panose="020B0604020202020204" pitchFamily="34" charset="0"/>
              </a:rPr>
              <a:t>We now need to make this: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800" dirty="0">
              <a:solidFill>
                <a:srgbClr val="110C3A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solidFill>
                <a:srgbClr val="110C3A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dirty="0">
                <a:solidFill>
                  <a:srgbClr val="110C3A"/>
                </a:solidFill>
                <a:cs typeface="Arial" panose="020B0604020202020204" pitchFamily="34" charset="0"/>
              </a:rPr>
              <a:t>Look like this: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007927" y="5264515"/>
            <a:ext cx="83285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00ac1206 b800000000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eax,0 </a:t>
            </a:r>
          </a:p>
        </p:txBody>
      </p:sp>
    </p:spTree>
    <p:extLst>
      <p:ext uri="{BB962C8B-B14F-4D97-AF65-F5344CB8AC3E}">
        <p14:creationId xmlns:p14="http://schemas.microsoft.com/office/powerpoint/2010/main" val="387712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93" y="2399800"/>
            <a:ext cx="9102613" cy="3245824"/>
          </a:xfrm>
        </p:spPr>
      </p:pic>
    </p:spTree>
    <p:extLst>
      <p:ext uri="{BB962C8B-B14F-4D97-AF65-F5344CB8AC3E}">
        <p14:creationId xmlns:p14="http://schemas.microsoft.com/office/powerpoint/2010/main" val="4135834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Window (Part 2)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93" y="2403235"/>
            <a:ext cx="9135610" cy="30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1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931727" y="2123860"/>
            <a:ext cx="8328546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demo!main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00ac1200 8bff 	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edi,edi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00ac1202 55 		push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00ac1203 8bec 	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ebp,esp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00ac1205 cc 	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3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00ac1206 b800000000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eax,0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00ac120b 85c0 		test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eax,eax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00ac120d 7402 	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demo!main+0x11 (00ac1211)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00ac120f eb14 	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demo!main+0x25 (00ac1225)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00ac1211 6a00 		push 	0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00ac1213 68cc10ac00 	push 	offset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demo!`string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 (00ac10cc)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00ac1218 68bc10ac00 	push 	offset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demo!`string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 (00ac10bc)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00ac121d 6a00 		push 	0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00ac121f ff153c10ac00	call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dword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[demo!_imp__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(00ac103c)]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00ac1225 33c0 	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xor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eax,eax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00ac1227 5d 		pop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00ac1228 c3 		ret</a:t>
            </a:r>
            <a:r>
              <a:rPr lang="en-US" altLang="en-US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985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Finally…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8" y="1493528"/>
            <a:ext cx="5543224" cy="4987919"/>
          </a:xfrm>
        </p:spPr>
      </p:pic>
    </p:spTree>
    <p:extLst>
      <p:ext uri="{BB962C8B-B14F-4D97-AF65-F5344CB8AC3E}">
        <p14:creationId xmlns:p14="http://schemas.microsoft.com/office/powerpoint/2010/main" val="124802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we get here: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931727" y="3049160"/>
            <a:ext cx="832854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demo!main+0x5: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00ac1205 cc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3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0:000&gt; u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demo!main+0x5 [c:\users\dot_15\desktop\creative\main.c @ 9]: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7588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00ac1205 cc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3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00ac1206 b801000000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eax,1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00ac120b 85c0 		test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eax,eax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00ac120d 7402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demo!main+0x11 (00ac1211)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00ac120f eb14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demo!main+0x25 (00ac1225)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00ac1211 6a00 		push 	0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00ac1213 68cc10ac00 	push 	offset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demo!`string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(00ac10cc)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00ac1218 68bc10ac00 	push 	offset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demo!`string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(00ac10bc)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21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could: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would also yield the same 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***Caution: be cautious when doing this, as it can change the meaning of adjacent instructions ***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29269" y="2298234"/>
            <a:ext cx="832854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0:000&gt; a 00ac1206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00ac1206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00ac120b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92875" y="3953302"/>
            <a:ext cx="832854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00ac1206 b800000000 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eax,0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00ac120b 85c0 			test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eax,eax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00ac120d 7402 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demo!main+0x11 (00ac1211)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2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this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entire demo is predicated on having symbols</a:t>
            </a:r>
          </a:p>
          <a:p>
            <a:r>
              <a:rPr lang="en-US" dirty="0"/>
              <a:t>Many times, symbols will not be available</a:t>
            </a:r>
          </a:p>
          <a:p>
            <a:r>
              <a:rPr lang="en-US" dirty="0"/>
              <a:t>Program's real entry point (e.g., main) will have to be located</a:t>
            </a:r>
          </a:p>
        </p:txBody>
      </p:sp>
    </p:spTree>
    <p:extLst>
      <p:ext uri="{BB962C8B-B14F-4D97-AF65-F5344CB8AC3E}">
        <p14:creationId xmlns:p14="http://schemas.microsoft.com/office/powerpoint/2010/main" val="36864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FITYPE REVERSE" pitchFamily="2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Understand the basic goals of RE</a:t>
            </a:r>
          </a:p>
          <a:p>
            <a:r>
              <a:rPr lang="en-US" dirty="0"/>
              <a:t>Introduce various types of analysis</a:t>
            </a:r>
          </a:p>
          <a:p>
            <a:r>
              <a:rPr lang="en-US" dirty="0"/>
              <a:t>Identify translation of basic constructs from C to Assembly</a:t>
            </a:r>
          </a:p>
        </p:txBody>
      </p:sp>
    </p:spTree>
    <p:extLst>
      <p:ext uri="{BB962C8B-B14F-4D97-AF65-F5344CB8AC3E}">
        <p14:creationId xmlns:p14="http://schemas.microsoft.com/office/powerpoint/2010/main" val="517704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exentry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dirty="0"/>
              <a:t>will give the target binary's entry point</a:t>
            </a:r>
          </a:p>
          <a:p>
            <a:pPr>
              <a:lnSpc>
                <a:spcPct val="150000"/>
              </a:lnSpc>
            </a:pPr>
            <a:r>
              <a:rPr lang="en-US" dirty="0"/>
              <a:t>Getting to main will require wading through </a:t>
            </a:r>
            <a:r>
              <a:rPr lang="en-US" dirty="0" err="1"/>
              <a:t>crt</a:t>
            </a:r>
            <a:r>
              <a:rPr lang="en-US" dirty="0"/>
              <a:t> startup code</a:t>
            </a:r>
          </a:p>
          <a:p>
            <a:pPr>
              <a:lnSpc>
                <a:spcPct val="150000"/>
              </a:lnSpc>
            </a:pPr>
            <a:r>
              <a:rPr lang="en-US" dirty="0"/>
              <a:t>Fortunately, CRT source is provided via Visual Studio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Initialization steps are fairly similar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mcrtexe.cpp - under "</a:t>
            </a:r>
            <a:r>
              <a:rPr lang="en-US" dirty="0" err="1"/>
              <a:t>vcruntime</a:t>
            </a:r>
            <a:r>
              <a:rPr lang="en-US" dirty="0"/>
              <a:t>" (VS2015)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Other files exist, for other subsystems</a:t>
            </a:r>
          </a:p>
        </p:txBody>
      </p:sp>
    </p:spTree>
    <p:extLst>
      <p:ext uri="{BB962C8B-B14F-4D97-AF65-F5344CB8AC3E}">
        <p14:creationId xmlns:p14="http://schemas.microsoft.com/office/powerpoint/2010/main" val="3098672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Look for functions that will likely be called sometime during CRT initialization and set breakpoints</a:t>
            </a:r>
          </a:p>
          <a:p>
            <a:pPr lvl="1"/>
            <a:r>
              <a:rPr lang="en-US" dirty="0"/>
              <a:t>Be aware of differences between XP and Windows Vista+ - some Kernel32 functions now live in KERNELBASE</a:t>
            </a:r>
          </a:p>
          <a:p>
            <a:pPr lvl="1"/>
            <a:r>
              <a:rPr lang="en-US" dirty="0"/>
              <a:t>Good targets might be environment and command line setup (e.g., </a:t>
            </a:r>
            <a:r>
              <a:rPr lang="en-US" dirty="0" err="1"/>
              <a:t>GetCommandLineA|W</a:t>
            </a:r>
            <a:r>
              <a:rPr lang="en-US" dirty="0"/>
              <a:t>, </a:t>
            </a:r>
            <a:r>
              <a:rPr lang="en-US" dirty="0" err="1"/>
              <a:t>GetEnviron</a:t>
            </a:r>
            <a:r>
              <a:rPr lang="en-US" dirty="0"/>
              <a:t>)</a:t>
            </a:r>
          </a:p>
          <a:p>
            <a:r>
              <a:rPr lang="en-US" dirty="0"/>
              <a:t>Can also look for CRT methods that may be equivalent, if those methods are not in the imports list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getmainargs</a:t>
            </a:r>
            <a:endParaRPr lang="en-US" dirty="0"/>
          </a:p>
          <a:p>
            <a:r>
              <a:rPr lang="en-US" dirty="0"/>
              <a:t>Examining the number of </a:t>
            </a:r>
            <a:r>
              <a:rPr lang="en-US" dirty="0" err="1"/>
              <a:t>args</a:t>
            </a:r>
            <a:r>
              <a:rPr lang="en-US" dirty="0"/>
              <a:t> in the string (e.g., "</a:t>
            </a:r>
            <a:r>
              <a:rPr lang="en-US" sz="2200" dirty="0">
                <a:latin typeface="Consolas" panose="020B0609020204030204" pitchFamily="49" charset="0"/>
              </a:rPr>
              <a:t>da &lt;</a:t>
            </a:r>
            <a:r>
              <a:rPr lang="en-US" sz="2200" dirty="0" err="1">
                <a:latin typeface="Consolas" panose="020B0609020204030204" pitchFamily="49" charset="0"/>
              </a:rPr>
              <a:t>arglist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  <a:r>
              <a:rPr lang="en-US" dirty="0"/>
              <a:t>" after </a:t>
            </a:r>
            <a:r>
              <a:rPr lang="en-US" dirty="0" err="1"/>
              <a:t>GetCommandLineA</a:t>
            </a:r>
            <a:r>
              <a:rPr lang="en-US" dirty="0"/>
              <a:t> returns) yields </a:t>
            </a:r>
            <a:r>
              <a:rPr lang="en-US" dirty="0" err="1"/>
              <a:t>argc</a:t>
            </a:r>
            <a:endParaRPr lang="en-US" dirty="0"/>
          </a:p>
          <a:p>
            <a:r>
              <a:rPr lang="en-US" dirty="0"/>
              <a:t>Tracing to next call (</a:t>
            </a:r>
            <a:r>
              <a:rPr lang="en-US" sz="2200" dirty="0" err="1">
                <a:latin typeface="Consolas" panose="020B0609020204030204" pitchFamily="49" charset="0"/>
              </a:rPr>
              <a:t>tc</a:t>
            </a:r>
            <a:r>
              <a:rPr lang="en-US" dirty="0"/>
              <a:t> or </a:t>
            </a:r>
            <a:r>
              <a:rPr lang="en-US" sz="2200" dirty="0">
                <a:latin typeface="Consolas" panose="020B0609020204030204" pitchFamily="49" charset="0"/>
              </a:rPr>
              <a:t>pc</a:t>
            </a:r>
            <a:r>
              <a:rPr lang="en-US" dirty="0"/>
              <a:t>), and examining </a:t>
            </a:r>
            <a:r>
              <a:rPr lang="en-US" dirty="0" err="1"/>
              <a:t>args</a:t>
            </a:r>
            <a:r>
              <a:rPr lang="en-US" dirty="0"/>
              <a:t> passed to function will help to locate entry point</a:t>
            </a:r>
          </a:p>
        </p:txBody>
      </p:sp>
    </p:spTree>
    <p:extLst>
      <p:ext uri="{BB962C8B-B14F-4D97-AF65-F5344CB8AC3E}">
        <p14:creationId xmlns:p14="http://schemas.microsoft.com/office/powerpoint/2010/main" val="656117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Dynamic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Windbg</a:t>
            </a:r>
            <a:r>
              <a:rPr lang="en-US" dirty="0"/>
              <a:t> (can actually setup to use </a:t>
            </a:r>
            <a:r>
              <a:rPr lang="en-US" dirty="0" err="1"/>
              <a:t>Windbg</a:t>
            </a:r>
            <a:r>
              <a:rPr lang="en-US" dirty="0"/>
              <a:t> by default)</a:t>
            </a:r>
          </a:p>
          <a:p>
            <a:r>
              <a:rPr lang="en-US" dirty="0" err="1"/>
              <a:t>OllyDbg</a:t>
            </a:r>
            <a:endParaRPr lang="en-US" dirty="0"/>
          </a:p>
          <a:p>
            <a:pPr lvl="1"/>
            <a:r>
              <a:rPr lang="en-US" dirty="0"/>
              <a:t>1.1 vs 2.0</a:t>
            </a:r>
          </a:p>
          <a:p>
            <a:r>
              <a:rPr lang="en-US" dirty="0"/>
              <a:t>Immunity Debugger</a:t>
            </a:r>
          </a:p>
          <a:p>
            <a:r>
              <a:rPr lang="en-US" dirty="0"/>
              <a:t>Radare2</a:t>
            </a:r>
          </a:p>
          <a:p>
            <a:r>
              <a:rPr lang="en-US" dirty="0"/>
              <a:t>GDB</a:t>
            </a:r>
          </a:p>
          <a:p>
            <a:r>
              <a:rPr lang="en-US" dirty="0" err="1"/>
              <a:t>IDAPro</a:t>
            </a:r>
            <a:endParaRPr lang="en-US" dirty="0"/>
          </a:p>
          <a:p>
            <a:pPr lvl="1"/>
            <a:r>
              <a:rPr lang="en-US" dirty="0"/>
              <a:t>Debugger built in (Pro versions) or select your own</a:t>
            </a:r>
          </a:p>
        </p:txBody>
      </p:sp>
    </p:spTree>
    <p:extLst>
      <p:ext uri="{BB962C8B-B14F-4D97-AF65-F5344CB8AC3E}">
        <p14:creationId xmlns:p14="http://schemas.microsoft.com/office/powerpoint/2010/main" val="2241709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Patch2Win!</a:t>
            </a:r>
          </a:p>
        </p:txBody>
      </p:sp>
    </p:spTree>
    <p:extLst>
      <p:ext uri="{BB962C8B-B14F-4D97-AF65-F5344CB8AC3E}">
        <p14:creationId xmlns:p14="http://schemas.microsoft.com/office/powerpoint/2010/main" val="23111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FITYPE REVERSE" pitchFamily="2" charset="0"/>
              </a:rPr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Process of determining how a program (or set of programs) works (typically without access to source code)</a:t>
            </a:r>
          </a:p>
          <a:p>
            <a:r>
              <a:rPr lang="en-US" dirty="0"/>
              <a:t>Wide Variety of motivations</a:t>
            </a:r>
          </a:p>
        </p:txBody>
      </p:sp>
    </p:spTree>
    <p:extLst>
      <p:ext uri="{BB962C8B-B14F-4D97-AF65-F5344CB8AC3E}">
        <p14:creationId xmlns:p14="http://schemas.microsoft.com/office/powerpoint/2010/main" val="12091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FITYPE REVERSE" pitchFamily="2" charset="0"/>
              </a:rPr>
              <a:t>TYPES of </a:t>
            </a:r>
            <a:r>
              <a:rPr lang="en-US" dirty="0" err="1">
                <a:latin typeface="EFITYPE REVERSE" pitchFamily="2" charset="0"/>
              </a:rPr>
              <a:t>ANALySIS</a:t>
            </a:r>
            <a:endParaRPr lang="en-US" dirty="0">
              <a:latin typeface="EFITYPE REVERS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Focus on watching what happens at run time</a:t>
            </a:r>
          </a:p>
          <a:p>
            <a:pPr lvl="1"/>
            <a:r>
              <a:rPr lang="en-US" dirty="0"/>
              <a:t>Debuggers and whole-system monitoring tools (such as </a:t>
            </a:r>
            <a:r>
              <a:rPr lang="en-US" dirty="0" err="1"/>
              <a:t>procmon</a:t>
            </a:r>
            <a:r>
              <a:rPr lang="en-US" dirty="0"/>
              <a:t>/</a:t>
            </a:r>
            <a:r>
              <a:rPr lang="en-US" dirty="0" err="1"/>
              <a:t>procexplorer</a:t>
            </a:r>
            <a:r>
              <a:rPr lang="en-US" dirty="0"/>
              <a:t>) may be utilized</a:t>
            </a:r>
          </a:p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Focus on looking at disassembly, file sections, headers, etc.</a:t>
            </a:r>
          </a:p>
          <a:p>
            <a:pPr lvl="1"/>
            <a:r>
              <a:rPr lang="en-US" dirty="0"/>
              <a:t>Tools such as IDA Pro, radare2, python libraries such as </a:t>
            </a:r>
            <a:r>
              <a:rPr lang="en-US" dirty="0" err="1"/>
              <a:t>pefile</a:t>
            </a:r>
            <a:r>
              <a:rPr lang="en-US" dirty="0"/>
              <a:t> or </a:t>
            </a:r>
            <a:r>
              <a:rPr lang="en-US" dirty="0" err="1"/>
              <a:t>elftools</a:t>
            </a:r>
            <a:r>
              <a:rPr lang="en-US" dirty="0"/>
              <a:t> may be employed</a:t>
            </a:r>
          </a:p>
          <a:p>
            <a:pPr lvl="1"/>
            <a:r>
              <a:rPr lang="en-US" dirty="0"/>
              <a:t>Other tools such as Strings are frequently used</a:t>
            </a:r>
          </a:p>
          <a:p>
            <a:r>
              <a:rPr lang="en-US" dirty="0"/>
              <a:t>Combination</a:t>
            </a:r>
          </a:p>
          <a:p>
            <a:pPr lvl="1"/>
            <a:r>
              <a:rPr lang="en-US" dirty="0"/>
              <a:t>May use both static and dynamic analysis to get results</a:t>
            </a:r>
          </a:p>
        </p:txBody>
      </p:sp>
    </p:spTree>
    <p:extLst>
      <p:ext uri="{BB962C8B-B14F-4D97-AF65-F5344CB8AC3E}">
        <p14:creationId xmlns:p14="http://schemas.microsoft.com/office/powerpoint/2010/main" val="334811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-486509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EFITYPE REVERSE" pitchFamily="2" charset="0"/>
              </a:rPr>
              <a:t>INrTO</a:t>
            </a:r>
            <a:r>
              <a:rPr lang="en-US" dirty="0">
                <a:solidFill>
                  <a:schemeClr val="bg1"/>
                </a:solidFill>
                <a:latin typeface="EFITYPE REVERSE" pitchFamily="2" charset="0"/>
              </a:rPr>
              <a:t> to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8417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FITYPE REVERSE" pitchFamily="2" charset="0"/>
              </a:rPr>
              <a:t>OBjECTIVES</a:t>
            </a:r>
            <a:endParaRPr lang="en-US" dirty="0">
              <a:latin typeface="EFITYPE REVERS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Understand and utilize, at a basic level, principles relating to dynamic analysis</a:t>
            </a:r>
          </a:p>
          <a:p>
            <a:r>
              <a:rPr lang="en-US" dirty="0"/>
              <a:t>Understand the basic operation of debuggers</a:t>
            </a:r>
          </a:p>
          <a:p>
            <a:r>
              <a:rPr lang="en-US" dirty="0"/>
              <a:t>Utilize, at a basic level, </a:t>
            </a:r>
            <a:r>
              <a:rPr lang="en-US" dirty="0" err="1"/>
              <a:t>Windbg</a:t>
            </a:r>
            <a:r>
              <a:rPr lang="en-US" dirty="0"/>
              <a:t> for the purpose of dynamic analysis</a:t>
            </a:r>
          </a:p>
          <a:p>
            <a:r>
              <a:rPr lang="en-US" dirty="0"/>
              <a:t>Utilize, at a basic level, the </a:t>
            </a:r>
            <a:r>
              <a:rPr lang="en-US" dirty="0" err="1"/>
              <a:t>Sysinternals</a:t>
            </a:r>
            <a:r>
              <a:rPr lang="en-US" dirty="0"/>
              <a:t> tools for the purpose of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30507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FITYPE REVERSE" pitchFamily="2" charset="0"/>
              </a:rPr>
              <a:t>DynamiC</a:t>
            </a:r>
            <a:r>
              <a:rPr lang="en-US" dirty="0">
                <a:latin typeface="EFITYPE REVERSE" pitchFamily="2" charset="0"/>
              </a:rPr>
              <a:t>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*mon tools (</a:t>
            </a:r>
            <a:r>
              <a:rPr lang="en-US" dirty="0" err="1"/>
              <a:t>Sysinternals</a:t>
            </a:r>
            <a:r>
              <a:rPr lang="en-US" dirty="0"/>
              <a:t>) - Rather powerful instrumenting tools that give a good view of resource usage</a:t>
            </a:r>
          </a:p>
          <a:p>
            <a:r>
              <a:rPr lang="en-US" dirty="0"/>
              <a:t>Debuggers - Allow us to inspect and trace through the execution of a given application</a:t>
            </a:r>
          </a:p>
          <a:p>
            <a:r>
              <a:rPr lang="en-US" dirty="0"/>
              <a:t>(Linux) </a:t>
            </a:r>
            <a:r>
              <a:rPr lang="en-US" dirty="0" err="1"/>
              <a:t>strace</a:t>
            </a:r>
            <a:r>
              <a:rPr lang="en-US" dirty="0"/>
              <a:t> - Gives a list of system calls used by a given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271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1528</Words>
  <Application>Microsoft Office PowerPoint</Application>
  <PresentationFormat>Widescreen</PresentationFormat>
  <Paragraphs>338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EFITYPE REVERSE</vt:lpstr>
      <vt:lpstr>Office Theme</vt:lpstr>
      <vt:lpstr>INTRO TO reverse ENGINEERING</vt:lpstr>
      <vt:lpstr>COURSE roadmap</vt:lpstr>
      <vt:lpstr>introDUCTION</vt:lpstr>
      <vt:lpstr>OBJECTIVES</vt:lpstr>
      <vt:lpstr>reverse ENGINEERING</vt:lpstr>
      <vt:lpstr>TYPES of ANALySIS</vt:lpstr>
      <vt:lpstr>INrTO to Dynamic ANALYSIS</vt:lpstr>
      <vt:lpstr>OBjECTIVES</vt:lpstr>
      <vt:lpstr>DynamiC ANALYSIS TOOLS</vt:lpstr>
      <vt:lpstr>PROCMON</vt:lpstr>
      <vt:lpstr>PROCEss EXPLORER</vt:lpstr>
      <vt:lpstr>Debuggers… How do they work!?</vt:lpstr>
      <vt:lpstr>Breakpoints</vt:lpstr>
      <vt:lpstr>Hardware Breakpoints</vt:lpstr>
      <vt:lpstr>PowerPoint Presentation</vt:lpstr>
      <vt:lpstr>Software Breakpoints</vt:lpstr>
      <vt:lpstr>Windbg</vt:lpstr>
      <vt:lpstr>Windbg Displays</vt:lpstr>
      <vt:lpstr>Windbg View List</vt:lpstr>
      <vt:lpstr>Windbg - Breakpoints</vt:lpstr>
      <vt:lpstr>Symbols and Debugging</vt:lpstr>
      <vt:lpstr>Symbols and Modules</vt:lpstr>
      <vt:lpstr>Example: Examining Exported Symbols</vt:lpstr>
      <vt:lpstr>Displaying Data</vt:lpstr>
      <vt:lpstr>Searching</vt:lpstr>
      <vt:lpstr>Registers and Pointers</vt:lpstr>
      <vt:lpstr>Disassembling</vt:lpstr>
      <vt:lpstr>Stepping</vt:lpstr>
      <vt:lpstr>Patching Memory</vt:lpstr>
      <vt:lpstr>Hypothetical Crackme</vt:lpstr>
      <vt:lpstr>Patching Some Bytes</vt:lpstr>
      <vt:lpstr>Patching Some Bytes</vt:lpstr>
      <vt:lpstr>Memory Window</vt:lpstr>
      <vt:lpstr>Memory Window (Part 2)</vt:lpstr>
      <vt:lpstr>Result</vt:lpstr>
      <vt:lpstr>And Finally…</vt:lpstr>
      <vt:lpstr>Alternatively</vt:lpstr>
      <vt:lpstr>Assembling</vt:lpstr>
      <vt:lpstr>Problems with this demo</vt:lpstr>
      <vt:lpstr>How to Proceed</vt:lpstr>
      <vt:lpstr>Other Suggestions</vt:lpstr>
      <vt:lpstr>Additional Dynamic Analysis Tools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DOT_15</dc:creator>
  <cp:lastModifiedBy>William Staud</cp:lastModifiedBy>
  <cp:revision>23</cp:revision>
  <dcterms:created xsi:type="dcterms:W3CDTF">2017-05-24T00:56:35Z</dcterms:created>
  <dcterms:modified xsi:type="dcterms:W3CDTF">2018-05-05T17:43:37Z</dcterms:modified>
</cp:coreProperties>
</file>