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8" r:id="rId18"/>
    <p:sldId id="309" r:id="rId19"/>
    <p:sldId id="310" r:id="rId20"/>
    <p:sldId id="311" r:id="rId21"/>
    <p:sldId id="306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FITYPE REVERSE" pitchFamily="2" charset="0"/>
              </a:rPr>
              <a:t>Intro to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and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Imports indicate libraries and external functions a binary relies on</a:t>
            </a:r>
          </a:p>
          <a:p>
            <a:r>
              <a:rPr lang="en-US" dirty="0"/>
              <a:t>Exports denote exported symbols</a:t>
            </a:r>
          </a:p>
          <a:p>
            <a:pPr lvl="1"/>
            <a:r>
              <a:rPr lang="en-US" dirty="0"/>
              <a:t>May identify methods exported for use by other modules</a:t>
            </a:r>
          </a:p>
          <a:p>
            <a:pPr lvl="1"/>
            <a:r>
              <a:rPr lang="en-US" dirty="0"/>
              <a:t>Various other entry points, such as the CRT entry point or TLS callbacks, may appear here</a:t>
            </a:r>
          </a:p>
          <a:p>
            <a:r>
              <a:rPr lang="en-US" dirty="0"/>
              <a:t>This topic will be covered in greater depth when discussing executable file formats</a:t>
            </a:r>
          </a:p>
        </p:txBody>
      </p:sp>
    </p:spTree>
    <p:extLst>
      <p:ext uri="{BB962C8B-B14F-4D97-AF65-F5344CB8AC3E}">
        <p14:creationId xmlns:p14="http://schemas.microsoft.com/office/powerpoint/2010/main" val="41304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XREFS</a:t>
            </a:r>
          </a:p>
          <a:p>
            <a:r>
              <a:rPr lang="en-US" dirty="0"/>
              <a:t>Annotations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Renaming</a:t>
            </a:r>
          </a:p>
          <a:p>
            <a:r>
              <a:rPr lang="en-US" dirty="0"/>
              <a:t>Mapping Structure Definitions</a:t>
            </a:r>
          </a:p>
          <a:p>
            <a:r>
              <a:rPr lang="en-US" dirty="0"/>
              <a:t>Jump to location</a:t>
            </a:r>
          </a:p>
        </p:txBody>
      </p:sp>
    </p:spTree>
    <p:extLst>
      <p:ext uri="{BB962C8B-B14F-4D97-AF65-F5344CB8AC3E}">
        <p14:creationId xmlns:p14="http://schemas.microsoft.com/office/powerpoint/2010/main" val="30896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Hotkey: x (from IDA View)</a:t>
            </a:r>
          </a:p>
          <a:p>
            <a:r>
              <a:rPr lang="en-US" dirty="0"/>
              <a:t>Gives a list of references to an item from the binary</a:t>
            </a:r>
          </a:p>
          <a:p>
            <a:r>
              <a:rPr lang="en-US" dirty="0"/>
              <a:t>Double-clicking entries in the list will jump to that location</a:t>
            </a:r>
          </a:p>
        </p:txBody>
      </p:sp>
    </p:spTree>
    <p:extLst>
      <p:ext uri="{BB962C8B-B14F-4D97-AF65-F5344CB8AC3E}">
        <p14:creationId xmlns:p14="http://schemas.microsoft.com/office/powerpoint/2010/main" val="171467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Hotkey: n (from IDA View)</a:t>
            </a:r>
          </a:p>
          <a:p>
            <a:r>
              <a:rPr lang="en-US" dirty="0"/>
              <a:t>Allows symbols to be renamed as functionality is discovered</a:t>
            </a:r>
          </a:p>
          <a:p>
            <a:pPr lvl="1"/>
            <a:r>
              <a:rPr lang="en-US" dirty="0"/>
              <a:t>Makes it easy to refer back to blocks of code</a:t>
            </a:r>
          </a:p>
          <a:p>
            <a:pPr lvl="1"/>
            <a:r>
              <a:rPr lang="en-US" dirty="0"/>
              <a:t>Functions (in the Functions Window) can also be renamed via right-click and edit (or </a:t>
            </a:r>
            <a:r>
              <a:rPr lang="en-US" dirty="0" err="1"/>
              <a:t>Ctrl+E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602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Hotkey: ; or</a:t>
            </a:r>
          </a:p>
          <a:p>
            <a:r>
              <a:rPr lang="en-US" dirty="0"/>
              <a:t>(from IDA View)</a:t>
            </a:r>
          </a:p>
          <a:p>
            <a:pPr lvl="1"/>
            <a:r>
              <a:rPr lang="en-US" dirty="0"/>
              <a:t>; - Repeatable comments</a:t>
            </a:r>
          </a:p>
          <a:p>
            <a:pPr lvl="1"/>
            <a:r>
              <a:rPr lang="en-US" dirty="0"/>
              <a:t>: - Single comment</a:t>
            </a:r>
          </a:p>
          <a:p>
            <a:r>
              <a:rPr lang="en-US" dirty="0"/>
              <a:t>Repeatable comments will appear at each occurrence of the symbol</a:t>
            </a:r>
          </a:p>
          <a:p>
            <a:r>
              <a:rPr lang="en-US" dirty="0"/>
              <a:t>Single comments will only appear where designated</a:t>
            </a:r>
          </a:p>
        </p:txBody>
      </p:sp>
    </p:spTree>
    <p:extLst>
      <p:ext uri="{BB962C8B-B14F-4D97-AF65-F5344CB8AC3E}">
        <p14:creationId xmlns:p14="http://schemas.microsoft.com/office/powerpoint/2010/main" val="247914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Hotkey: t (from IDA View)</a:t>
            </a:r>
          </a:p>
          <a:p>
            <a:r>
              <a:rPr lang="en-US" dirty="0"/>
              <a:t>Maps a structure definitions (from the Structures tab) to a particular location in memory</a:t>
            </a:r>
          </a:p>
          <a:p>
            <a:r>
              <a:rPr lang="en-US" dirty="0"/>
              <a:t>Additionally, you can import .h files to use custom defined structures</a:t>
            </a:r>
          </a:p>
        </p:txBody>
      </p:sp>
    </p:spTree>
    <p:extLst>
      <p:ext uri="{BB962C8B-B14F-4D97-AF65-F5344CB8AC3E}">
        <p14:creationId xmlns:p14="http://schemas.microsoft.com/office/powerpoint/2010/main" val="176023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to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Hotkey: enter (from IDA View)</a:t>
            </a:r>
          </a:p>
          <a:p>
            <a:r>
              <a:rPr lang="en-US" dirty="0"/>
              <a:t>Jumps the focus of the IDA View window to the definition of the symbol</a:t>
            </a:r>
          </a:p>
          <a:p>
            <a:pPr lvl="1"/>
            <a:r>
              <a:rPr lang="en-US" dirty="0"/>
              <a:t>This includes functions and jump targets</a:t>
            </a:r>
          </a:p>
          <a:p>
            <a:pPr lvl="1"/>
            <a:r>
              <a:rPr lang="en-US" dirty="0"/>
              <a:t>Uninitialized data from other sections in the file (such as .data or .</a:t>
            </a:r>
            <a:r>
              <a:rPr lang="en-US" dirty="0" err="1"/>
              <a:t>bss</a:t>
            </a:r>
            <a:r>
              <a:rPr lang="en-US" dirty="0"/>
              <a:t>) can be viewed in this fashion</a:t>
            </a:r>
          </a:p>
          <a:p>
            <a:pPr lvl="1"/>
            <a:r>
              <a:rPr lang="en-US" dirty="0"/>
              <a:t>As can global constants, such as strings</a:t>
            </a:r>
          </a:p>
        </p:txBody>
      </p:sp>
    </p:spTree>
    <p:extLst>
      <p:ext uri="{BB962C8B-B14F-4D97-AF65-F5344CB8AC3E}">
        <p14:creationId xmlns:p14="http://schemas.microsoft.com/office/powerpoint/2010/main" val="14888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Clicking a symbol or register highlights its use</a:t>
            </a:r>
          </a:p>
          <a:p>
            <a:r>
              <a:rPr lang="en-US" dirty="0"/>
              <a:t>Can edit opcodes via hex view</a:t>
            </a:r>
          </a:p>
          <a:p>
            <a:r>
              <a:rPr lang="en-US" dirty="0"/>
              <a:t>Can generate a graph of uses for a particular symbol</a:t>
            </a:r>
          </a:p>
          <a:p>
            <a:r>
              <a:rPr lang="en-US" dirty="0"/>
              <a:t>Same principles discussed in previous section applies in terms of identifying user-defined entry point</a:t>
            </a:r>
          </a:p>
        </p:txBody>
      </p:sp>
    </p:spTree>
    <p:extLst>
      <p:ext uri="{BB962C8B-B14F-4D97-AF65-F5344CB8AC3E}">
        <p14:creationId xmlns:p14="http://schemas.microsoft.com/office/powerpoint/2010/main" val="225670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1a &amp; 1b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Assembly to C</a:t>
            </a:r>
          </a:p>
        </p:txBody>
      </p:sp>
    </p:spTree>
    <p:extLst>
      <p:ext uri="{BB962C8B-B14F-4D97-AF65-F5344CB8AC3E}">
        <p14:creationId xmlns:p14="http://schemas.microsoft.com/office/powerpoint/2010/main" val="277767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33" y="850154"/>
            <a:ext cx="10515600" cy="1325563"/>
          </a:xfrm>
        </p:spPr>
        <p:txBody>
          <a:bodyPr/>
          <a:lstStyle/>
          <a:p>
            <a:r>
              <a:rPr lang="en-US" dirty="0"/>
              <a:t>Binary Analysis</a:t>
            </a:r>
          </a:p>
        </p:txBody>
      </p:sp>
    </p:spTree>
    <p:extLst>
      <p:ext uri="{BB962C8B-B14F-4D97-AF65-F5344CB8AC3E}">
        <p14:creationId xmlns:p14="http://schemas.microsoft.com/office/powerpoint/2010/main" val="35256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and utilize, at a basic level, principles relating to static analysis</a:t>
            </a:r>
          </a:p>
          <a:p>
            <a:r>
              <a:rPr lang="en-US" dirty="0"/>
              <a:t>Utilize, at a basic level, IDA Pro for the purpose of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51770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and Understand, at a basic level, some strategies for approaching RE</a:t>
            </a:r>
          </a:p>
          <a:p>
            <a:r>
              <a:rPr lang="en-US" dirty="0"/>
              <a:t>Understand, at a basic level, some ways of identifying and applying structure to data</a:t>
            </a:r>
          </a:p>
        </p:txBody>
      </p:sp>
    </p:spTree>
    <p:extLst>
      <p:ext uri="{BB962C8B-B14F-4D97-AF65-F5344CB8AC3E}">
        <p14:creationId xmlns:p14="http://schemas.microsoft.com/office/powerpoint/2010/main" val="283934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Imports</a:t>
            </a:r>
          </a:p>
          <a:p>
            <a:r>
              <a:rPr lang="en-US" dirty="0"/>
              <a:t>Exports</a:t>
            </a:r>
          </a:p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47454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Structure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Locate data structures in disassembly</a:t>
            </a:r>
          </a:p>
          <a:p>
            <a:r>
              <a:rPr lang="en-US" dirty="0"/>
              <a:t>Identify structures, arrays, and constituent data members</a:t>
            </a:r>
          </a:p>
        </p:txBody>
      </p:sp>
    </p:spTree>
    <p:extLst>
      <p:ext uri="{BB962C8B-B14F-4D97-AF65-F5344CB8AC3E}">
        <p14:creationId xmlns:p14="http://schemas.microsoft.com/office/powerpoint/2010/main" val="18860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Identification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19" y="1491669"/>
            <a:ext cx="3857762" cy="5099961"/>
          </a:xfrm>
        </p:spPr>
      </p:pic>
    </p:spTree>
    <p:extLst>
      <p:ext uri="{BB962C8B-B14F-4D97-AF65-F5344CB8AC3E}">
        <p14:creationId xmlns:p14="http://schemas.microsoft.com/office/powerpoint/2010/main" val="235357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Telltale signs include:</a:t>
            </a:r>
          </a:p>
          <a:p>
            <a:pPr lvl="1"/>
            <a:r>
              <a:rPr lang="en-US" dirty="0"/>
              <a:t>Grabbing a pointer parameter or local variable</a:t>
            </a:r>
          </a:p>
          <a:p>
            <a:pPr lvl="1"/>
            <a:r>
              <a:rPr lang="en-US" dirty="0"/>
              <a:t>Accessing offsets into that variable</a:t>
            </a:r>
          </a:p>
          <a:p>
            <a:pPr lvl="1"/>
            <a:r>
              <a:rPr lang="en-US" dirty="0"/>
              <a:t>Pointer additions/subtractions into a buffer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4311353"/>
            <a:ext cx="939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Copying a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param</a:t>
            </a:r>
            <a:endParaRPr lang="en-US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+ 8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Loading a value 12 bytes into the buffer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ecx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+ 0xC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4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Structure Examples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1885717"/>
            <a:ext cx="939093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+ 0x08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lea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+ 0x0c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2000" dirty="0">
                <a:latin typeface="Consolas" panose="020B0609020204030204" pitchFamily="49" charset="0"/>
              </a:rPr>
              <a:t>,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+ 0x0c</a:t>
            </a:r>
            <a:r>
              <a:rPr lang="en-US" alt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push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edx</a:t>
            </a:r>
            <a:endParaRPr lang="en-US" alt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push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endParaRPr lang="en-US" alt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strcpy</a:t>
            </a:r>
            <a:endParaRPr lang="en-US" alt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0x08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0921" y="4524550"/>
            <a:ext cx="93909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MyStruct</a:t>
            </a:r>
            <a:r>
              <a:rPr lang="en-US" alt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DWORD   </a:t>
            </a:r>
            <a:r>
              <a:rPr lang="en-US" altLang="en-US" sz="2000" dirty="0" err="1">
                <a:latin typeface="Consolas" panose="020B0609020204030204" pitchFamily="49" charset="0"/>
              </a:rPr>
              <a:t>firstField</a:t>
            </a:r>
            <a:r>
              <a:rPr lang="en-US" alt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DWORD   </a:t>
            </a:r>
            <a:r>
              <a:rPr lang="en-US" altLang="en-US" sz="2000" dirty="0" err="1">
                <a:latin typeface="Consolas" panose="020B0609020204030204" pitchFamily="49" charset="0"/>
              </a:rPr>
              <a:t>secondField</a:t>
            </a:r>
            <a:r>
              <a:rPr lang="en-US" alt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sz="2000" dirty="0">
                <a:latin typeface="Consolas" panose="020B0609020204030204" pitchFamily="49" charset="0"/>
              </a:rPr>
              <a:t>   </a:t>
            </a:r>
            <a:r>
              <a:rPr lang="en-US" altLang="en-US" sz="2000" dirty="0" err="1">
                <a:latin typeface="Consolas" panose="020B0609020204030204" pitchFamily="49" charset="0"/>
              </a:rPr>
              <a:t>buf</a:t>
            </a:r>
            <a:r>
              <a:rPr lang="en-US" altLang="en-US" sz="2000" dirty="0">
                <a:latin typeface="Consolas" panose="020B0609020204030204" pitchFamily="49" charset="0"/>
              </a:rPr>
              <a:t>[MAX_PATH];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5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Same-sized accesses into a buffer might indicate an array</a:t>
            </a:r>
          </a:p>
          <a:p>
            <a:pPr lvl="1"/>
            <a:r>
              <a:rPr lang="en-US" dirty="0"/>
              <a:t>All accesses into the buffer only read or write same sized values</a:t>
            </a:r>
          </a:p>
          <a:p>
            <a:pPr lvl="1"/>
            <a:r>
              <a:rPr lang="en-US" dirty="0"/>
              <a:t>Most structures have some variance in data size</a:t>
            </a:r>
          </a:p>
          <a:p>
            <a:r>
              <a:rPr lang="en-US" dirty="0"/>
              <a:t>Other clues might include</a:t>
            </a:r>
          </a:p>
          <a:p>
            <a:pPr lvl="1"/>
            <a:r>
              <a:rPr lang="en-US" dirty="0"/>
              <a:t>Accesses to sequential offsets in a loop</a:t>
            </a:r>
          </a:p>
          <a:p>
            <a:pPr lvl="1"/>
            <a:r>
              <a:rPr lang="en-US" dirty="0"/>
              <a:t>Use of string instructions (e.g., "rep </a:t>
            </a:r>
            <a:r>
              <a:rPr lang="en-US" dirty="0" err="1"/>
              <a:t>movs</a:t>
            </a:r>
            <a:r>
              <a:rPr lang="en-US" dirty="0"/>
              <a:t>*" or "rep </a:t>
            </a:r>
            <a:r>
              <a:rPr lang="en-US" dirty="0" err="1"/>
              <a:t>scas</a:t>
            </a:r>
            <a:r>
              <a:rPr lang="en-US" dirty="0"/>
              <a:t>*", etc.)</a:t>
            </a:r>
          </a:p>
        </p:txBody>
      </p:sp>
    </p:spTree>
    <p:extLst>
      <p:ext uri="{BB962C8B-B14F-4D97-AF65-F5344CB8AC3E}">
        <p14:creationId xmlns:p14="http://schemas.microsoft.com/office/powerpoint/2010/main" val="59393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Look at how fields are used in other parts of the program</a:t>
            </a:r>
          </a:p>
          <a:p>
            <a:pPr lvl="1"/>
            <a:r>
              <a:rPr lang="en-US" dirty="0"/>
              <a:t>OS-provided function calls with known input </a:t>
            </a:r>
            <a:r>
              <a:rPr lang="en-US" dirty="0" err="1"/>
              <a:t>params</a:t>
            </a:r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typelib</a:t>
            </a:r>
            <a:r>
              <a:rPr lang="en-US" dirty="0"/>
              <a:t> provided function definitions (e.g., static libs)</a:t>
            </a:r>
          </a:p>
          <a:p>
            <a:pPr lvl="1"/>
            <a:r>
              <a:rPr lang="en-US" dirty="0"/>
              <a:t>Make use of </a:t>
            </a:r>
            <a:r>
              <a:rPr lang="en-US" dirty="0" err="1"/>
              <a:t>xrefs</a:t>
            </a:r>
            <a:r>
              <a:rPr lang="en-US" dirty="0"/>
              <a:t> (where possible)</a:t>
            </a:r>
          </a:p>
          <a:p>
            <a:r>
              <a:rPr lang="en-US" dirty="0"/>
              <a:t>Annotations are very useful in getting a good feel for control flow</a:t>
            </a:r>
          </a:p>
        </p:txBody>
      </p:sp>
    </p:spTree>
    <p:extLst>
      <p:ext uri="{BB962C8B-B14F-4D97-AF65-F5344CB8AC3E}">
        <p14:creationId xmlns:p14="http://schemas.microsoft.com/office/powerpoint/2010/main" val="370537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Arrays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Applying dynamic analysis can also be useful</a:t>
            </a:r>
          </a:p>
          <a:p>
            <a:r>
              <a:rPr lang="en-US" dirty="0"/>
              <a:t>Hardware breakpoints may be especially helpful</a:t>
            </a:r>
          </a:p>
          <a:p>
            <a:pPr lvl="1"/>
            <a:r>
              <a:rPr lang="en-US" dirty="0"/>
              <a:t>If point of allocation can be found, break on read/write can identify what gets copied into the buffer</a:t>
            </a:r>
          </a:p>
          <a:p>
            <a:pPr lvl="1"/>
            <a:r>
              <a:rPr lang="en-US" dirty="0"/>
              <a:t>Various memory printing options (</a:t>
            </a:r>
            <a:r>
              <a:rPr lang="en-US" dirty="0" err="1"/>
              <a:t>Windbg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) with offsets can also assist with this</a:t>
            </a:r>
          </a:p>
        </p:txBody>
      </p:sp>
    </p:spTree>
    <p:extLst>
      <p:ext uri="{BB962C8B-B14F-4D97-AF65-F5344CB8AC3E}">
        <p14:creationId xmlns:p14="http://schemas.microsoft.com/office/powerpoint/2010/main" val="145674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Heap Allocations</a:t>
            </a:r>
          </a:p>
          <a:p>
            <a:endParaRPr lang="en-US" dirty="0"/>
          </a:p>
          <a:p>
            <a:r>
              <a:rPr lang="en-US" dirty="0"/>
              <a:t>Look for calls to heap allocation methods</a:t>
            </a:r>
          </a:p>
          <a:p>
            <a:pPr lvl="1"/>
            <a:r>
              <a:rPr lang="en-US" dirty="0"/>
              <a:t>malloc/</a:t>
            </a:r>
            <a:r>
              <a:rPr lang="en-US" dirty="0" err="1"/>
              <a:t>calloc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HeapAlloc</a:t>
            </a:r>
            <a:endParaRPr lang="en-US" dirty="0"/>
          </a:p>
          <a:p>
            <a:pPr lvl="1"/>
            <a:r>
              <a:rPr lang="en-US" dirty="0" err="1"/>
              <a:t>VirtualAlloc</a:t>
            </a:r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5339887"/>
            <a:ext cx="939093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push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0x30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_malloc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dword</a:t>
            </a:r>
            <a:r>
              <a:rPr lang="en-US" altLang="en-US" sz="2000" dirty="0">
                <a:latin typeface="Consolas" panose="020B0609020204030204" pitchFamily="49" charset="0"/>
              </a:rPr>
              <a:t> [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+ 0x08</a:t>
            </a:r>
            <a:r>
              <a:rPr lang="en-US" altLang="en-US" sz="2000" dirty="0">
                <a:latin typeface="Consolas" panose="020B0609020204030204" pitchFamily="49" charset="0"/>
              </a:rPr>
              <a:t>],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ecx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Strings - A very useful tool for dumping things that *look* like printable ASCII or Unicode strings</a:t>
            </a:r>
          </a:p>
          <a:p>
            <a:pPr lvl="1"/>
            <a:r>
              <a:rPr lang="en-US" dirty="0"/>
              <a:t>For Windows: Ships with </a:t>
            </a:r>
            <a:r>
              <a:rPr lang="en-US" dirty="0" err="1"/>
              <a:t>Sysinternals</a:t>
            </a:r>
            <a:endParaRPr lang="en-US" dirty="0"/>
          </a:p>
          <a:p>
            <a:pPr lvl="1"/>
            <a:r>
              <a:rPr lang="en-US" dirty="0"/>
              <a:t>Linux/Unix: Typically a strings application exists</a:t>
            </a:r>
          </a:p>
          <a:p>
            <a:r>
              <a:rPr lang="en-US" dirty="0"/>
              <a:t>Hex Editors - Sometimes useful</a:t>
            </a:r>
          </a:p>
          <a:p>
            <a:r>
              <a:rPr lang="en-US" dirty="0"/>
              <a:t>Executable file explorers - CFF Explorer, </a:t>
            </a:r>
            <a:r>
              <a:rPr lang="en-US" dirty="0" err="1"/>
              <a:t>dumpbin</a:t>
            </a:r>
            <a:r>
              <a:rPr lang="en-US" dirty="0"/>
              <a:t>, </a:t>
            </a:r>
            <a:r>
              <a:rPr lang="en-US" dirty="0" err="1"/>
              <a:t>objdump</a:t>
            </a:r>
            <a:r>
              <a:rPr lang="en-US" dirty="0"/>
              <a:t>, </a:t>
            </a:r>
            <a:r>
              <a:rPr lang="en-US" dirty="0" err="1"/>
              <a:t>otool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Lots of detail about sections and layout of a binary</a:t>
            </a:r>
          </a:p>
          <a:p>
            <a:pPr lvl="1"/>
            <a:r>
              <a:rPr lang="en-US" dirty="0"/>
              <a:t>Will discuss in greater detail in later sections</a:t>
            </a:r>
          </a:p>
          <a:p>
            <a:r>
              <a:rPr lang="en-US" dirty="0"/>
              <a:t>Disassemblers - IDA Pro, radare2, etc.</a:t>
            </a:r>
          </a:p>
          <a:p>
            <a:pPr lvl="1"/>
            <a:r>
              <a:rPr lang="en-US" dirty="0"/>
              <a:t>IDA will be our focus for the course</a:t>
            </a:r>
          </a:p>
          <a:p>
            <a:pPr lvl="1"/>
            <a:r>
              <a:rPr lang="en-US" dirty="0"/>
              <a:t>It is an extremely powerful tool, provides lots of useful features for annotating and investigating various binary formats</a:t>
            </a:r>
          </a:p>
        </p:txBody>
      </p:sp>
    </p:spTree>
    <p:extLst>
      <p:ext uri="{BB962C8B-B14F-4D97-AF65-F5344CB8AC3E}">
        <p14:creationId xmlns:p14="http://schemas.microsoft.com/office/powerpoint/2010/main" val="373423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 Allocations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681827"/>
            <a:ext cx="939093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0x30</a:t>
            </a:r>
          </a:p>
        </p:txBody>
      </p:sp>
    </p:spTree>
    <p:extLst>
      <p:ext uri="{BB962C8B-B14F-4D97-AF65-F5344CB8AC3E}">
        <p14:creationId xmlns:p14="http://schemas.microsoft.com/office/powerpoint/2010/main" val="3349170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Crackme</a:t>
            </a:r>
            <a:r>
              <a:rPr lang="en-US" dirty="0"/>
              <a:t> Part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Assembly to C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4496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Labs 2a &amp; 2b</a:t>
            </a:r>
          </a:p>
        </p:txBody>
      </p:sp>
    </p:spTree>
    <p:extLst>
      <p:ext uri="{BB962C8B-B14F-4D97-AF65-F5344CB8AC3E}">
        <p14:creationId xmlns:p14="http://schemas.microsoft.com/office/powerpoint/2010/main" val="380165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03942"/>
            <a:ext cx="10515600" cy="1325563"/>
          </a:xfrm>
        </p:spPr>
        <p:txBody>
          <a:bodyPr/>
          <a:lstStyle/>
          <a:p>
            <a:r>
              <a:rPr lang="en-US" dirty="0"/>
              <a:t>Intro to IDA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B1A2E-9B08-4829-9EA7-E5B4B1D2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12"/>
            <a:ext cx="121920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IDA Allows you to save and load work between sessions via database files</a:t>
            </a:r>
          </a:p>
          <a:p>
            <a:r>
              <a:rPr lang="en-US" dirty="0"/>
              <a:t>Annotations and other items can be stored and distributed this way</a:t>
            </a:r>
          </a:p>
        </p:txBody>
      </p:sp>
    </p:spTree>
    <p:extLst>
      <p:ext uri="{BB962C8B-B14F-4D97-AF65-F5344CB8AC3E}">
        <p14:creationId xmlns:p14="http://schemas.microsoft.com/office/powerpoint/2010/main" val="277796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Window</a:t>
            </a:r>
          </a:p>
          <a:p>
            <a:r>
              <a:rPr lang="en-US" dirty="0"/>
              <a:t>Overview Navigator</a:t>
            </a:r>
          </a:p>
          <a:p>
            <a:r>
              <a:rPr lang="en-US" dirty="0"/>
              <a:t>Graph Overview</a:t>
            </a:r>
          </a:p>
          <a:p>
            <a:r>
              <a:rPr lang="en-US" dirty="0"/>
              <a:t>Views section</a:t>
            </a:r>
          </a:p>
        </p:txBody>
      </p:sp>
    </p:spTree>
    <p:extLst>
      <p:ext uri="{BB962C8B-B14F-4D97-AF65-F5344CB8AC3E}">
        <p14:creationId xmlns:p14="http://schemas.microsoft.com/office/powerpoint/2010/main" val="408034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IDA will load blocks of code that resemble functions here</a:t>
            </a:r>
          </a:p>
          <a:p>
            <a:r>
              <a:rPr lang="en-US" dirty="0"/>
              <a:t>Many of them will initially be named "sub_*"</a:t>
            </a:r>
          </a:p>
          <a:p>
            <a:pPr lvl="1"/>
            <a:r>
              <a:rPr lang="en-US" dirty="0"/>
              <a:t>Can be renamed later, as functionality is uncovered</a:t>
            </a:r>
          </a:p>
          <a:p>
            <a:pPr lvl="1"/>
            <a:r>
              <a:rPr lang="en-US" dirty="0"/>
              <a:t>A subset may have specific names on load, from symbols, functionality,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View and Hex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Provides a disassembly view of a section of code</a:t>
            </a:r>
          </a:p>
          <a:p>
            <a:r>
              <a:rPr lang="en-US" dirty="0"/>
              <a:t>Can toggle between viewing the disassembly via text view and graph view</a:t>
            </a:r>
          </a:p>
          <a:p>
            <a:r>
              <a:rPr lang="en-US" dirty="0"/>
              <a:t>Hex view gives a view in hex bytes, or other formats</a:t>
            </a:r>
          </a:p>
          <a:p>
            <a:pPr lvl="1"/>
            <a:r>
              <a:rPr lang="en-US" dirty="0"/>
              <a:t>Selecting a block of opcodes highlights the whole instruction (if in hex)</a:t>
            </a:r>
          </a:p>
          <a:p>
            <a:pPr lvl="1"/>
            <a:r>
              <a:rPr lang="en-US" dirty="0"/>
              <a:t>Can synchronize selections with IDA View</a:t>
            </a:r>
          </a:p>
        </p:txBody>
      </p:sp>
    </p:spTree>
    <p:extLst>
      <p:ext uri="{BB962C8B-B14F-4D97-AF65-F5344CB8AC3E}">
        <p14:creationId xmlns:p14="http://schemas.microsoft.com/office/powerpoint/2010/main" val="146648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Sections let you define structures and </a:t>
            </a:r>
            <a:r>
              <a:rPr lang="en-US" dirty="0" err="1"/>
              <a:t>enum</a:t>
            </a:r>
            <a:r>
              <a:rPr lang="en-US" dirty="0"/>
              <a:t> values</a:t>
            </a:r>
          </a:p>
          <a:p>
            <a:r>
              <a:rPr lang="en-US" dirty="0"/>
              <a:t>Some structure definitions may be populated via type libs and symbols</a:t>
            </a:r>
          </a:p>
          <a:p>
            <a:pPr lvl="1"/>
            <a:r>
              <a:rPr lang="en-US" dirty="0"/>
              <a:t>Many Windows functions and parameters, for example, may be annotated in this fashion</a:t>
            </a:r>
          </a:p>
        </p:txBody>
      </p:sp>
    </p:spTree>
    <p:extLst>
      <p:ext uri="{BB962C8B-B14F-4D97-AF65-F5344CB8AC3E}">
        <p14:creationId xmlns:p14="http://schemas.microsoft.com/office/powerpoint/2010/main" val="6843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1053</Words>
  <Application>Microsoft Office PowerPoint</Application>
  <PresentationFormat>Widescreen</PresentationFormat>
  <Paragraphs>180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EFITYPE REVERSE</vt:lpstr>
      <vt:lpstr>Office Theme</vt:lpstr>
      <vt:lpstr>Intro to STATIC ANALYSIS</vt:lpstr>
      <vt:lpstr>Objectives</vt:lpstr>
      <vt:lpstr>Static Analysis Tools</vt:lpstr>
      <vt:lpstr>Intro to IDA Pro</vt:lpstr>
      <vt:lpstr>Starting Up</vt:lpstr>
      <vt:lpstr>Basic Areas</vt:lpstr>
      <vt:lpstr>Functions Window</vt:lpstr>
      <vt:lpstr>IDA View and Hex View</vt:lpstr>
      <vt:lpstr>Structures and Enums</vt:lpstr>
      <vt:lpstr>Imports and Exports</vt:lpstr>
      <vt:lpstr>Useful Features</vt:lpstr>
      <vt:lpstr>XREFS</vt:lpstr>
      <vt:lpstr>Renaming</vt:lpstr>
      <vt:lpstr>Comments</vt:lpstr>
      <vt:lpstr>Structure Definitions</vt:lpstr>
      <vt:lpstr>Jump to Location</vt:lpstr>
      <vt:lpstr>Other Useful Things</vt:lpstr>
      <vt:lpstr>Labs 1a &amp; 1b</vt:lpstr>
      <vt:lpstr>Binary Analysis</vt:lpstr>
      <vt:lpstr>Objectives</vt:lpstr>
      <vt:lpstr>Looking for Clues</vt:lpstr>
      <vt:lpstr>Applying Structure to Data</vt:lpstr>
      <vt:lpstr>Structure Identification</vt:lpstr>
      <vt:lpstr>Structures</vt:lpstr>
      <vt:lpstr>More Structure Examples</vt:lpstr>
      <vt:lpstr>Arrays</vt:lpstr>
      <vt:lpstr>Structures and Arrays</vt:lpstr>
      <vt:lpstr>Structures and Arrays – Cont’d</vt:lpstr>
      <vt:lpstr>Finding Allocations</vt:lpstr>
      <vt:lpstr>Finding Allocation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William Staud</cp:lastModifiedBy>
  <cp:revision>23</cp:revision>
  <dcterms:created xsi:type="dcterms:W3CDTF">2017-05-24T00:56:35Z</dcterms:created>
  <dcterms:modified xsi:type="dcterms:W3CDTF">2018-05-05T20:37:49Z</dcterms:modified>
</cp:coreProperties>
</file>