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5" r:id="rId21"/>
    <p:sldId id="336" r:id="rId22"/>
    <p:sldId id="334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0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3C30-926B-46BF-BF73-6946CE50FFF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nu.org/onlinedocs/gcc-4.2.4/gcc/X86-Built_002din-Functions.html" TargetMode="External"/><Relationship Id="rId2" Type="http://schemas.openxmlformats.org/officeDocument/2006/relationships/hyperlink" Target="https://msdn.microsoft.com/en-us/library/26td21d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ang.llvm.org/docs/LanguageExtensions.html#introductio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EFITYPE REVERSE" pitchFamily="2" charset="0"/>
              </a:rPr>
              <a:t>COMPILERS – 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6570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4" y="1429244"/>
            <a:ext cx="10549473" cy="4947702"/>
          </a:xfrm>
        </p:spPr>
      </p:pic>
    </p:spTree>
    <p:extLst>
      <p:ext uri="{BB962C8B-B14F-4D97-AF65-F5344CB8AC3E}">
        <p14:creationId xmlns:p14="http://schemas.microsoft.com/office/powerpoint/2010/main" val="229805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PE-specific</a:t>
            </a:r>
          </a:p>
          <a:p>
            <a:r>
              <a:rPr lang="en-US" dirty="0"/>
              <a:t>Provide information to fix up addresses on load (more on this topic later)</a:t>
            </a:r>
          </a:p>
          <a:p>
            <a:r>
              <a:rPr lang="en-US" dirty="0"/>
              <a:t>Makes PE files (which are not position-independent) work with 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1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originated</a:t>
            </a:r>
          </a:p>
          <a:p>
            <a:r>
              <a:rPr lang="en-US" dirty="0"/>
              <a:t>GCC extension - </a:t>
            </a:r>
            <a:r>
              <a:rPr lang="en-US" dirty="0" err="1"/>
              <a:t>ms_hook_prologue</a:t>
            </a:r>
            <a:r>
              <a:rPr lang="en-US" dirty="0"/>
              <a:t> - will provide</a:t>
            </a:r>
          </a:p>
          <a:p>
            <a:r>
              <a:rPr lang="en-US" dirty="0"/>
              <a:t>Implementation that allows for </a:t>
            </a:r>
            <a:r>
              <a:rPr lang="en-US" dirty="0" err="1"/>
              <a:t>hotpatching</a:t>
            </a:r>
            <a:endParaRPr lang="en-US" dirty="0"/>
          </a:p>
          <a:p>
            <a:r>
              <a:rPr lang="en-US" dirty="0"/>
              <a:t>Provides a 2-bytes, idempotent function prelude that can overwritten with a </a:t>
            </a:r>
            <a:r>
              <a:rPr lang="en-US" dirty="0" err="1"/>
              <a:t>jmp</a:t>
            </a:r>
            <a:endParaRPr lang="en-US" dirty="0"/>
          </a:p>
          <a:p>
            <a:r>
              <a:rPr lang="en-US" dirty="0"/>
              <a:t>Typically preceded by a 5 byte (in x86, anyhow), writable area to add a bigger </a:t>
            </a:r>
            <a:r>
              <a:rPr lang="en-US" dirty="0" err="1"/>
              <a:t>jmp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4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247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patch: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10921" y="2501270"/>
            <a:ext cx="939093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patchable area... 5 bytes of space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winfunc</a:t>
            </a:r>
            <a:r>
              <a:rPr lang="en-US" alt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edi</a:t>
            </a:r>
            <a:r>
              <a:rPr lang="en-US" altLang="en-US" sz="2000" dirty="0"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edi</a:t>
            </a: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two byte reserved patch point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010921" y="4678438"/>
            <a:ext cx="93909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patched: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newloc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; 5-byte jump to real destination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winfunc</a:t>
            </a:r>
            <a:r>
              <a:rPr lang="en-US" alt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patched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; 2-byte relative jump (backward)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6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Point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Looking at disassembled bytes we’d get something like: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10921" y="3442336"/>
            <a:ext cx="939093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0xcc </a:t>
            </a:r>
            <a:r>
              <a:rPr lang="en-US" altLang="en-US" sz="2000" dirty="0" err="1">
                <a:latin typeface="Consolas" panose="020B0609020204030204" pitchFamily="49" charset="0"/>
              </a:rPr>
              <a:t>0xcc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0xcc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0xcc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0xcc</a:t>
            </a:r>
            <a:r>
              <a:rPr lang="en-US" altLang="en-US" sz="2000" dirty="0">
                <a:latin typeface="Consolas" panose="020B0609020204030204" pitchFamily="49" charset="0"/>
              </a:rPr>
              <a:t>  ; the prologue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0x89 0xff                                 ; the patch point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010921" y="4986214"/>
            <a:ext cx="939093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0xe9 0xf3 0xf9 0xff </a:t>
            </a:r>
            <a:r>
              <a:rPr lang="en-US" altLang="en-US" sz="2000" dirty="0" err="1">
                <a:latin typeface="Consolas" panose="020B0609020204030204" pitchFamily="49" charset="0"/>
              </a:rPr>
              <a:t>0xff</a:t>
            </a:r>
            <a:r>
              <a:rPr lang="en-US" altLang="en-US" sz="2000" dirty="0">
                <a:latin typeface="Consolas" panose="020B0609020204030204" pitchFamily="49" charset="0"/>
              </a:rPr>
              <a:t>  ; the </a:t>
            </a:r>
            <a:r>
              <a:rPr lang="en-US" altLang="en-US" sz="2000" dirty="0" err="1">
                <a:latin typeface="Consolas" panose="020B0609020204030204" pitchFamily="49" charset="0"/>
              </a:rPr>
              <a:t>jmp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newloc</a:t>
            </a:r>
            <a:r>
              <a:rPr lang="en-US" altLang="en-US" sz="2000" dirty="0">
                <a:latin typeface="Consolas" panose="020B0609020204030204" pitchFamily="49" charset="0"/>
              </a:rPr>
              <a:t> bytes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0xeb 0xf9                                 ; the short </a:t>
            </a:r>
            <a:r>
              <a:rPr lang="en-US" altLang="en-US" sz="2000" dirty="0" err="1">
                <a:latin typeface="Consolas" panose="020B0609020204030204" pitchFamily="49" charset="0"/>
              </a:rPr>
              <a:t>jmp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functions are special functions implemented directly by the compiler</a:t>
            </a:r>
          </a:p>
          <a:p>
            <a:r>
              <a:rPr lang="en-US" dirty="0"/>
              <a:t>Intrinsic offerings vary by compiler</a:t>
            </a:r>
          </a:p>
          <a:p>
            <a:r>
              <a:rPr lang="en-US" dirty="0"/>
              <a:t>They typically map directly to a small number of assembly instructions</a:t>
            </a:r>
          </a:p>
          <a:p>
            <a:r>
              <a:rPr lang="en-US" dirty="0"/>
              <a:t>Typical use cases are to expose functionality provided by assembly that doesn't exist in the C (or C++) standard library, such as access to SIMD operations.</a:t>
            </a:r>
          </a:p>
        </p:txBody>
      </p:sp>
    </p:spTree>
    <p:extLst>
      <p:ext uri="{BB962C8B-B14F-4D97-AF65-F5344CB8AC3E}">
        <p14:creationId xmlns:p14="http://schemas.microsoft.com/office/powerpoint/2010/main" val="410655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</a:t>
            </a:r>
            <a:r>
              <a:rPr lang="en-US" dirty="0" err="1"/>
              <a:t>Funtions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(Microsoft):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Maps directly to: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10921" y="2586411"/>
            <a:ext cx="939093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__</a:t>
            </a:r>
            <a:r>
              <a:rPr lang="en-US" altLang="en-US" sz="2000" dirty="0" err="1">
                <a:latin typeface="Consolas" panose="020B0609020204030204" pitchFamily="49" charset="0"/>
              </a:rPr>
              <a:t>debugbreak</a:t>
            </a:r>
            <a:r>
              <a:rPr lang="en-US" altLang="en-US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010921" y="4130289"/>
            <a:ext cx="939093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int3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7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Function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lists for supported intrinsic functions should be provided as part of compiler documentation</a:t>
            </a:r>
          </a:p>
          <a:p>
            <a:endParaRPr lang="en-US" dirty="0"/>
          </a:p>
          <a:p>
            <a:pPr lvl="1"/>
            <a:r>
              <a:rPr lang="en-US" dirty="0"/>
              <a:t>MSDN: </a:t>
            </a:r>
            <a:r>
              <a:rPr lang="en-US" dirty="0">
                <a:hlinkClick r:id="rId2"/>
              </a:rPr>
              <a:t>https://msdn.microsoft.com/en-us/library/26td21ds.aspx</a:t>
            </a:r>
            <a:endParaRPr lang="en-US" dirty="0"/>
          </a:p>
          <a:p>
            <a:pPr lvl="1"/>
            <a:r>
              <a:rPr lang="en-US" dirty="0"/>
              <a:t>GCC (4.2.4): </a:t>
            </a:r>
            <a:r>
              <a:rPr lang="en-US" dirty="0">
                <a:hlinkClick r:id="rId3"/>
              </a:rPr>
              <a:t>http://gcc.gnu.org/onlinedocs/gcc-4.2.4/gcc/X86-Built_002din-Functions.html</a:t>
            </a:r>
            <a:endParaRPr lang="en-US" dirty="0"/>
          </a:p>
          <a:p>
            <a:pPr lvl="1"/>
            <a:r>
              <a:rPr lang="en-US" dirty="0"/>
              <a:t>Clang: </a:t>
            </a:r>
            <a:r>
              <a:rPr lang="en-US" dirty="0">
                <a:hlinkClick r:id="rId4"/>
              </a:rPr>
              <a:t>http://clang.llvm.org/docs/LanguageExtensions.html#introduction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Compiler-implemented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common functions may be implemented directly by the compiler inline</a:t>
            </a:r>
          </a:p>
          <a:p>
            <a:r>
              <a:rPr lang="en-US" dirty="0"/>
              <a:t>Methods such as </a:t>
            </a:r>
            <a:r>
              <a:rPr lang="en-US" dirty="0" err="1"/>
              <a:t>strlen</a:t>
            </a:r>
            <a:r>
              <a:rPr lang="en-US" dirty="0"/>
              <a:t>, 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may fall into this category</a:t>
            </a:r>
          </a:p>
          <a:p>
            <a:r>
              <a:rPr lang="en-US" dirty="0"/>
              <a:t>As such, disassembly may not contain a "call" to these methods, but rather something like: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place of </a:t>
            </a:r>
            <a:r>
              <a:rPr lang="en-US" dirty="0" err="1"/>
              <a:t>memcpy</a:t>
            </a: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4239793"/>
            <a:ext cx="93909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ecx</a:t>
            </a:r>
            <a:r>
              <a:rPr lang="en-US" altLang="en-US" sz="2000" dirty="0"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0x30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esi</a:t>
            </a:r>
            <a:r>
              <a:rPr lang="en-US" altLang="en-US" sz="2000" dirty="0">
                <a:latin typeface="Consolas" panose="020B0609020204030204" pitchFamily="49" charset="0"/>
              </a:rPr>
              <a:t>, [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- 0x0c</a:t>
            </a:r>
            <a:r>
              <a:rPr lang="en-US" altLang="en-US" sz="2000" dirty="0">
                <a:latin typeface="Consolas" panose="020B0609020204030204" pitchFamily="49" charset="0"/>
              </a:rPr>
              <a:t>]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edi</a:t>
            </a:r>
            <a:r>
              <a:rPr lang="en-US" altLang="en-US" sz="2000" dirty="0">
                <a:latin typeface="Consolas" panose="020B0609020204030204" pitchFamily="49" charset="0"/>
              </a:rPr>
              <a:t>, [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+ 0x08</a:t>
            </a:r>
            <a:r>
              <a:rPr lang="en-US" altLang="en-US" sz="2000" dirty="0">
                <a:latin typeface="Consolas" panose="020B0609020204030204" pitchFamily="49" charset="0"/>
              </a:rPr>
              <a:t>]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rep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movsb</a:t>
            </a:r>
            <a:endParaRPr lang="en-US" alt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60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Crackme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Assembly to C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2413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Lab 3a</a:t>
            </a:r>
          </a:p>
        </p:txBody>
      </p:sp>
    </p:spTree>
    <p:extLst>
      <p:ext uri="{BB962C8B-B14F-4D97-AF65-F5344CB8AC3E}">
        <p14:creationId xmlns:p14="http://schemas.microsoft.com/office/powerpoint/2010/main" val="6283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fundamental concepts pertaining to how the compilation process works</a:t>
            </a:r>
          </a:p>
          <a:p>
            <a:r>
              <a:rPr lang="en-US" dirty="0"/>
              <a:t>Understand and identify security mechanisms implemented by compilers</a:t>
            </a:r>
          </a:p>
          <a:p>
            <a:r>
              <a:rPr lang="en-US" dirty="0"/>
              <a:t>Understand and identify some features and minor optimizations performed by compilers</a:t>
            </a:r>
          </a:p>
          <a:p>
            <a:r>
              <a:rPr lang="en-US" dirty="0"/>
              <a:t>Understand and identify intrinsic methods</a:t>
            </a:r>
          </a:p>
        </p:txBody>
      </p:sp>
    </p:spTree>
    <p:extLst>
      <p:ext uri="{BB962C8B-B14F-4D97-AF65-F5344CB8AC3E}">
        <p14:creationId xmlns:p14="http://schemas.microsoft.com/office/powerpoint/2010/main" val="164498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and Runtime Linking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5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Understand and utilize Dynamic and Runtime loading techniques</a:t>
            </a:r>
          </a:p>
          <a:p>
            <a:r>
              <a:rPr lang="en-US" dirty="0"/>
              <a:t>Understand and utilize Dynamic and Runtime linking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81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Dynamic Linking?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binary data to be distributed as a DLL or Shared Object file</a:t>
            </a:r>
          </a:p>
          <a:p>
            <a:pPr lvl="1"/>
            <a:r>
              <a:rPr lang="en-US" dirty="0"/>
              <a:t>Has the same general attributes as a standard executable (including the same file format)</a:t>
            </a:r>
          </a:p>
          <a:p>
            <a:pPr lvl="1"/>
            <a:r>
              <a:rPr lang="en-US" dirty="0"/>
              <a:t>Provides common library services for multiple executables without having to increase size as much as static linking</a:t>
            </a:r>
          </a:p>
          <a:p>
            <a:r>
              <a:rPr lang="en-US" dirty="0"/>
              <a:t>Loaded into process space at runtime, as part of dependency resolution</a:t>
            </a:r>
          </a:p>
          <a:p>
            <a:pPr lvl="1"/>
            <a:r>
              <a:rPr lang="en-US" dirty="0"/>
              <a:t>When target executable is run, its imports are examined by the operating system</a:t>
            </a:r>
          </a:p>
          <a:p>
            <a:pPr lvl="1"/>
            <a:r>
              <a:rPr lang="en-US" dirty="0"/>
              <a:t>Dynamic libraries it depends on are loaded prior to execution</a:t>
            </a:r>
          </a:p>
        </p:txBody>
      </p:sp>
    </p:spTree>
    <p:extLst>
      <p:ext uri="{BB962C8B-B14F-4D97-AF65-F5344CB8AC3E}">
        <p14:creationId xmlns:p14="http://schemas.microsoft.com/office/powerpoint/2010/main" val="2924717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requires a static library and a header file</a:t>
            </a:r>
          </a:p>
          <a:p>
            <a:r>
              <a:rPr lang="en-US" dirty="0"/>
              <a:t>Most (read: nearly all) applications implicitly do this in one way or another</a:t>
            </a:r>
          </a:p>
          <a:p>
            <a:pPr lvl="1"/>
            <a:r>
              <a:rPr lang="en-US" dirty="0"/>
              <a:t>C(++) Runtime code is often dynamically linked (e.g., </a:t>
            </a:r>
            <a:r>
              <a:rPr lang="en-US" dirty="0" err="1"/>
              <a:t>glibc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Ancillary, OS-provided code (e.g., kernel32) works in this fashion also</a:t>
            </a:r>
          </a:p>
          <a:p>
            <a:r>
              <a:rPr lang="en-US" dirty="0"/>
              <a:t>Loading will fail if the required dynamic library is not present</a:t>
            </a:r>
          </a:p>
        </p:txBody>
      </p:sp>
    </p:spTree>
    <p:extLst>
      <p:ext uri="{BB962C8B-B14F-4D97-AF65-F5344CB8AC3E}">
        <p14:creationId xmlns:p14="http://schemas.microsoft.com/office/powerpoint/2010/main" val="344947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dynamic linking, but with a key difference</a:t>
            </a:r>
          </a:p>
          <a:p>
            <a:pPr lvl="1"/>
            <a:r>
              <a:rPr lang="en-US" dirty="0"/>
              <a:t>No extra lib/header generally required</a:t>
            </a:r>
          </a:p>
          <a:p>
            <a:pPr lvl="1"/>
            <a:r>
              <a:rPr lang="en-US" dirty="0"/>
              <a:t>Onus is entirely on end user (e.g., the executable) to ensure that things go smoothly when loading/linking</a:t>
            </a:r>
          </a:p>
          <a:p>
            <a:r>
              <a:rPr lang="en-US" dirty="0"/>
              <a:t>Exported functions must be located by end user</a:t>
            </a:r>
          </a:p>
        </p:txBody>
      </p:sp>
    </p:spTree>
    <p:extLst>
      <p:ext uri="{BB962C8B-B14F-4D97-AF65-F5344CB8AC3E}">
        <p14:creationId xmlns:p14="http://schemas.microsoft.com/office/powerpoint/2010/main" val="153267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Linking – How to load a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 err="1"/>
              <a:t>LoadLibrary</a:t>
            </a:r>
            <a:r>
              <a:rPr lang="en-US" dirty="0"/>
              <a:t>(A|W) - Provides the interface for loading a DLL from disk into the current process</a:t>
            </a:r>
          </a:p>
          <a:p>
            <a:pPr lvl="1"/>
            <a:r>
              <a:rPr lang="en-US" dirty="0" err="1"/>
              <a:t>GetProcAddress</a:t>
            </a:r>
            <a:r>
              <a:rPr lang="en-US" dirty="0"/>
              <a:t> - Given an HMODULE (returned by </a:t>
            </a:r>
            <a:r>
              <a:rPr lang="en-US" dirty="0" err="1"/>
              <a:t>LoadLibrary</a:t>
            </a:r>
            <a:r>
              <a:rPr lang="en-US" dirty="0"/>
              <a:t> or </a:t>
            </a:r>
            <a:r>
              <a:rPr lang="en-US" dirty="0" err="1"/>
              <a:t>GetModuleHandle</a:t>
            </a:r>
            <a:r>
              <a:rPr lang="en-US" dirty="0"/>
              <a:t>), it will attempt to locate an exported function.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US" dirty="0" err="1"/>
              <a:t>dlopen</a:t>
            </a:r>
            <a:r>
              <a:rPr lang="en-US" dirty="0"/>
              <a:t> - Similar in function to </a:t>
            </a:r>
            <a:r>
              <a:rPr lang="en-US" dirty="0" err="1"/>
              <a:t>LoadLibrary</a:t>
            </a:r>
            <a:r>
              <a:rPr lang="en-US" dirty="0"/>
              <a:t>, it will load a shared object into the current process.</a:t>
            </a:r>
          </a:p>
          <a:p>
            <a:pPr lvl="1"/>
            <a:r>
              <a:rPr lang="en-US" dirty="0" err="1"/>
              <a:t>dlsym</a:t>
            </a:r>
            <a:r>
              <a:rPr lang="en-US" dirty="0"/>
              <a:t> - As with </a:t>
            </a:r>
            <a:r>
              <a:rPr lang="en-US" dirty="0" err="1"/>
              <a:t>GetProcAddress</a:t>
            </a:r>
            <a:r>
              <a:rPr lang="en-US" dirty="0"/>
              <a:t>, it will attempt to locate an exported symbol on the provided library</a:t>
            </a:r>
          </a:p>
        </p:txBody>
      </p:sp>
    </p:spTree>
    <p:extLst>
      <p:ext uri="{BB962C8B-B14F-4D97-AF65-F5344CB8AC3E}">
        <p14:creationId xmlns:p14="http://schemas.microsoft.com/office/powerpoint/2010/main" val="1884636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exported either by name or ordinal</a:t>
            </a:r>
          </a:p>
          <a:p>
            <a:pPr lvl="1"/>
            <a:r>
              <a:rPr lang="en-US" dirty="0"/>
              <a:t>Name - string; may (or may not) be mangled according to calling convention</a:t>
            </a:r>
          </a:p>
          <a:p>
            <a:pPr lvl="1"/>
            <a:r>
              <a:rPr lang="en-US" dirty="0"/>
              <a:t>Ordinal - Simply a number - Must be WORD-sized or smaller</a:t>
            </a:r>
          </a:p>
          <a:p>
            <a:r>
              <a:rPr lang="en-US" dirty="0"/>
              <a:t>Both are really just methods of finding exported symbols</a:t>
            </a:r>
          </a:p>
          <a:p>
            <a:r>
              <a:rPr lang="en-US" dirty="0"/>
              <a:t>Exports can also forward to other DLLs</a:t>
            </a:r>
          </a:p>
        </p:txBody>
      </p:sp>
    </p:spTree>
    <p:extLst>
      <p:ext uri="{BB962C8B-B14F-4D97-AF65-F5344CB8AC3E}">
        <p14:creationId xmlns:p14="http://schemas.microsoft.com/office/powerpoint/2010/main" val="1552002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437637"/>
            <a:ext cx="9390930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argc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600" dirty="0">
                <a:latin typeface="Consolas" panose="020B0609020204030204" pitchFamily="49" charset="0"/>
              </a:rPr>
              <a:t>** </a:t>
            </a:r>
            <a:r>
              <a:rPr lang="en-US" altLang="en-US" sz="1600" dirty="0" err="1">
                <a:latin typeface="Consolas" panose="020B0609020204030204" pitchFamily="49" charset="0"/>
              </a:rPr>
              <a:t>argv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// Our module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HMODULE </a:t>
            </a:r>
            <a:r>
              <a:rPr lang="en-US" altLang="en-US" sz="1600" dirty="0" err="1">
                <a:latin typeface="Consolas" panose="020B0609020204030204" pitchFamily="49" charset="0"/>
              </a:rPr>
              <a:t>hm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// Our dynamic function pointer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(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__</a:t>
            </a:r>
            <a:r>
              <a:rPr lang="en-US" alt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stdcall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*</a:t>
            </a:r>
            <a:r>
              <a:rPr lang="en-US" altLang="en-US" sz="1600" dirty="0" err="1">
                <a:latin typeface="Consolas" panose="020B0609020204030204" pitchFamily="49" charset="0"/>
              </a:rPr>
              <a:t>dynamicFunction</a:t>
            </a:r>
            <a:r>
              <a:rPr lang="en-US" altLang="en-US" sz="1600" dirty="0">
                <a:latin typeface="Consolas" panose="020B0609020204030204" pitchFamily="49" charset="0"/>
              </a:rPr>
              <a:t>)(</a:t>
            </a:r>
            <a:r>
              <a:rPr lang="en-US" altLang="en-US" sz="1600" dirty="0" err="1"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) = 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result = 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// try to load a </a:t>
            </a:r>
            <a:r>
              <a:rPr lang="en-US" alt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dll,return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if we can't find it!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dirty="0">
                <a:latin typeface="Consolas" panose="020B0609020204030204" pitchFamily="49" charset="0"/>
              </a:rPr>
              <a:t> == (</a:t>
            </a:r>
            <a:r>
              <a:rPr lang="en-US" altLang="en-US" sz="1600" dirty="0" err="1">
                <a:latin typeface="Consolas" panose="020B0609020204030204" pitchFamily="49" charset="0"/>
              </a:rPr>
              <a:t>hm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LoadLibraryA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"MyLib.dll"</a:t>
            </a:r>
            <a:r>
              <a:rPr lang="en-US" altLang="en-US" sz="1600" dirty="0">
                <a:latin typeface="Consolas" panose="020B0609020204030204" pitchFamily="49" charset="0"/>
              </a:rPr>
              <a:t>)))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	</a:t>
            </a:r>
            <a:r>
              <a:rPr lang="en-US" altLang="en-US" sz="1600" dirty="0" err="1">
                <a:latin typeface="Consolas" panose="020B0609020204030204" pitchFamily="49" charset="0"/>
              </a:rPr>
              <a:t>printf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("Failed to load library! %d\n"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  <a:r>
              <a:rPr lang="en-US" altLang="en-US" sz="1600" dirty="0" err="1">
                <a:latin typeface="Consolas" panose="020B0609020204030204" pitchFamily="49" charset="0"/>
              </a:rPr>
              <a:t>GetLastError</a:t>
            </a:r>
            <a:r>
              <a:rPr lang="en-US" altLang="en-US" sz="1600" dirty="0">
                <a:latin typeface="Consolas" panose="020B0609020204030204" pitchFamily="49" charset="0"/>
              </a:rPr>
              <a:t>());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	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// Try to find an exported </a:t>
            </a:r>
            <a:r>
              <a:rPr lang="en-US" alt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function.If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it were exported by ordinal, the 2nd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 // </a:t>
            </a:r>
            <a:r>
              <a:rPr lang="en-US" alt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param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would change to: (char*)n, where n is the ordinal number. This is a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 // bit </a:t>
            </a:r>
            <a:r>
              <a:rPr lang="en-US" alt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strange,but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is the way the API works.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latin typeface="Consolas" panose="020B0609020204030204" pitchFamily="49" charset="0"/>
              </a:rPr>
              <a:t>dynamicFunction</a:t>
            </a:r>
            <a:r>
              <a:rPr lang="en-US" altLang="en-US" sz="1600" dirty="0">
                <a:latin typeface="Consolas" panose="020B0609020204030204" pitchFamily="49" charset="0"/>
              </a:rPr>
              <a:t> = (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__</a:t>
            </a:r>
            <a:r>
              <a:rPr lang="en-US" alt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stdcall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600" dirty="0">
                <a:latin typeface="Consolas" panose="020B0609020204030204" pitchFamily="49" charset="0"/>
              </a:rPr>
              <a:t>)(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))</a:t>
            </a:r>
            <a:r>
              <a:rPr lang="en-US" altLang="en-US" sz="1600" dirty="0" err="1">
                <a:latin typeface="Consolas" panose="020B0609020204030204" pitchFamily="49" charset="0"/>
              </a:rPr>
              <a:t>GetProcAddress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hm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"MyFunction@4"</a:t>
            </a:r>
            <a:r>
              <a:rPr lang="en-US" alt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dirty="0">
                <a:latin typeface="Consolas" panose="020B0609020204030204" pitchFamily="49" charset="0"/>
              </a:rPr>
              <a:t> == </a:t>
            </a:r>
            <a:r>
              <a:rPr lang="en-US" altLang="en-US" sz="1600" dirty="0" err="1">
                <a:latin typeface="Consolas" panose="020B0609020204030204" pitchFamily="49" charset="0"/>
              </a:rPr>
              <a:t>dynamicFunction</a:t>
            </a:r>
            <a:r>
              <a:rPr lang="en-US" alt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printf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"Failed to find </a:t>
            </a:r>
            <a:r>
              <a:rPr lang="en-US" altLang="en-US" sz="1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! %d\n"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GetLastError</a:t>
            </a:r>
            <a:r>
              <a:rPr lang="en-US" altLang="en-US" sz="1600" dirty="0">
                <a:latin typeface="Consolas" panose="020B0609020204030204" pitchFamily="49" charset="0"/>
              </a:rPr>
              <a:t>());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-2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result = </a:t>
            </a:r>
            <a:r>
              <a:rPr lang="en-US" altLang="en-US" sz="1600" dirty="0" err="1">
                <a:latin typeface="Consolas" panose="020B0609020204030204" pitchFamily="49" charset="0"/>
              </a:rPr>
              <a:t>dynamicFunction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// Now we </a:t>
            </a:r>
            <a:r>
              <a:rPr lang="en-US" alt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FreeLibrary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(since we are done with it now)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latin typeface="Consolas" panose="020B0609020204030204" pitchFamily="49" charset="0"/>
              </a:rPr>
              <a:t>FreeLibrary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hm</a:t>
            </a:r>
            <a:r>
              <a:rPr lang="en-US" alt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result;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3361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930078"/>
            <a:ext cx="939093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argc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600" dirty="0">
                <a:latin typeface="Consolas" panose="020B0609020204030204" pitchFamily="49" charset="0"/>
              </a:rPr>
              <a:t>** </a:t>
            </a:r>
            <a:r>
              <a:rPr lang="en-US" altLang="en-US" sz="1600" dirty="0" err="1">
                <a:latin typeface="Consolas" panose="020B0609020204030204" pitchFamily="49" charset="0"/>
              </a:rPr>
              <a:t>argv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{</a:t>
            </a:r>
            <a:endParaRPr lang="en-US" alt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void* </a:t>
            </a:r>
            <a:r>
              <a:rPr lang="en-US" altLang="en-US" sz="1600" dirty="0" err="1">
                <a:latin typeface="Consolas" panose="020B0609020204030204" pitchFamily="49" charset="0"/>
              </a:rPr>
              <a:t>hm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(*</a:t>
            </a:r>
            <a:r>
              <a:rPr lang="en-US" altLang="en-US" sz="1600" dirty="0" err="1">
                <a:latin typeface="Consolas" panose="020B0609020204030204" pitchFamily="49" charset="0"/>
              </a:rPr>
              <a:t>myexport</a:t>
            </a:r>
            <a:r>
              <a:rPr lang="en-US" altLang="en-US" sz="1600" dirty="0">
                <a:latin typeface="Consolas" panose="020B0609020204030204" pitchFamily="49" charset="0"/>
              </a:rPr>
              <a:t>)(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) = 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result = 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// As with </a:t>
            </a:r>
            <a:r>
              <a:rPr lang="en-US" alt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LoadLibrary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, we pass the path to load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dirty="0">
                <a:latin typeface="Consolas" panose="020B0609020204030204" pitchFamily="49" charset="0"/>
              </a:rPr>
              <a:t> == (</a:t>
            </a:r>
            <a:r>
              <a:rPr lang="en-US" altLang="en-US" sz="1600" dirty="0" err="1">
                <a:latin typeface="Consolas" panose="020B0609020204030204" pitchFamily="49" charset="0"/>
              </a:rPr>
              <a:t>hm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dlopen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“./mylib.so“, </a:t>
            </a:r>
            <a:r>
              <a:rPr lang="en-US" altLang="en-US" sz="1600" dirty="0">
                <a:latin typeface="Consolas" panose="020B0609020204030204" pitchFamily="49" charset="0"/>
              </a:rPr>
              <a:t>RTLD_NOW)))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	</a:t>
            </a:r>
            <a:r>
              <a:rPr lang="en-US" altLang="en-US" sz="1600" dirty="0" err="1">
                <a:latin typeface="Consolas" panose="020B0609020204030204" pitchFamily="49" charset="0"/>
              </a:rPr>
              <a:t>printf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("Failed to load library! %s\n"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  <a:r>
              <a:rPr lang="en-US" altLang="en-US" sz="1600" dirty="0" err="1">
                <a:latin typeface="Consolas" panose="020B0609020204030204" pitchFamily="49" charset="0"/>
              </a:rPr>
              <a:t>strerror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errno</a:t>
            </a:r>
            <a:r>
              <a:rPr lang="en-US" alt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	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errno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// again, we get our function pointer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latin typeface="Consolas" panose="020B0609020204030204" pitchFamily="49" charset="0"/>
              </a:rPr>
              <a:t>myexport</a:t>
            </a:r>
            <a:r>
              <a:rPr lang="en-US" altLang="en-US" sz="1600" dirty="0">
                <a:latin typeface="Consolas" panose="020B0609020204030204" pitchFamily="49" charset="0"/>
              </a:rPr>
              <a:t> = (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600" dirty="0">
                <a:latin typeface="Consolas" panose="020B0609020204030204" pitchFamily="49" charset="0"/>
              </a:rPr>
              <a:t>)(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))</a:t>
            </a:r>
            <a:r>
              <a:rPr lang="en-US" altLang="en-US" sz="1600" dirty="0" err="1">
                <a:latin typeface="Consolas" panose="020B0609020204030204" pitchFamily="49" charset="0"/>
              </a:rPr>
              <a:t>dlsym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hm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“</a:t>
            </a:r>
            <a:r>
              <a:rPr lang="en-US" altLang="en-US" sz="1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myExportedFunction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dirty="0">
                <a:latin typeface="Consolas" panose="020B0609020204030204" pitchFamily="49" charset="0"/>
              </a:rPr>
              <a:t> == </a:t>
            </a:r>
            <a:r>
              <a:rPr lang="en-US" altLang="en-US" sz="1600" dirty="0" err="1">
                <a:latin typeface="Consolas" panose="020B0609020204030204" pitchFamily="49" charset="0"/>
              </a:rPr>
              <a:t>myexport</a:t>
            </a:r>
            <a:r>
              <a:rPr lang="en-US" alt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printf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"Failed to find </a:t>
            </a:r>
            <a:r>
              <a:rPr lang="en-US" altLang="en-US" sz="1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! %s\n"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strerror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errno</a:t>
            </a:r>
            <a:r>
              <a:rPr lang="en-US" alt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errno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 // call and close!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latin typeface="Consolas" panose="020B0609020204030204" pitchFamily="49" charset="0"/>
              </a:rPr>
              <a:t>result = </a:t>
            </a:r>
            <a:r>
              <a:rPr lang="en-US" altLang="en-US" sz="1600" dirty="0" err="1">
                <a:latin typeface="Consolas" panose="020B0609020204030204" pitchFamily="49" charset="0"/>
              </a:rPr>
              <a:t>myexport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latin typeface="Consolas" panose="020B0609020204030204" pitchFamily="49" charset="0"/>
              </a:rPr>
              <a:t>dlclose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hm</a:t>
            </a:r>
            <a:r>
              <a:rPr lang="en-US" alt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result;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896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ctypes</a:t>
            </a:r>
            <a:r>
              <a:rPr lang="en-US" dirty="0"/>
              <a:t> library in Python provides an easy way to load and call exported methods</a:t>
            </a:r>
          </a:p>
          <a:p>
            <a:r>
              <a:rPr lang="en-US" dirty="0"/>
              <a:t>Note that the architecture of Python (32 vs 64 bit) MUST match the architecture of the DLL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400535" y="3942840"/>
            <a:ext cx="93909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ctypes</a:t>
            </a:r>
            <a:endParaRPr lang="en-US" altLang="en-US" sz="16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 = </a:t>
            </a:r>
            <a:r>
              <a:rPr lang="en-US" altLang="en-US" sz="1600" dirty="0" err="1">
                <a:latin typeface="Consolas" panose="020B0609020204030204" pitchFamily="49" charset="0"/>
              </a:rPr>
              <a:t>ctypes.CDLL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"mydll.dll"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c[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600" dirty="0">
                <a:latin typeface="Consolas" panose="020B0609020204030204" pitchFamily="49" charset="0"/>
              </a:rPr>
              <a:t>]() </a:t>
            </a: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Calling the method exported at ordinal 1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c[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MyFunc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latin typeface="Consolas" panose="020B0609020204030204" pitchFamily="49" charset="0"/>
              </a:rPr>
              <a:t>]() </a:t>
            </a: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calling the method "</a:t>
            </a:r>
            <a:r>
              <a:rPr lang="en-US" alt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MyFunc</a:t>
            </a: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 exported by name</a:t>
            </a:r>
          </a:p>
        </p:txBody>
      </p:sp>
    </p:spTree>
    <p:extLst>
      <p:ext uri="{BB962C8B-B14F-4D97-AF65-F5344CB8AC3E}">
        <p14:creationId xmlns:p14="http://schemas.microsoft.com/office/powerpoint/2010/main" val="391793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do we get from a text file to a binary?</a:t>
            </a:r>
          </a:p>
        </p:txBody>
      </p:sp>
    </p:spTree>
    <p:extLst>
      <p:ext uri="{BB962C8B-B14F-4D97-AF65-F5344CB8AC3E}">
        <p14:creationId xmlns:p14="http://schemas.microsoft.com/office/powerpoint/2010/main" val="3337746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Runtime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Labs 4, 4a, &amp; 4b</a:t>
            </a:r>
          </a:p>
        </p:txBody>
      </p:sp>
    </p:spTree>
    <p:extLst>
      <p:ext uri="{BB962C8B-B14F-4D97-AF65-F5344CB8AC3E}">
        <p14:creationId xmlns:p14="http://schemas.microsoft.com/office/powerpoint/2010/main" val="301615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: The First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Text is broken into tokens</a:t>
            </a:r>
          </a:p>
          <a:p>
            <a:r>
              <a:rPr lang="en-US" dirty="0"/>
              <a:t>The "how" is based on language </a:t>
            </a:r>
            <a:r>
              <a:rPr lang="en-US" dirty="0" err="1"/>
              <a:t>contraints</a:t>
            </a:r>
            <a:r>
              <a:rPr lang="en-US" dirty="0"/>
              <a:t> (e.g., whitespace, semicolons,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18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next step in interpreting text</a:t>
            </a:r>
          </a:p>
          <a:p>
            <a:r>
              <a:rPr lang="en-US" dirty="0"/>
              <a:t>Stream of tokens created from </a:t>
            </a:r>
            <a:r>
              <a:rPr lang="en-US" dirty="0" err="1"/>
              <a:t>lexing</a:t>
            </a:r>
            <a:r>
              <a:rPr lang="en-US" dirty="0"/>
              <a:t> are examined here</a:t>
            </a:r>
          </a:p>
          <a:p>
            <a:r>
              <a:rPr lang="en-US" dirty="0"/>
              <a:t>Abstract Syntax Tree (AST) gets built from this</a:t>
            </a:r>
          </a:p>
        </p:txBody>
      </p:sp>
    </p:spTree>
    <p:extLst>
      <p:ext uri="{BB962C8B-B14F-4D97-AF65-F5344CB8AC3E}">
        <p14:creationId xmlns:p14="http://schemas.microsoft.com/office/powerpoint/2010/main" val="196038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transformations typically applied</a:t>
            </a:r>
          </a:p>
          <a:p>
            <a:pPr lvl="1"/>
            <a:r>
              <a:rPr lang="en-US" dirty="0"/>
              <a:t>the original AST gets changed a bit, losing context</a:t>
            </a:r>
          </a:p>
          <a:p>
            <a:pPr lvl="1"/>
            <a:r>
              <a:rPr lang="en-US" dirty="0"/>
              <a:t>Sometimes something that resembles a pseudo-assembly gets produced here (e.g., </a:t>
            </a:r>
            <a:r>
              <a:rPr lang="en-US" dirty="0" err="1"/>
              <a:t>llvm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Typically still has more "intent" (e.g., what the programmer intended to do) encoded than raw assembly/opcodes</a:t>
            </a:r>
          </a:p>
          <a:p>
            <a:r>
              <a:rPr lang="en-US" dirty="0"/>
              <a:t>Optimizations get added here</a:t>
            </a:r>
          </a:p>
          <a:p>
            <a:r>
              <a:rPr lang="en-US" dirty="0"/>
              <a:t>Register spills and variable lifecycle gets analyzed/calculated at this point</a:t>
            </a:r>
          </a:p>
        </p:txBody>
      </p:sp>
    </p:spTree>
    <p:extLst>
      <p:ext uri="{BB962C8B-B14F-4D97-AF65-F5344CB8AC3E}">
        <p14:creationId xmlns:p14="http://schemas.microsoft.com/office/powerpoint/2010/main" val="45185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out comes a binary?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sections get generated (more on this topic later)</a:t>
            </a:r>
          </a:p>
          <a:p>
            <a:r>
              <a:rPr lang="en-US" dirty="0"/>
              <a:t>Compilation finishes, assembly gets produced, and assembling happens</a:t>
            </a:r>
          </a:p>
          <a:p>
            <a:r>
              <a:rPr lang="en-US" dirty="0"/>
              <a:t>Object files get created</a:t>
            </a:r>
          </a:p>
          <a:p>
            <a:r>
              <a:rPr lang="en-US" dirty="0"/>
              <a:t>Linking occurs</a:t>
            </a:r>
          </a:p>
          <a:p>
            <a:pPr marL="0" indent="0">
              <a:buNone/>
            </a:pPr>
            <a:r>
              <a:rPr lang="en-US" dirty="0"/>
              <a:t>And finally....</a:t>
            </a:r>
          </a:p>
          <a:p>
            <a:endParaRPr lang="en-US" dirty="0"/>
          </a:p>
          <a:p>
            <a:r>
              <a:rPr lang="en-US" dirty="0"/>
              <a:t>A binary gets created!</a:t>
            </a:r>
          </a:p>
        </p:txBody>
      </p:sp>
    </p:spTree>
    <p:extLst>
      <p:ext uri="{BB962C8B-B14F-4D97-AF65-F5344CB8AC3E}">
        <p14:creationId xmlns:p14="http://schemas.microsoft.com/office/powerpoint/2010/main" val="36230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number of security features exist (and are now usually implemented by default) for compilers</a:t>
            </a:r>
          </a:p>
          <a:p>
            <a:r>
              <a:rPr lang="en-US" dirty="0"/>
              <a:t>Some are specific to vendors/file formats</a:t>
            </a:r>
          </a:p>
        </p:txBody>
      </p:sp>
    </p:spTree>
    <p:extLst>
      <p:ext uri="{BB962C8B-B14F-4D97-AF65-F5344CB8AC3E}">
        <p14:creationId xmlns:p14="http://schemas.microsoft.com/office/powerpoint/2010/main" val="416624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"cookie" that is added to the stack inside of a function call to indicate that the stack has been corrupted</a:t>
            </a:r>
          </a:p>
          <a:p>
            <a:r>
              <a:rPr lang="en-US" dirty="0"/>
              <a:t>Generally set at function prologue (on stack)</a:t>
            </a:r>
          </a:p>
          <a:p>
            <a:r>
              <a:rPr lang="en-US" dirty="0"/>
              <a:t>Typically checked just prior to function return</a:t>
            </a:r>
          </a:p>
        </p:txBody>
      </p:sp>
    </p:spTree>
    <p:extLst>
      <p:ext uri="{BB962C8B-B14F-4D97-AF65-F5344CB8AC3E}">
        <p14:creationId xmlns:p14="http://schemas.microsoft.com/office/powerpoint/2010/main" val="79654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1310</Words>
  <Application>Microsoft Office PowerPoint</Application>
  <PresentationFormat>Widescreen</PresentationFormat>
  <Paragraphs>204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EFITYPE REVERSE</vt:lpstr>
      <vt:lpstr>Office Theme</vt:lpstr>
      <vt:lpstr>COMPILERS – an Introduction</vt:lpstr>
      <vt:lpstr>Objectives</vt:lpstr>
      <vt:lpstr>The Compilation Process</vt:lpstr>
      <vt:lpstr>Lexing: The First Step</vt:lpstr>
      <vt:lpstr>Parsing</vt:lpstr>
      <vt:lpstr>Where to go from here?</vt:lpstr>
      <vt:lpstr>… And out comes a binary?</vt:lpstr>
      <vt:lpstr>Compiler Features</vt:lpstr>
      <vt:lpstr>Stack Canary</vt:lpstr>
      <vt:lpstr>Stack Canary</vt:lpstr>
      <vt:lpstr>Relocations</vt:lpstr>
      <vt:lpstr>Patch Points</vt:lpstr>
      <vt:lpstr>Patch Point</vt:lpstr>
      <vt:lpstr>Patch Point (cont’d)</vt:lpstr>
      <vt:lpstr>Intrinsic Functions</vt:lpstr>
      <vt:lpstr>Intrinsic Funtions (cont’d)</vt:lpstr>
      <vt:lpstr>Intrinsic Function (cont’d)</vt:lpstr>
      <vt:lpstr>Compiler-implemented Functions</vt:lpstr>
      <vt:lpstr>Lab 3</vt:lpstr>
      <vt:lpstr>Dynamic and Runtime Linking</vt:lpstr>
      <vt:lpstr>Objectives</vt:lpstr>
      <vt:lpstr>What is Dynamic Linking?</vt:lpstr>
      <vt:lpstr>Dynamic Linking (cont’d)</vt:lpstr>
      <vt:lpstr>Runtime Linking</vt:lpstr>
      <vt:lpstr>Runtime Linking – How to load a library</vt:lpstr>
      <vt:lpstr>Windows Exports</vt:lpstr>
      <vt:lpstr>PowerPoint Presentation</vt:lpstr>
      <vt:lpstr>PowerPoint Presentation</vt:lpstr>
      <vt:lpstr>Python</vt:lpstr>
      <vt:lpstr>Lab – Runtime Linking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Reverse Engineering</dc:title>
  <dc:creator>DOT_15</dc:creator>
  <cp:lastModifiedBy>William Staud</cp:lastModifiedBy>
  <cp:revision>31</cp:revision>
  <dcterms:created xsi:type="dcterms:W3CDTF">2017-05-24T00:56:35Z</dcterms:created>
  <dcterms:modified xsi:type="dcterms:W3CDTF">2018-05-08T01:35:11Z</dcterms:modified>
</cp:coreProperties>
</file>