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45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6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3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0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6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0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2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7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1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C30-926B-46BF-BF73-6946CE50FFF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9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83C30-926B-46BF-BF73-6946CE50FFF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D940-993B-419E-AEF1-96472D2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0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rewolf.pl/blog/?p=57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Windows Internals Primer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0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in Entry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181"/>
            <a:ext cx="10515600" cy="4351338"/>
          </a:xfrm>
        </p:spPr>
        <p:txBody>
          <a:bodyPr/>
          <a:lstStyle/>
          <a:p>
            <a:r>
              <a:rPr lang="en-US" dirty="0"/>
              <a:t>Console Applications: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GUI Applications: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010921" y="2116525"/>
            <a:ext cx="939093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 main(</a:t>
            </a:r>
            <a:r>
              <a:rPr lang="en-US" alt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argc</a:t>
            </a:r>
            <a:r>
              <a:rPr lang="en-US" altLang="en-US" sz="1600" dirty="0"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600" dirty="0">
                <a:latin typeface="Consolas" panose="020B0609020204030204" pitchFamily="49" charset="0"/>
              </a:rPr>
              <a:t>** </a:t>
            </a:r>
            <a:r>
              <a:rPr lang="en-US" altLang="en-US" sz="1600" dirty="0" err="1">
                <a:latin typeface="Consolas" panose="020B0609020204030204" pitchFamily="49" charset="0"/>
              </a:rPr>
              <a:t>argv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/* WCHAR == </a:t>
            </a:r>
            <a:r>
              <a:rPr lang="en-US" alt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wchar_t</a:t>
            </a:r>
            <a:r>
              <a:rPr lang="en-US" alt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*/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wmain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argc</a:t>
            </a:r>
            <a:r>
              <a:rPr lang="en-US" altLang="en-US" sz="1600" dirty="0">
                <a:latin typeface="Consolas" panose="020B0609020204030204" pitchFamily="49" charset="0"/>
              </a:rPr>
              <a:t>, WCHAR** </a:t>
            </a:r>
            <a:r>
              <a:rPr lang="en-US" altLang="en-US" sz="1600" dirty="0" err="1">
                <a:latin typeface="Consolas" panose="020B0609020204030204" pitchFamily="49" charset="0"/>
              </a:rPr>
              <a:t>argv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010921" y="3518622"/>
            <a:ext cx="9390930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/**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*  LPWSTR == </a:t>
            </a:r>
            <a:r>
              <a:rPr lang="en-US" alt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wchar_t</a:t>
            </a:r>
            <a:r>
              <a:rPr lang="en-US" alt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*  LPSTR == char*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*  HINSTANCE == HANDLE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 CALLBACK </a:t>
            </a:r>
            <a:r>
              <a:rPr lang="en-US" altLang="en-US" sz="1600" dirty="0" err="1">
                <a:latin typeface="Consolas" panose="020B0609020204030204" pitchFamily="49" charset="0"/>
              </a:rPr>
              <a:t>WinMain</a:t>
            </a:r>
            <a:r>
              <a:rPr lang="en-US" altLang="en-US" sz="1600" dirty="0">
                <a:latin typeface="Consolas" panose="020B0609020204030204" pitchFamily="49" charset="0"/>
              </a:rPr>
              <a:t>(HINSTANCE </a:t>
            </a:r>
            <a:r>
              <a:rPr lang="en-US" altLang="en-US" sz="1600" dirty="0" err="1">
                <a:latin typeface="Consolas" panose="020B0609020204030204" pitchFamily="49" charset="0"/>
              </a:rPr>
              <a:t>hInst</a:t>
            </a:r>
            <a:r>
              <a:rPr lang="en-US" alt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         HINSTANCE </a:t>
            </a:r>
            <a:r>
              <a:rPr lang="en-US" altLang="en-US" sz="1600" dirty="0" err="1">
                <a:latin typeface="Consolas" panose="020B0609020204030204" pitchFamily="49" charset="0"/>
              </a:rPr>
              <a:t>hPrev</a:t>
            </a:r>
            <a:r>
              <a:rPr lang="en-US" alt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         LPSTR     </a:t>
            </a:r>
            <a:r>
              <a:rPr lang="en-US" altLang="en-US" sz="1600" dirty="0" err="1">
                <a:latin typeface="Consolas" panose="020B0609020204030204" pitchFamily="49" charset="0"/>
              </a:rPr>
              <a:t>lpCmdLine</a:t>
            </a:r>
            <a:r>
              <a:rPr lang="en-US" alt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         </a:t>
            </a:r>
            <a:r>
              <a:rPr lang="en-US" alt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       </a:t>
            </a:r>
            <a:r>
              <a:rPr lang="en-US" altLang="en-US" sz="1600" dirty="0" err="1">
                <a:latin typeface="Consolas" panose="020B0609020204030204" pitchFamily="49" charset="0"/>
              </a:rPr>
              <a:t>nCmdShow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 CALLBACK </a:t>
            </a:r>
            <a:r>
              <a:rPr lang="en-US" altLang="en-US" sz="1600" dirty="0" err="1">
                <a:latin typeface="Consolas" panose="020B0609020204030204" pitchFamily="49" charset="0"/>
              </a:rPr>
              <a:t>wWinMain</a:t>
            </a:r>
            <a:r>
              <a:rPr lang="en-US" altLang="en-US" sz="1600" dirty="0">
                <a:latin typeface="Consolas" panose="020B0609020204030204" pitchFamily="49" charset="0"/>
              </a:rPr>
              <a:t>(HINSTANCE </a:t>
            </a:r>
            <a:r>
              <a:rPr lang="en-US" altLang="en-US" sz="1600" dirty="0" err="1">
                <a:latin typeface="Consolas" panose="020B0609020204030204" pitchFamily="49" charset="0"/>
              </a:rPr>
              <a:t>hInst</a:t>
            </a:r>
            <a:r>
              <a:rPr lang="en-US" alt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          HINSTANCE </a:t>
            </a:r>
            <a:r>
              <a:rPr lang="en-US" altLang="en-US" sz="1600" dirty="0" err="1">
                <a:latin typeface="Consolas" panose="020B0609020204030204" pitchFamily="49" charset="0"/>
              </a:rPr>
              <a:t>hPrev</a:t>
            </a:r>
            <a:r>
              <a:rPr lang="en-US" alt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          LPWSTR     </a:t>
            </a:r>
            <a:r>
              <a:rPr lang="en-US" altLang="en-US" sz="1600" dirty="0" err="1">
                <a:latin typeface="Consolas" panose="020B0609020204030204" pitchFamily="49" charset="0"/>
              </a:rPr>
              <a:t>lpCmdLine</a:t>
            </a:r>
            <a:r>
              <a:rPr lang="en-US" alt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          </a:t>
            </a:r>
            <a:r>
              <a:rPr lang="en-US" alt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       </a:t>
            </a:r>
            <a:r>
              <a:rPr lang="en-US" altLang="en-US" sz="1600" dirty="0" err="1">
                <a:latin typeface="Consolas" panose="020B0609020204030204" pitchFamily="49" charset="0"/>
              </a:rPr>
              <a:t>nCmdShow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6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in Entry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181"/>
            <a:ext cx="10515600" cy="4351338"/>
          </a:xfrm>
        </p:spPr>
        <p:txBody>
          <a:bodyPr/>
          <a:lstStyle/>
          <a:p>
            <a:r>
              <a:rPr lang="en-US" dirty="0"/>
              <a:t>DLLs: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Drivers: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010921" y="1993414"/>
            <a:ext cx="939093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/* LPVOID == void* */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BOOL WINAPI </a:t>
            </a:r>
            <a:r>
              <a:rPr lang="en-US" altLang="en-US" sz="1600" dirty="0" err="1">
                <a:latin typeface="Consolas" panose="020B0609020204030204" pitchFamily="49" charset="0"/>
              </a:rPr>
              <a:t>DllMain</a:t>
            </a:r>
            <a:r>
              <a:rPr lang="en-US" altLang="en-US" sz="1600" dirty="0">
                <a:latin typeface="Consolas" panose="020B0609020204030204" pitchFamily="49" charset="0"/>
              </a:rPr>
              <a:t>(HINSTANCE </a:t>
            </a:r>
            <a:r>
              <a:rPr lang="en-US" altLang="en-US" sz="1600" dirty="0" err="1">
                <a:latin typeface="Consolas" panose="020B0609020204030204" pitchFamily="49" charset="0"/>
              </a:rPr>
              <a:t>hInst</a:t>
            </a:r>
            <a:r>
              <a:rPr lang="en-US" alt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        DWORD </a:t>
            </a:r>
            <a:r>
              <a:rPr lang="en-US" altLang="en-US" sz="1600" dirty="0" err="1">
                <a:latin typeface="Consolas" panose="020B0609020204030204" pitchFamily="49" charset="0"/>
              </a:rPr>
              <a:t>dwReason</a:t>
            </a:r>
            <a:r>
              <a:rPr lang="en-US" alt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            LPVOID </a:t>
            </a:r>
            <a:r>
              <a:rPr lang="en-US" altLang="en-US" sz="1600" dirty="0" err="1">
                <a:latin typeface="Consolas" panose="020B0609020204030204" pitchFamily="49" charset="0"/>
              </a:rPr>
              <a:t>lpReserved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010921" y="3619413"/>
            <a:ext cx="9390930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latin typeface="Consolas" panose="020B0609020204030204" pitchFamily="49" charset="0"/>
              </a:rPr>
              <a:t>NTSTATUS DriverEntry(PDRIVER_OBJECT pDrv,</a:t>
            </a:r>
          </a:p>
          <a:p>
            <a:pPr marL="0" indent="0" defTabSz="7635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latin typeface="Consolas" panose="020B0609020204030204" pitchFamily="49" charset="0"/>
              </a:rPr>
              <a:t>                     PUNICODE_STRING pRegPath)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29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Windows Object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Kernel-mode entity responsible for managing kernel objects</a:t>
            </a:r>
          </a:p>
          <a:p>
            <a:r>
              <a:rPr lang="en-US" dirty="0"/>
              <a:t>Maintains a reference (and HANDLE) count of each object</a:t>
            </a:r>
          </a:p>
          <a:p>
            <a:r>
              <a:rPr lang="en-US" dirty="0"/>
              <a:t>Handles garbage collection of objects when all consumers have stopped using resources</a:t>
            </a:r>
          </a:p>
        </p:txBody>
      </p:sp>
    </p:spTree>
    <p:extLst>
      <p:ext uri="{BB962C8B-B14F-4D97-AF65-F5344CB8AC3E}">
        <p14:creationId xmlns:p14="http://schemas.microsoft.com/office/powerpoint/2010/main" val="315197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matter?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those kernel objects map to resources in use by various processes</a:t>
            </a:r>
          </a:p>
          <a:p>
            <a:r>
              <a:rPr lang="en-US" dirty="0"/>
              <a:t>From an RE perspective, this (potentially) gives a great deal of insight into what sort of things a process might be doing</a:t>
            </a:r>
          </a:p>
          <a:p>
            <a:r>
              <a:rPr lang="en-US" dirty="0"/>
              <a:t>Resources are (relatively) easily enumerable via </a:t>
            </a:r>
            <a:r>
              <a:rPr lang="en-US" dirty="0" err="1"/>
              <a:t>sysinternals</a:t>
            </a:r>
            <a:r>
              <a:rPr lang="en-US" dirty="0"/>
              <a:t> tools (e.g., Process Explorer)</a:t>
            </a:r>
          </a:p>
        </p:txBody>
      </p:sp>
    </p:spTree>
    <p:extLst>
      <p:ext uri="{BB962C8B-B14F-4D97-AF65-F5344CB8AC3E}">
        <p14:creationId xmlns:p14="http://schemas.microsoft.com/office/powerpoint/2010/main" val="3151554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HANDLE?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Intentionally opaque structure</a:t>
            </a:r>
          </a:p>
          <a:p>
            <a:r>
              <a:rPr lang="en-US" dirty="0"/>
              <a:t>Pointer-size (though typically not really a pointer)</a:t>
            </a:r>
          </a:p>
          <a:p>
            <a:r>
              <a:rPr lang="en-US" dirty="0"/>
              <a:t>Actually represents an offset into a process's HANDLE table</a:t>
            </a:r>
          </a:p>
        </p:txBody>
      </p:sp>
    </p:spTree>
    <p:extLst>
      <p:ext uri="{BB962C8B-B14F-4D97-AF65-F5344CB8AC3E}">
        <p14:creationId xmlns:p14="http://schemas.microsoft.com/office/powerpoint/2010/main" val="166724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HANDLE table provides a simple way for the Object Manager to keep track of process resources</a:t>
            </a:r>
          </a:p>
          <a:p>
            <a:r>
              <a:rPr lang="en-US" dirty="0"/>
              <a:t>Each object stored in the table essentially brokers access to various kernel objects (subject to permissions, of course)</a:t>
            </a:r>
          </a:p>
          <a:p>
            <a:r>
              <a:rPr lang="en-US" dirty="0"/>
              <a:t>Some Examples of kernel objects:</a:t>
            </a:r>
          </a:p>
          <a:p>
            <a:pPr lvl="1"/>
            <a:r>
              <a:rPr lang="en-US" dirty="0"/>
              <a:t>A HANDLE to a MUTEX</a:t>
            </a:r>
          </a:p>
          <a:p>
            <a:pPr lvl="1"/>
            <a:r>
              <a:rPr lang="en-US" dirty="0"/>
              <a:t>A File Object, representing a file (or device) currently opened by the process</a:t>
            </a:r>
          </a:p>
          <a:p>
            <a:pPr lvl="1"/>
            <a:r>
              <a:rPr lang="en-US" dirty="0"/>
              <a:t>A HANDLE to another process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The HANDLE table of a given process can be dumped via </a:t>
            </a:r>
            <a:r>
              <a:rPr lang="en-US" dirty="0" err="1"/>
              <a:t>Windbg</a:t>
            </a:r>
            <a:r>
              <a:rPr lang="en-US" dirty="0"/>
              <a:t> using the </a:t>
            </a:r>
            <a:r>
              <a:rPr lang="en-US" sz="2600" dirty="0">
                <a:latin typeface="Consolas" panose="020B0609020204030204" pitchFamily="49" charset="0"/>
              </a:rPr>
              <a:t>!handle </a:t>
            </a:r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737020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HANDLEs and pseudo-HANDLEs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Pseudo-HANDLEs are similar (at first glance) to HANDLEs, in that they are opaque (and often </a:t>
            </a:r>
            <a:r>
              <a:rPr lang="en-US" dirty="0" err="1"/>
              <a:t>typedef'd</a:t>
            </a:r>
            <a:r>
              <a:rPr lang="en-US" dirty="0"/>
              <a:t> to HANDLE), but do not have all of the same properties</a:t>
            </a:r>
          </a:p>
          <a:p>
            <a:r>
              <a:rPr lang="en-US" dirty="0" err="1"/>
              <a:t>CloseHandle</a:t>
            </a:r>
            <a:r>
              <a:rPr lang="en-US" dirty="0"/>
              <a:t> typically cannot be called on a pseudo-HANDLE</a:t>
            </a:r>
          </a:p>
          <a:p>
            <a:r>
              <a:rPr lang="en-US" dirty="0"/>
              <a:t>Some examples include:</a:t>
            </a:r>
          </a:p>
          <a:p>
            <a:pPr lvl="1"/>
            <a:r>
              <a:rPr lang="en-US" dirty="0"/>
              <a:t>The context HANDLE returned by </a:t>
            </a:r>
            <a:r>
              <a:rPr lang="en-US" dirty="0" err="1"/>
              <a:t>FindFirstFile</a:t>
            </a:r>
            <a:r>
              <a:rPr lang="en-US" dirty="0"/>
              <a:t>(A|W)</a:t>
            </a:r>
          </a:p>
          <a:p>
            <a:pPr lvl="1"/>
            <a:r>
              <a:rPr lang="en-US" dirty="0"/>
              <a:t>The return value of </a:t>
            </a:r>
            <a:r>
              <a:rPr lang="en-US" dirty="0" err="1"/>
              <a:t>GetModuleHandle</a:t>
            </a:r>
            <a:r>
              <a:rPr lang="en-US" dirty="0"/>
              <a:t>() (which is actually the base address of the requested module)</a:t>
            </a:r>
          </a:p>
        </p:txBody>
      </p:sp>
    </p:spTree>
    <p:extLst>
      <p:ext uri="{BB962C8B-B14F-4D97-AF65-F5344CB8AC3E}">
        <p14:creationId xmlns:p14="http://schemas.microsoft.com/office/powerpoint/2010/main" val="1234015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Kernel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Variety of object types</a:t>
            </a:r>
          </a:p>
          <a:p>
            <a:r>
              <a:rPr lang="en-US" dirty="0"/>
              <a:t>Can be viewed via </a:t>
            </a:r>
            <a:r>
              <a:rPr lang="en-US" dirty="0" err="1"/>
              <a:t>Sysinternals</a:t>
            </a:r>
            <a:r>
              <a:rPr lang="en-US" dirty="0"/>
              <a:t> tools/</a:t>
            </a:r>
            <a:r>
              <a:rPr lang="en-US" dirty="0" err="1"/>
              <a:t>Windbg</a:t>
            </a:r>
            <a:endParaRPr lang="en-US" dirty="0"/>
          </a:p>
          <a:p>
            <a:r>
              <a:rPr lang="en-US" dirty="0"/>
              <a:t>Can be named or unnamed</a:t>
            </a:r>
          </a:p>
          <a:p>
            <a:r>
              <a:rPr lang="en-US" dirty="0"/>
              <a:t>Various namespaces exist (\??\, \Devices, etc.)</a:t>
            </a:r>
          </a:p>
        </p:txBody>
      </p:sp>
    </p:spTree>
    <p:extLst>
      <p:ext uri="{BB962C8B-B14F-4D97-AF65-F5344CB8AC3E}">
        <p14:creationId xmlns:p14="http://schemas.microsoft.com/office/powerpoint/2010/main" val="2609465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common types that can be observed:</a:t>
            </a:r>
          </a:p>
          <a:p>
            <a:endParaRPr lang="en-US" dirty="0"/>
          </a:p>
          <a:p>
            <a:r>
              <a:rPr lang="en-US" dirty="0"/>
              <a:t>Sections</a:t>
            </a:r>
          </a:p>
          <a:p>
            <a:pPr lvl="1"/>
            <a:r>
              <a:rPr lang="en-US" dirty="0"/>
              <a:t>Represent a block of memory</a:t>
            </a:r>
          </a:p>
          <a:p>
            <a:pPr lvl="1"/>
            <a:r>
              <a:rPr lang="en-US" dirty="0"/>
              <a:t>Can be regularly allocated, memory mapped file,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Ports</a:t>
            </a:r>
          </a:p>
          <a:p>
            <a:pPr lvl="1"/>
            <a:r>
              <a:rPr lang="en-US" dirty="0"/>
              <a:t>Often represent (A)LPC Communication mechanisms</a:t>
            </a:r>
          </a:p>
          <a:p>
            <a:pPr lvl="1"/>
            <a:r>
              <a:rPr lang="en-US" dirty="0"/>
              <a:t>Used for IPC</a:t>
            </a:r>
          </a:p>
        </p:txBody>
      </p:sp>
    </p:spTree>
    <p:extLst>
      <p:ext uri="{BB962C8B-B14F-4D97-AF65-F5344CB8AC3E}">
        <p14:creationId xmlns:p14="http://schemas.microsoft.com/office/powerpoint/2010/main" val="4273780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Object Types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Mutants</a:t>
            </a:r>
          </a:p>
          <a:p>
            <a:pPr lvl="1"/>
            <a:r>
              <a:rPr lang="en-US" dirty="0"/>
              <a:t>Another name for </a:t>
            </a:r>
            <a:r>
              <a:rPr lang="en-US" dirty="0" err="1"/>
              <a:t>MUTEXes</a:t>
            </a:r>
            <a:endParaRPr lang="en-US" dirty="0"/>
          </a:p>
          <a:p>
            <a:pPr lvl="1"/>
            <a:r>
              <a:rPr lang="en-US" dirty="0"/>
              <a:t>As kernel objects, can provide cross-process synchronization</a:t>
            </a:r>
          </a:p>
          <a:p>
            <a:r>
              <a:rPr lang="en-US" dirty="0"/>
              <a:t>Events</a:t>
            </a:r>
          </a:p>
          <a:p>
            <a:pPr lvl="1"/>
            <a:r>
              <a:rPr lang="en-US" dirty="0"/>
              <a:t>Another synchronization/signaling mechanism</a:t>
            </a:r>
          </a:p>
          <a:p>
            <a:r>
              <a:rPr lang="en-US" dirty="0"/>
              <a:t>File Objects</a:t>
            </a:r>
          </a:p>
          <a:p>
            <a:pPr lvl="1"/>
            <a:r>
              <a:rPr lang="en-US" dirty="0"/>
              <a:t>Represents an open instance of another object, such as a file, directory, or device</a:t>
            </a:r>
          </a:p>
          <a:p>
            <a:r>
              <a:rPr lang="en-US" dirty="0"/>
              <a:t>Many others</a:t>
            </a:r>
          </a:p>
        </p:txBody>
      </p:sp>
    </p:spTree>
    <p:extLst>
      <p:ext uri="{BB962C8B-B14F-4D97-AF65-F5344CB8AC3E}">
        <p14:creationId xmlns:p14="http://schemas.microsoft.com/office/powerpoint/2010/main" val="350173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basic facts relating to the Windows API</a:t>
            </a:r>
          </a:p>
          <a:p>
            <a:r>
              <a:rPr lang="en-US" dirty="0"/>
              <a:t>Understand HANDLEs and some of their uses</a:t>
            </a:r>
          </a:p>
          <a:p>
            <a:r>
              <a:rPr lang="en-US" dirty="0"/>
              <a:t>Understand the Windows Object Manager, and how it relates to various kernel objects</a:t>
            </a:r>
          </a:p>
          <a:p>
            <a:r>
              <a:rPr lang="en-US" dirty="0"/>
              <a:t>Understand the general memory layout and composition of a Windows process</a:t>
            </a:r>
          </a:p>
          <a:p>
            <a:r>
              <a:rPr lang="en-US" dirty="0"/>
              <a:t>Understand, at a basic level, the purpose of some common kernel object types</a:t>
            </a:r>
          </a:p>
        </p:txBody>
      </p:sp>
    </p:spTree>
    <p:extLst>
      <p:ext uri="{BB962C8B-B14F-4D97-AF65-F5344CB8AC3E}">
        <p14:creationId xmlns:p14="http://schemas.microsoft.com/office/powerpoint/2010/main" val="1644989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Bookkeeping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of the </a:t>
            </a:r>
            <a:r>
              <a:rPr lang="en-US" dirty="0" err="1"/>
              <a:t>usermode</a:t>
            </a:r>
            <a:r>
              <a:rPr lang="en-US" dirty="0"/>
              <a:t> process bookkeeping information is available via a number of undocumented/partially documented (but easily reachable) structures</a:t>
            </a:r>
          </a:p>
          <a:p>
            <a:r>
              <a:rPr lang="en-US" dirty="0"/>
              <a:t>The Thread Information Block (TIB) and Thread Environment Block (TEB) exist on a per-thread basis</a:t>
            </a:r>
          </a:p>
          <a:p>
            <a:r>
              <a:rPr lang="en-US" dirty="0"/>
              <a:t>The Process Environment Block (PEB) exists per process</a:t>
            </a:r>
          </a:p>
        </p:txBody>
      </p:sp>
    </p:spTree>
    <p:extLst>
      <p:ext uri="{BB962C8B-B14F-4D97-AF65-F5344CB8AC3E}">
        <p14:creationId xmlns:p14="http://schemas.microsoft.com/office/powerpoint/2010/main" val="1521853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TIB and TEB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TIB is actually a subset of the TEB (the first field, in fact!)</a:t>
            </a:r>
          </a:p>
          <a:p>
            <a:r>
              <a:rPr lang="en-US" dirty="0"/>
              <a:t>Lots of per-thread information is tracked here, to include the last error value (accessed via (</a:t>
            </a:r>
            <a:r>
              <a:rPr lang="en-US" dirty="0" err="1"/>
              <a:t>Get|Set</a:t>
            </a:r>
            <a:r>
              <a:rPr lang="en-US" dirty="0"/>
              <a:t>)</a:t>
            </a:r>
            <a:r>
              <a:rPr lang="en-US" dirty="0" err="1"/>
              <a:t>LastError</a:t>
            </a:r>
            <a:r>
              <a:rPr lang="en-US" dirty="0"/>
              <a:t>), and the Thread Local Storage table (We'll talk more about TLS when we discuss executable file formats)</a:t>
            </a:r>
          </a:p>
          <a:p>
            <a:r>
              <a:rPr lang="en-US" dirty="0"/>
              <a:t>Useful parts of the TIB and the TEB</a:t>
            </a:r>
          </a:p>
          <a:p>
            <a:r>
              <a:rPr lang="en-US" dirty="0"/>
              <a:t>(</a:t>
            </a:r>
            <a:r>
              <a:rPr lang="en-US" dirty="0" err="1"/>
              <a:t>windbg</a:t>
            </a:r>
            <a:r>
              <a:rPr lang="en-US" dirty="0"/>
              <a:t>) </a:t>
            </a:r>
            <a:r>
              <a:rPr lang="en-US" sz="2400" dirty="0">
                <a:latin typeface="Consolas" panose="020B0609020204030204" pitchFamily="49" charset="0"/>
              </a:rPr>
              <a:t>!</a:t>
            </a:r>
            <a:r>
              <a:rPr lang="en-US" sz="2400" dirty="0" err="1">
                <a:latin typeface="Consolas" panose="020B0609020204030204" pitchFamily="49" charset="0"/>
              </a:rPr>
              <a:t>teb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/>
              <a:t>(</a:t>
            </a:r>
            <a:r>
              <a:rPr lang="en-US" dirty="0" err="1"/>
              <a:t>windbg</a:t>
            </a:r>
            <a:r>
              <a:rPr lang="en-US" dirty="0"/>
              <a:t>) </a:t>
            </a:r>
            <a:r>
              <a:rPr lang="en-US" sz="2400" dirty="0" err="1">
                <a:latin typeface="Consolas" panose="020B0609020204030204" pitchFamily="49" charset="0"/>
              </a:rPr>
              <a:t>dt</a:t>
            </a:r>
            <a:r>
              <a:rPr lang="en-US" sz="2400" dirty="0">
                <a:latin typeface="Consolas" panose="020B0609020204030204" pitchFamily="49" charset="0"/>
              </a:rPr>
              <a:t> -r </a:t>
            </a:r>
            <a:r>
              <a:rPr lang="en-US" sz="2400" dirty="0" err="1">
                <a:latin typeface="Consolas" panose="020B0609020204030204" pitchFamily="49" charset="0"/>
              </a:rPr>
              <a:t>nt</a:t>
            </a:r>
            <a:r>
              <a:rPr lang="en-US" sz="2400" dirty="0">
                <a:latin typeface="Consolas" panose="020B0609020204030204" pitchFamily="49" charset="0"/>
              </a:rPr>
              <a:t>!_TEB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279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Containts</a:t>
            </a:r>
            <a:r>
              <a:rPr lang="en-US" dirty="0"/>
              <a:t> quite a bit of useful information, including links to the list of loaded DLLs, the debug port, and other various resources</a:t>
            </a:r>
          </a:p>
          <a:p>
            <a:r>
              <a:rPr lang="en-US" dirty="0"/>
              <a:t>Useful parts of the PEB</a:t>
            </a:r>
          </a:p>
          <a:p>
            <a:r>
              <a:rPr lang="en-US" dirty="0"/>
              <a:t>(</a:t>
            </a:r>
            <a:r>
              <a:rPr lang="en-US" dirty="0" err="1"/>
              <a:t>windbg</a:t>
            </a:r>
            <a:r>
              <a:rPr lang="en-US" dirty="0"/>
              <a:t>) </a:t>
            </a:r>
            <a:r>
              <a:rPr lang="en-US" sz="2400" dirty="0">
                <a:latin typeface="Consolas" panose="020B0609020204030204" pitchFamily="49" charset="0"/>
              </a:rPr>
              <a:t>!</a:t>
            </a:r>
            <a:r>
              <a:rPr lang="en-US" sz="2400" dirty="0" err="1">
                <a:latin typeface="Consolas" panose="020B0609020204030204" pitchFamily="49" charset="0"/>
              </a:rPr>
              <a:t>peb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/>
              <a:t>(</a:t>
            </a:r>
            <a:r>
              <a:rPr lang="en-US" dirty="0" err="1"/>
              <a:t>windbg</a:t>
            </a:r>
            <a:r>
              <a:rPr lang="en-US" dirty="0"/>
              <a:t>) </a:t>
            </a:r>
            <a:r>
              <a:rPr lang="en-US" sz="2400" dirty="0" err="1">
                <a:latin typeface="Consolas" panose="020B0609020204030204" pitchFamily="49" charset="0"/>
              </a:rPr>
              <a:t>dt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nt</a:t>
            </a:r>
            <a:r>
              <a:rPr lang="en-US" sz="2400" dirty="0">
                <a:latin typeface="Consolas" panose="020B0609020204030204" pitchFamily="49" charset="0"/>
              </a:rPr>
              <a:t>!_PEB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974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PEB and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variations to the structure, but many parts remain the same</a:t>
            </a:r>
          </a:p>
          <a:p>
            <a:r>
              <a:rPr lang="en-US" dirty="0"/>
              <a:t>Good </a:t>
            </a:r>
            <a:r>
              <a:rPr lang="en-US" dirty="0" err="1"/>
              <a:t>writup</a:t>
            </a:r>
            <a:r>
              <a:rPr lang="en-US" dirty="0"/>
              <a:t> of the PEB's makeup, both current and historical: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http://blog.rewolf.pl/blog/?p=573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8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API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Windows API is broken into a series of layers</a:t>
            </a:r>
          </a:p>
          <a:p>
            <a:r>
              <a:rPr lang="en-US" dirty="0"/>
              <a:t>Win32 API provides the bulk of the "documented" functionality provided to developers</a:t>
            </a:r>
          </a:p>
          <a:p>
            <a:r>
              <a:rPr lang="en-US" dirty="0"/>
              <a:t>The Windows Native API exists a layer down from the Win32 API, and underpins its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15781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Win32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Covers the bulk of the documented APIs provided to developers</a:t>
            </a:r>
          </a:p>
          <a:p>
            <a:r>
              <a:rPr lang="en-US" dirty="0"/>
              <a:t>Spans a number of DLLs and libraries</a:t>
            </a:r>
          </a:p>
          <a:p>
            <a:r>
              <a:rPr lang="en-US" dirty="0"/>
              <a:t>General Purpose Methods</a:t>
            </a:r>
          </a:p>
          <a:p>
            <a:pPr lvl="1"/>
            <a:r>
              <a:rPr lang="en-US" dirty="0"/>
              <a:t>Many provided via Kernel32.dll</a:t>
            </a:r>
          </a:p>
          <a:p>
            <a:pPr lvl="1"/>
            <a:r>
              <a:rPr lang="en-US" dirty="0"/>
              <a:t>Post Windows XP, implementation provided in KERNELBASE.dll</a:t>
            </a:r>
          </a:p>
          <a:p>
            <a:r>
              <a:rPr lang="en-US" dirty="0"/>
              <a:t>Other DLLs of Note</a:t>
            </a:r>
          </a:p>
          <a:p>
            <a:pPr lvl="1"/>
            <a:r>
              <a:rPr lang="en-US" dirty="0"/>
              <a:t>User32.dll - Provides Most GUI methods</a:t>
            </a:r>
          </a:p>
          <a:p>
            <a:pPr lvl="1"/>
            <a:r>
              <a:rPr lang="en-US" dirty="0"/>
              <a:t>Ws2_32.dll - Networking Functions</a:t>
            </a:r>
          </a:p>
        </p:txBody>
      </p:sp>
    </p:spTree>
    <p:extLst>
      <p:ext uri="{BB962C8B-B14F-4D97-AF65-F5344CB8AC3E}">
        <p14:creationId xmlns:p14="http://schemas.microsoft.com/office/powerpoint/2010/main" val="270946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vs Unicode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large number of Win32 methods are provided in two forms:</a:t>
            </a:r>
          </a:p>
          <a:p>
            <a:pPr lvl="1"/>
            <a:r>
              <a:rPr lang="en-US" dirty="0"/>
              <a:t>ASCII</a:t>
            </a:r>
          </a:p>
          <a:p>
            <a:pPr lvl="1"/>
            <a:r>
              <a:rPr lang="en-US" dirty="0"/>
              <a:t>Wide character (UTF-16le)</a:t>
            </a:r>
          </a:p>
          <a:p>
            <a:r>
              <a:rPr lang="en-US" dirty="0"/>
              <a:t>In these cases, two versions are exported from the parent DLL.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Kernel32 exports two versions of </a:t>
            </a:r>
            <a:r>
              <a:rPr lang="en-US" dirty="0" err="1"/>
              <a:t>CreateFile</a:t>
            </a:r>
            <a:endParaRPr lang="en-US" dirty="0"/>
          </a:p>
          <a:p>
            <a:pPr lvl="1"/>
            <a:r>
              <a:rPr lang="en-US" dirty="0" err="1"/>
              <a:t>CreateFileA</a:t>
            </a:r>
            <a:r>
              <a:rPr lang="en-US" dirty="0"/>
              <a:t> - Accepts an ASCII file path (char*)</a:t>
            </a:r>
          </a:p>
          <a:p>
            <a:pPr lvl="1"/>
            <a:r>
              <a:rPr lang="en-US" dirty="0" err="1"/>
              <a:t>CreateFileW</a:t>
            </a:r>
            <a:r>
              <a:rPr lang="en-US" dirty="0"/>
              <a:t> - Accepts a wide char file path (</a:t>
            </a:r>
            <a:r>
              <a:rPr lang="en-US" dirty="0" err="1"/>
              <a:t>wchar_t</a:t>
            </a:r>
            <a:r>
              <a:rPr lang="en-US" dirty="0"/>
              <a:t>*)</a:t>
            </a:r>
          </a:p>
        </p:txBody>
      </p:sp>
    </p:spTree>
    <p:extLst>
      <p:ext uri="{BB962C8B-B14F-4D97-AF65-F5344CB8AC3E}">
        <p14:creationId xmlns:p14="http://schemas.microsoft.com/office/powerpoint/2010/main" val="403955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Windows Native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Underpins the Win32 API Methods</a:t>
            </a:r>
          </a:p>
          <a:p>
            <a:r>
              <a:rPr lang="en-US" dirty="0"/>
              <a:t>Largely undocumented</a:t>
            </a:r>
          </a:p>
          <a:p>
            <a:r>
              <a:rPr lang="en-US" dirty="0"/>
              <a:t>Exposes some additional functionality not available via Win32 methods</a:t>
            </a:r>
          </a:p>
          <a:p>
            <a:r>
              <a:rPr lang="en-US" dirty="0"/>
              <a:t>Primarily exported from ntdll.dll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5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API Methods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Some methods documented via the Windows Driver Kit docs</a:t>
            </a:r>
          </a:p>
          <a:p>
            <a:r>
              <a:rPr lang="en-US" dirty="0" err="1"/>
              <a:t>Nt</a:t>
            </a:r>
            <a:r>
              <a:rPr lang="en-US" dirty="0"/>
              <a:t>* and </a:t>
            </a:r>
            <a:r>
              <a:rPr lang="en-US" dirty="0" err="1"/>
              <a:t>Zw</a:t>
            </a:r>
            <a:r>
              <a:rPr lang="en-US" dirty="0"/>
              <a:t>* Methods are the same in user mode (though not in kernel mode)</a:t>
            </a:r>
          </a:p>
          <a:p>
            <a:r>
              <a:rPr lang="en-US" dirty="0"/>
              <a:t>See also: Windows NT/2000 Native API Reference by Gary </a:t>
            </a:r>
            <a:r>
              <a:rPr lang="en-US" dirty="0" err="1"/>
              <a:t>Nebbett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9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and the Native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Almost all native API methods exclusively use wide-character strings</a:t>
            </a:r>
          </a:p>
          <a:p>
            <a:r>
              <a:rPr lang="en-US" dirty="0"/>
              <a:t>UNICODE_STRING structure is used throughout Native API and Kernel API</a:t>
            </a:r>
          </a:p>
          <a:p>
            <a:r>
              <a:rPr lang="en-US" dirty="0"/>
              <a:t>UNICODE_STRINGs are byte counted, and not always NULL terminated</a:t>
            </a:r>
          </a:p>
        </p:txBody>
      </p:sp>
    </p:spTree>
    <p:extLst>
      <p:ext uri="{BB962C8B-B14F-4D97-AF65-F5344CB8AC3E}">
        <p14:creationId xmlns:p14="http://schemas.microsoft.com/office/powerpoint/2010/main" val="281333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WoW64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 Windows on Windows 64</a:t>
            </a:r>
          </a:p>
          <a:p>
            <a:pPr lvl="1"/>
            <a:r>
              <a:rPr lang="en-US" dirty="0"/>
              <a:t>Set of facilities for managing 32 bit programs on 64 bit systems</a:t>
            </a:r>
          </a:p>
          <a:p>
            <a:pPr lvl="1"/>
            <a:r>
              <a:rPr lang="en-US" dirty="0"/>
              <a:t>64 bit system path: C:WindowsSystem32</a:t>
            </a:r>
          </a:p>
          <a:p>
            <a:pPr lvl="1"/>
            <a:r>
              <a:rPr lang="en-US" dirty="0"/>
              <a:t>32 bit emulated path: C:WindowsSysWOW64</a:t>
            </a:r>
          </a:p>
          <a:p>
            <a:r>
              <a:rPr lang="en-US" dirty="0"/>
              <a:t>Registry Entries also redirected: wow6432node</a:t>
            </a:r>
          </a:p>
        </p:txBody>
      </p:sp>
    </p:spTree>
    <p:extLst>
      <p:ext uri="{BB962C8B-B14F-4D97-AF65-F5344CB8AC3E}">
        <p14:creationId xmlns:p14="http://schemas.microsoft.com/office/powerpoint/2010/main" val="180155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1069</Words>
  <Application>Microsoft Office PowerPoint</Application>
  <PresentationFormat>Widescreen</PresentationFormat>
  <Paragraphs>152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Windows Internals Primer</vt:lpstr>
      <vt:lpstr>Objectives</vt:lpstr>
      <vt:lpstr>Windows API Basics</vt:lpstr>
      <vt:lpstr>The Win32 API</vt:lpstr>
      <vt:lpstr>ASCII vs Unicode</vt:lpstr>
      <vt:lpstr>The Windows Native API</vt:lpstr>
      <vt:lpstr>Native API Methods and References</vt:lpstr>
      <vt:lpstr>Unicode and the Native API</vt:lpstr>
      <vt:lpstr>WoW64</vt:lpstr>
      <vt:lpstr>Differences in Entry Points</vt:lpstr>
      <vt:lpstr>Differences in Entry Points</vt:lpstr>
      <vt:lpstr>The Windows Object Manager</vt:lpstr>
      <vt:lpstr>Why does this matter?</vt:lpstr>
      <vt:lpstr>What’s in a HANDLE?</vt:lpstr>
      <vt:lpstr>HANDLEs (cont’d)</vt:lpstr>
      <vt:lpstr>HANDLEs and pseudo-HANDLEs</vt:lpstr>
      <vt:lpstr>Windows Kernel Objects</vt:lpstr>
      <vt:lpstr>Kernel Object Types</vt:lpstr>
      <vt:lpstr>Kernel Object Types (cont’d)</vt:lpstr>
      <vt:lpstr>Process Bookkeeping</vt:lpstr>
      <vt:lpstr>TIB and TEB</vt:lpstr>
      <vt:lpstr>PEB</vt:lpstr>
      <vt:lpstr>The PEB and Changes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Reverse Engineering</dc:title>
  <dc:creator>DOT_15</dc:creator>
  <cp:lastModifiedBy>VOGEL, JAMES G CTR USAF AFSPC 90 COS/DOT</cp:lastModifiedBy>
  <cp:revision>32</cp:revision>
  <dcterms:created xsi:type="dcterms:W3CDTF">2017-05-24T00:56:35Z</dcterms:created>
  <dcterms:modified xsi:type="dcterms:W3CDTF">2017-09-19T16:06:16Z</dcterms:modified>
</cp:coreProperties>
</file>