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4" r:id="rId11"/>
    <p:sldId id="335" r:id="rId12"/>
    <p:sldId id="336" r:id="rId13"/>
    <p:sldId id="337" r:id="rId14"/>
    <p:sldId id="339" r:id="rId15"/>
    <p:sldId id="340" r:id="rId16"/>
    <p:sldId id="341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79" r:id="rId51"/>
    <p:sldId id="380" r:id="rId52"/>
    <p:sldId id="383" r:id="rId53"/>
    <p:sldId id="384" r:id="rId54"/>
    <p:sldId id="385" r:id="rId55"/>
    <p:sldId id="386" r:id="rId56"/>
    <p:sldId id="387" r:id="rId57"/>
    <p:sldId id="388" r:id="rId58"/>
    <p:sldId id="389" r:id="rId59"/>
    <p:sldId id="390" r:id="rId60"/>
    <p:sldId id="391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47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6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3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0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6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0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2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7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1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9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83C30-926B-46BF-BF73-6946CE50FFF8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FD940-993B-419E-AEF1-96472D23CF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0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Executable File Formats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06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962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Defined: </a:t>
            </a:r>
            <a:r>
              <a:rPr lang="en-US" dirty="0" err="1"/>
              <a:t>winnt.h</a:t>
            </a:r>
            <a:endParaRPr lang="en-US" dirty="0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800566" y="1825625"/>
            <a:ext cx="939093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typedef struct </a:t>
            </a:r>
            <a:r>
              <a:rPr lang="en-US" altLang="en-US" sz="1200" dirty="0">
                <a:latin typeface="Consolas" panose="020B0609020204030204" pitchFamily="49" charset="0"/>
              </a:rPr>
              <a:t>_IMAGE_DOS_HEADER {     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DOS .EXE header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WORD   </a:t>
            </a:r>
            <a:r>
              <a:rPr lang="en-US" altLang="en-US" sz="1200" dirty="0" err="1">
                <a:latin typeface="Consolas" panose="020B0609020204030204" pitchFamily="49" charset="0"/>
              </a:rPr>
              <a:t>e_magic</a:t>
            </a:r>
            <a:r>
              <a:rPr lang="en-US" altLang="en-US" sz="1200" dirty="0">
                <a:latin typeface="Consolas" panose="020B0609020204030204" pitchFamily="49" charset="0"/>
              </a:rPr>
              <a:t>;                    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Magic number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WORD   </a:t>
            </a:r>
            <a:r>
              <a:rPr lang="en-US" altLang="en-US" sz="1200" dirty="0" err="1">
                <a:latin typeface="Consolas" panose="020B0609020204030204" pitchFamily="49" charset="0"/>
              </a:rPr>
              <a:t>e_cblp</a:t>
            </a:r>
            <a:r>
              <a:rPr lang="en-US" altLang="en-US" sz="1200" dirty="0">
                <a:latin typeface="Consolas" panose="020B0609020204030204" pitchFamily="49" charset="0"/>
              </a:rPr>
              <a:t>;                     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Bytes on last page of file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WORD   </a:t>
            </a:r>
            <a:r>
              <a:rPr lang="en-US" altLang="en-US" sz="1200" dirty="0" err="1">
                <a:latin typeface="Consolas" panose="020B0609020204030204" pitchFamily="49" charset="0"/>
              </a:rPr>
              <a:t>e_cp</a:t>
            </a:r>
            <a:r>
              <a:rPr lang="en-US" altLang="en-US" sz="1200" dirty="0">
                <a:latin typeface="Consolas" panose="020B0609020204030204" pitchFamily="49" charset="0"/>
              </a:rPr>
              <a:t>;                       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Pages in file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WORD   </a:t>
            </a:r>
            <a:r>
              <a:rPr lang="en-US" altLang="en-US" sz="1200" dirty="0" err="1">
                <a:latin typeface="Consolas" panose="020B0609020204030204" pitchFamily="49" charset="0"/>
              </a:rPr>
              <a:t>e_crlc</a:t>
            </a:r>
            <a:r>
              <a:rPr lang="en-US" altLang="en-US" sz="1200" dirty="0">
                <a:latin typeface="Consolas" panose="020B0609020204030204" pitchFamily="49" charset="0"/>
              </a:rPr>
              <a:t>;                     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Relocations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WORD   </a:t>
            </a:r>
            <a:r>
              <a:rPr lang="en-US" altLang="en-US" sz="1200" dirty="0" err="1">
                <a:latin typeface="Consolas" panose="020B0609020204030204" pitchFamily="49" charset="0"/>
              </a:rPr>
              <a:t>e_cparhdr</a:t>
            </a:r>
            <a:r>
              <a:rPr lang="en-US" altLang="en-US" sz="1200" dirty="0">
                <a:latin typeface="Consolas" panose="020B0609020204030204" pitchFamily="49" charset="0"/>
              </a:rPr>
              <a:t>;                  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Size of header in paragraphs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WORD   </a:t>
            </a:r>
            <a:r>
              <a:rPr lang="en-US" altLang="en-US" sz="1200" dirty="0" err="1">
                <a:latin typeface="Consolas" panose="020B0609020204030204" pitchFamily="49" charset="0"/>
              </a:rPr>
              <a:t>e_minalloc</a:t>
            </a:r>
            <a:r>
              <a:rPr lang="en-US" altLang="en-US" sz="1200" dirty="0">
                <a:latin typeface="Consolas" panose="020B0609020204030204" pitchFamily="49" charset="0"/>
              </a:rPr>
              <a:t>;                 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Minimum extra paragraphs needed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WORD   </a:t>
            </a:r>
            <a:r>
              <a:rPr lang="en-US" altLang="en-US" sz="1200" dirty="0" err="1">
                <a:latin typeface="Consolas" panose="020B0609020204030204" pitchFamily="49" charset="0"/>
              </a:rPr>
              <a:t>e_maxalloc</a:t>
            </a:r>
            <a:r>
              <a:rPr lang="en-US" altLang="en-US" sz="1200" dirty="0">
                <a:latin typeface="Consolas" panose="020B0609020204030204" pitchFamily="49" charset="0"/>
              </a:rPr>
              <a:t>;                 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Maximum extra paragraphs needed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WORD   </a:t>
            </a:r>
            <a:r>
              <a:rPr lang="en-US" altLang="en-US" sz="1200" dirty="0" err="1">
                <a:latin typeface="Consolas" panose="020B0609020204030204" pitchFamily="49" charset="0"/>
              </a:rPr>
              <a:t>e_ss</a:t>
            </a:r>
            <a:r>
              <a:rPr lang="en-US" altLang="en-US" sz="1200" dirty="0">
                <a:latin typeface="Consolas" panose="020B0609020204030204" pitchFamily="49" charset="0"/>
              </a:rPr>
              <a:t>;                       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Initial (relative) SS value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WORD   </a:t>
            </a:r>
            <a:r>
              <a:rPr lang="en-US" altLang="en-US" sz="1200" dirty="0" err="1">
                <a:latin typeface="Consolas" panose="020B0609020204030204" pitchFamily="49" charset="0"/>
              </a:rPr>
              <a:t>e_sp</a:t>
            </a:r>
            <a:r>
              <a:rPr lang="en-US" altLang="en-US" sz="1200" dirty="0">
                <a:latin typeface="Consolas" panose="020B0609020204030204" pitchFamily="49" charset="0"/>
              </a:rPr>
              <a:t>;                       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Initial SP value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WORD   </a:t>
            </a:r>
            <a:r>
              <a:rPr lang="en-US" altLang="en-US" sz="1200" dirty="0" err="1">
                <a:latin typeface="Consolas" panose="020B0609020204030204" pitchFamily="49" charset="0"/>
              </a:rPr>
              <a:t>e_csum</a:t>
            </a:r>
            <a:r>
              <a:rPr lang="en-US" altLang="en-US" sz="1200" dirty="0">
                <a:latin typeface="Consolas" panose="020B0609020204030204" pitchFamily="49" charset="0"/>
              </a:rPr>
              <a:t>;                     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Checksum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WORD   </a:t>
            </a:r>
            <a:r>
              <a:rPr lang="en-US" altLang="en-US" sz="1200" dirty="0" err="1">
                <a:latin typeface="Consolas" panose="020B0609020204030204" pitchFamily="49" charset="0"/>
              </a:rPr>
              <a:t>e_ip</a:t>
            </a:r>
            <a:r>
              <a:rPr lang="en-US" altLang="en-US" sz="1200" dirty="0">
                <a:latin typeface="Consolas" panose="020B0609020204030204" pitchFamily="49" charset="0"/>
              </a:rPr>
              <a:t>;                       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Initial IP value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WORD   </a:t>
            </a:r>
            <a:r>
              <a:rPr lang="en-US" altLang="en-US" sz="1200" dirty="0" err="1">
                <a:latin typeface="Consolas" panose="020B0609020204030204" pitchFamily="49" charset="0"/>
              </a:rPr>
              <a:t>e_cs</a:t>
            </a:r>
            <a:r>
              <a:rPr lang="en-US" altLang="en-US" sz="1200" dirty="0">
                <a:latin typeface="Consolas" panose="020B0609020204030204" pitchFamily="49" charset="0"/>
              </a:rPr>
              <a:t>;                       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Initial (relative) CS value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WORD   </a:t>
            </a:r>
            <a:r>
              <a:rPr lang="en-US" altLang="en-US" sz="1200" dirty="0" err="1">
                <a:latin typeface="Consolas" panose="020B0609020204030204" pitchFamily="49" charset="0"/>
              </a:rPr>
              <a:t>e_lfarlc</a:t>
            </a:r>
            <a:r>
              <a:rPr lang="en-US" altLang="en-US" sz="1200" dirty="0">
                <a:latin typeface="Consolas" panose="020B0609020204030204" pitchFamily="49" charset="0"/>
              </a:rPr>
              <a:t>;                   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File address of relocation table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WORD   </a:t>
            </a:r>
            <a:r>
              <a:rPr lang="en-US" altLang="en-US" sz="1200" dirty="0" err="1">
                <a:latin typeface="Consolas" panose="020B0609020204030204" pitchFamily="49" charset="0"/>
              </a:rPr>
              <a:t>e_ovno</a:t>
            </a:r>
            <a:r>
              <a:rPr lang="en-US" altLang="en-US" sz="1200" dirty="0">
                <a:latin typeface="Consolas" panose="020B0609020204030204" pitchFamily="49" charset="0"/>
              </a:rPr>
              <a:t>;                     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Overlay number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WORD   </a:t>
            </a:r>
            <a:r>
              <a:rPr lang="en-US" altLang="en-US" sz="1200" dirty="0" err="1">
                <a:latin typeface="Consolas" panose="020B0609020204030204" pitchFamily="49" charset="0"/>
              </a:rPr>
              <a:t>e_res</a:t>
            </a:r>
            <a:r>
              <a:rPr lang="en-US" altLang="en-US" sz="1200" dirty="0">
                <a:latin typeface="Consolas" panose="020B0609020204030204" pitchFamily="49" charset="0"/>
              </a:rPr>
              <a:t>[4];                   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Reserved words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WORD   </a:t>
            </a:r>
            <a:r>
              <a:rPr lang="en-US" altLang="en-US" sz="1200" dirty="0" err="1">
                <a:latin typeface="Consolas" panose="020B0609020204030204" pitchFamily="49" charset="0"/>
              </a:rPr>
              <a:t>e_oemid</a:t>
            </a:r>
            <a:r>
              <a:rPr lang="en-US" altLang="en-US" sz="1200" dirty="0">
                <a:latin typeface="Consolas" panose="020B0609020204030204" pitchFamily="49" charset="0"/>
              </a:rPr>
              <a:t>;                    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OEM identifier (for 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e_oeminfo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WORD   </a:t>
            </a:r>
            <a:r>
              <a:rPr lang="en-US" altLang="en-US" sz="1200" dirty="0" err="1">
                <a:latin typeface="Consolas" panose="020B0609020204030204" pitchFamily="49" charset="0"/>
              </a:rPr>
              <a:t>e_oeminfo</a:t>
            </a:r>
            <a:r>
              <a:rPr lang="en-US" altLang="en-US" sz="1200" dirty="0">
                <a:latin typeface="Consolas" panose="020B0609020204030204" pitchFamily="49" charset="0"/>
              </a:rPr>
              <a:t>;                  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OEM information; 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e_oemid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specific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WORD   e_res2[10];                 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Reserved words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LONG   </a:t>
            </a:r>
            <a:r>
              <a:rPr lang="en-US" altLang="en-US" sz="1200" dirty="0" err="1">
                <a:latin typeface="Consolas" panose="020B0609020204030204" pitchFamily="49" charset="0"/>
              </a:rPr>
              <a:t>e_lfanew</a:t>
            </a:r>
            <a:r>
              <a:rPr lang="en-US" altLang="en-US" sz="1200" dirty="0">
                <a:latin typeface="Consolas" panose="020B0609020204030204" pitchFamily="49" charset="0"/>
              </a:rPr>
              <a:t>;                   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File address of new exe header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} IMAGE_DOS_HEADER, *PIMAGE_DOS_HEADER;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73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Header – Useful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most interesting fields in this header: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010921" y="2449859"/>
            <a:ext cx="939093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typedef struct </a:t>
            </a:r>
            <a:r>
              <a:rPr lang="en-US" altLang="en-US" sz="1600" dirty="0">
                <a:latin typeface="Consolas" panose="020B0609020204030204" pitchFamily="49" charset="0"/>
              </a:rPr>
              <a:t>_IMAGE_DOS_HEADER {  </a:t>
            </a: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// DOS .EXE header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WORD   </a:t>
            </a:r>
            <a:r>
              <a:rPr lang="en-US" altLang="en-US" sz="1600" dirty="0" err="1">
                <a:latin typeface="Consolas" panose="020B0609020204030204" pitchFamily="49" charset="0"/>
              </a:rPr>
              <a:t>e_magic</a:t>
            </a:r>
            <a:r>
              <a:rPr lang="en-US" altLang="en-US" sz="1600" dirty="0">
                <a:latin typeface="Consolas" panose="020B0609020204030204" pitchFamily="49" charset="0"/>
              </a:rPr>
              <a:t>;                 </a:t>
            </a: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// Magic Number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    // ...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LONG   </a:t>
            </a:r>
            <a:r>
              <a:rPr lang="en-US" altLang="en-US" sz="1600" dirty="0" err="1">
                <a:latin typeface="Consolas" panose="020B0609020204030204" pitchFamily="49" charset="0"/>
              </a:rPr>
              <a:t>e_lfanew</a:t>
            </a:r>
            <a:r>
              <a:rPr lang="en-US" altLang="en-US" sz="1600" dirty="0">
                <a:latin typeface="Consolas" panose="020B0609020204030204" pitchFamily="49" charset="0"/>
              </a:rPr>
              <a:t>;               </a:t>
            </a: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// The RVA to the PE header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} IMAGE_DOS_HEADER, *PIMAGE_DOS_HEADER;</a:t>
            </a:r>
          </a:p>
        </p:txBody>
      </p:sp>
    </p:spTree>
    <p:extLst>
      <p:ext uri="{BB962C8B-B14F-4D97-AF65-F5344CB8AC3E}">
        <p14:creationId xmlns:p14="http://schemas.microsoft.com/office/powerpoint/2010/main" val="4258062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Header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e_magic</a:t>
            </a:r>
            <a:r>
              <a:rPr lang="en-US" dirty="0"/>
              <a:t>: The first two bytes of the PE files spell out "MZ", which is there for compatibility reasons</a:t>
            </a:r>
          </a:p>
          <a:p>
            <a:pPr lvl="1"/>
            <a:r>
              <a:rPr lang="en-US" dirty="0"/>
              <a:t>Originally the "magic number" for DOS 16-bit executables</a:t>
            </a:r>
          </a:p>
          <a:p>
            <a:pPr lvl="1"/>
            <a:r>
              <a:rPr lang="en-US" dirty="0"/>
              <a:t>An Old New Thing article talks a bit about historical aspect of this transition: https://blogs.msdn.microsoft.com/oldnewthing/20060130-00/?p=32483/</a:t>
            </a:r>
          </a:p>
          <a:p>
            <a:r>
              <a:rPr lang="en-US" dirty="0" err="1"/>
              <a:t>e_lfanew</a:t>
            </a:r>
            <a:r>
              <a:rPr lang="en-US" dirty="0"/>
              <a:t>: This is the RVA essential to getting us to the next important header (the NT header), which will get us to the rest of the binary.</a:t>
            </a:r>
          </a:p>
        </p:txBody>
      </p:sp>
    </p:spTree>
    <p:extLst>
      <p:ext uri="{BB962C8B-B14F-4D97-AF65-F5344CB8AC3E}">
        <p14:creationId xmlns:p14="http://schemas.microsoft.com/office/powerpoint/2010/main" val="358219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pefile</a:t>
            </a:r>
            <a:r>
              <a:rPr lang="en-US" dirty="0"/>
              <a:t>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800566" y="2379623"/>
            <a:ext cx="939093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&gt;&gt;&gt; </a:t>
            </a:r>
            <a:r>
              <a:rPr lang="en-US" alt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pefile</a:t>
            </a:r>
            <a:endParaRPr lang="en-US" altLang="en-US" sz="12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&gt;&gt;&gt; </a:t>
            </a:r>
            <a:r>
              <a:rPr lang="en-US" altLang="en-US" sz="1200" dirty="0" err="1">
                <a:latin typeface="Consolas" panose="020B0609020204030204" pitchFamily="49" charset="0"/>
              </a:rPr>
              <a:t>pe</a:t>
            </a:r>
            <a:r>
              <a:rPr lang="en-US" altLang="en-US" sz="1200" dirty="0">
                <a:latin typeface="Consolas" panose="020B0609020204030204" pitchFamily="49" charset="0"/>
              </a:rPr>
              <a:t> = pefile.PE(</a:t>
            </a:r>
            <a:r>
              <a:rPr lang="en-US" alt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"demo.exe"</a:t>
            </a:r>
            <a:r>
              <a:rPr lang="en-US" alt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&gt;&gt;&gt; </a:t>
            </a:r>
            <a:r>
              <a:rPr lang="en-US" altLang="en-US" sz="1200" dirty="0" err="1">
                <a:latin typeface="Consolas" panose="020B0609020204030204" pitchFamily="49" charset="0"/>
              </a:rPr>
              <a:t>pe.DOS_HEADER</a:t>
            </a:r>
            <a:endParaRPr lang="en-US" altLang="en-US" sz="1200" dirty="0"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&lt;Structure: [IMAGE_DOS_HEADER] </a:t>
            </a:r>
            <a:r>
              <a:rPr lang="en-US" alt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0x0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0x0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latin typeface="Consolas" panose="020B0609020204030204" pitchFamily="49" charset="0"/>
              </a:rPr>
              <a:t>e_magic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0x5A4D 0x2 </a:t>
            </a:r>
            <a:r>
              <a:rPr lang="en-US" alt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0x2</a:t>
            </a:r>
            <a:endParaRPr lang="en-US" altLang="en-US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e_cblp</a:t>
            </a:r>
            <a:r>
              <a:rPr lang="en-US" alt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: 0x90 0x4 </a:t>
            </a:r>
            <a:r>
              <a:rPr lang="en-US" alt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0x4</a:t>
            </a:r>
            <a:r>
              <a:rPr lang="en-US" alt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latin typeface="Consolas" panose="020B0609020204030204" pitchFamily="49" charset="0"/>
              </a:rPr>
              <a:t>e_cp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0x3 0x6 </a:t>
            </a:r>
            <a:r>
              <a:rPr lang="en-US" alt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0x6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latin typeface="Consolas" panose="020B0609020204030204" pitchFamily="49" charset="0"/>
              </a:rPr>
              <a:t>e_crlc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0x0 0x8 </a:t>
            </a:r>
            <a:r>
              <a:rPr lang="en-US" alt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0x8</a:t>
            </a:r>
            <a:endParaRPr lang="en-US" altLang="en-US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e_cparhdr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0x4 0xA </a:t>
            </a:r>
            <a:r>
              <a:rPr lang="en-US" alt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0xA</a:t>
            </a:r>
            <a:r>
              <a:rPr lang="en-US" alt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latin typeface="Consolas" panose="020B0609020204030204" pitchFamily="49" charset="0"/>
              </a:rPr>
              <a:t>e_minalloc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0x0 0xC </a:t>
            </a:r>
            <a:r>
              <a:rPr lang="en-US" alt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0xC</a:t>
            </a:r>
            <a:endParaRPr lang="en-US" altLang="en-US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e_maxalloc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0xFFFF 0xE </a:t>
            </a:r>
            <a:r>
              <a:rPr lang="en-US" alt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0xE</a:t>
            </a:r>
            <a:r>
              <a:rPr lang="en-US" alt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latin typeface="Consolas" panose="020B0609020204030204" pitchFamily="49" charset="0"/>
              </a:rPr>
              <a:t>e_ss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0x0 0x10 </a:t>
            </a:r>
            <a:r>
              <a:rPr lang="en-US" alt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0x10</a:t>
            </a:r>
            <a:endParaRPr lang="en-US" altLang="en-US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e_sp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0xB8 0x12 </a:t>
            </a:r>
            <a:r>
              <a:rPr lang="en-US" alt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0x12</a:t>
            </a:r>
            <a:r>
              <a:rPr lang="en-US" alt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latin typeface="Consolas" panose="020B0609020204030204" pitchFamily="49" charset="0"/>
              </a:rPr>
              <a:t>e_csum</a:t>
            </a:r>
            <a:r>
              <a:rPr lang="en-US" alt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: 0x0 0x14 </a:t>
            </a:r>
            <a:r>
              <a:rPr lang="en-US" alt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0x14</a:t>
            </a:r>
            <a:r>
              <a:rPr lang="en-US" alt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latin typeface="Consolas" panose="020B0609020204030204" pitchFamily="49" charset="0"/>
              </a:rPr>
              <a:t>e_ip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0x0 0x16 </a:t>
            </a:r>
            <a:r>
              <a:rPr lang="en-US" alt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0x16</a:t>
            </a:r>
            <a:endParaRPr lang="en-US" altLang="en-US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e_cs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0x0 0x18 </a:t>
            </a:r>
            <a:r>
              <a:rPr lang="en-US" alt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0x18</a:t>
            </a:r>
            <a:r>
              <a:rPr lang="en-US" alt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latin typeface="Consolas" panose="020B0609020204030204" pitchFamily="49" charset="0"/>
              </a:rPr>
              <a:t>e_lfarlc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0x40 0x1A </a:t>
            </a:r>
            <a:r>
              <a:rPr lang="en-US" alt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0x1A</a:t>
            </a:r>
            <a:endParaRPr lang="en-US" altLang="en-US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e_ovno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0x0 0x1C </a:t>
            </a:r>
            <a:r>
              <a:rPr lang="en-US" alt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0x1C</a:t>
            </a:r>
            <a:r>
              <a:rPr lang="en-US" alt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latin typeface="Consolas" panose="020B0609020204030204" pitchFamily="49" charset="0"/>
              </a:rPr>
              <a:t>e_res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0x24 </a:t>
            </a:r>
            <a:r>
              <a:rPr lang="en-US" alt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0x24</a:t>
            </a:r>
            <a:endParaRPr lang="en-US" altLang="en-US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e_oemid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0x0 0x26 </a:t>
            </a:r>
            <a:r>
              <a:rPr lang="en-US" alt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0x26</a:t>
            </a:r>
            <a:r>
              <a:rPr lang="en-US" alt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latin typeface="Consolas" panose="020B0609020204030204" pitchFamily="49" charset="0"/>
              </a:rPr>
              <a:t>e_oeminfo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0x0 0x28 </a:t>
            </a:r>
            <a:r>
              <a:rPr lang="en-US" alt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0x28</a:t>
            </a:r>
            <a:endParaRPr lang="en-US" altLang="en-US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e_res2</a:t>
            </a:r>
            <a:r>
              <a:rPr lang="en-US" alt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: 0x3C </a:t>
            </a:r>
            <a:r>
              <a:rPr lang="en-US" alt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0x3C</a:t>
            </a:r>
            <a:endParaRPr lang="en-US" altLang="en-US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e_lfanew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0xE8</a:t>
            </a:r>
            <a:r>
              <a:rPr lang="en-US" altLang="en-US" sz="1200" dirty="0">
                <a:latin typeface="Consolas" panose="020B0609020204030204" pitchFamily="49" charset="0"/>
              </a:rPr>
              <a:t>&gt;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&gt;&gt;&gt; </a:t>
            </a:r>
            <a:r>
              <a:rPr lang="en-US" alt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hex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latin typeface="Consolas" panose="020B0609020204030204" pitchFamily="49" charset="0"/>
              </a:rPr>
              <a:t>pe.DOS_HEADER.e_lfanew</a:t>
            </a:r>
            <a:r>
              <a:rPr lang="en-US" alt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5"/>
                </a:solidFill>
                <a:latin typeface="Consolas" panose="020B0609020204030204" pitchFamily="49" charset="0"/>
              </a:rPr>
              <a:t>'0xe8'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687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Defined: </a:t>
            </a:r>
            <a:r>
              <a:rPr lang="en-US" dirty="0" err="1"/>
              <a:t>winnt.h</a:t>
            </a:r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2534505"/>
            <a:ext cx="9390930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typedef struct </a:t>
            </a:r>
            <a:r>
              <a:rPr lang="en-US" altLang="en-US" sz="1200" dirty="0">
                <a:latin typeface="Consolas" panose="020B0609020204030204" pitchFamily="49" charset="0"/>
              </a:rPr>
              <a:t>_IMAGE_NT_HEADERS 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DWORD Signature;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IMAGE_FILE_HEADER </a:t>
            </a:r>
            <a:r>
              <a:rPr lang="en-US" altLang="en-US" sz="1200" dirty="0" err="1">
                <a:latin typeface="Consolas" panose="020B0609020204030204" pitchFamily="49" charset="0"/>
              </a:rPr>
              <a:t>FileHeader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IMAGE_OPTIONAL_HEADER32 </a:t>
            </a:r>
            <a:r>
              <a:rPr lang="en-US" altLang="en-US" sz="1200" dirty="0" err="1">
                <a:latin typeface="Consolas" panose="020B0609020204030204" pitchFamily="49" charset="0"/>
              </a:rPr>
              <a:t>OptionalHeader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} IMAGE_NT_HEADERS32, *PIMAGE_NT_HEADERS32;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58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 Header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Signature spells out "PE, 0, 0" 0x00 </a:t>
            </a:r>
            <a:r>
              <a:rPr lang="en-US" dirty="0" err="1"/>
              <a:t>0x00</a:t>
            </a:r>
            <a:r>
              <a:rPr lang="en-US" dirty="0"/>
              <a:t> 0x45 0x50 (little endian)</a:t>
            </a:r>
          </a:p>
          <a:p>
            <a:r>
              <a:rPr lang="en-US" dirty="0"/>
              <a:t>File header (discussed more next slide)</a:t>
            </a:r>
          </a:p>
          <a:p>
            <a:r>
              <a:rPr lang="en-US" dirty="0" err="1"/>
              <a:t>OptionalHeader</a:t>
            </a:r>
            <a:r>
              <a:rPr lang="en-US" dirty="0"/>
              <a:t> - Not really that optional!</a:t>
            </a:r>
          </a:p>
        </p:txBody>
      </p:sp>
    </p:spTree>
    <p:extLst>
      <p:ext uri="{BB962C8B-B14F-4D97-AF65-F5344CB8AC3E}">
        <p14:creationId xmlns:p14="http://schemas.microsoft.com/office/powerpoint/2010/main" val="1995136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 Header </a:t>
            </a:r>
            <a:r>
              <a:rPr lang="en-US" dirty="0" err="1"/>
              <a:t>pefile</a:t>
            </a:r>
            <a:r>
              <a:rPr lang="en-US" dirty="0"/>
              <a:t>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2811504"/>
            <a:ext cx="939093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&gt;&gt;&gt; </a:t>
            </a:r>
            <a:r>
              <a:rPr lang="en-US" altLang="en-US" sz="1200" dirty="0" err="1">
                <a:latin typeface="Consolas" panose="020B0609020204030204" pitchFamily="49" charset="0"/>
              </a:rPr>
              <a:t>pe.NT_HEADERS</a:t>
            </a:r>
            <a:endParaRPr lang="en-US" altLang="en-US" sz="1200" dirty="0"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&lt;Structure: [IMAGE_NT_HEADERS]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0xE8 0x0 </a:t>
            </a:r>
            <a:r>
              <a:rPr lang="en-US" altLang="en-US" sz="1200" dirty="0">
                <a:latin typeface="Consolas" panose="020B0609020204030204" pitchFamily="49" charset="0"/>
              </a:rPr>
              <a:t>Signature: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0x4550</a:t>
            </a:r>
            <a:r>
              <a:rPr lang="en-US" altLang="en-US" sz="1200" dirty="0">
                <a:latin typeface="Consolas" panose="020B0609020204030204" pitchFamily="49" charset="0"/>
              </a:rPr>
              <a:t>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321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File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Defined: </a:t>
            </a:r>
            <a:r>
              <a:rPr lang="en-US" dirty="0" err="1"/>
              <a:t>winnt.h</a:t>
            </a:r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2165174"/>
            <a:ext cx="939093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typedef struct </a:t>
            </a:r>
            <a:r>
              <a:rPr lang="en-US" altLang="en-US" sz="1200" dirty="0">
                <a:latin typeface="Consolas" panose="020B0609020204030204" pitchFamily="49" charset="0"/>
              </a:rPr>
              <a:t>_IMAGE_FILE_HEADER 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WORD    Machine;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WORD    </a:t>
            </a:r>
            <a:r>
              <a:rPr lang="en-US" altLang="en-US" sz="1200" dirty="0" err="1">
                <a:latin typeface="Consolas" panose="020B0609020204030204" pitchFamily="49" charset="0"/>
              </a:rPr>
              <a:t>NumberOfSections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DWORD   </a:t>
            </a:r>
            <a:r>
              <a:rPr lang="en-US" altLang="en-US" sz="1200" dirty="0" err="1">
                <a:latin typeface="Consolas" panose="020B0609020204030204" pitchFamily="49" charset="0"/>
              </a:rPr>
              <a:t>TimeDateStamp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DWORD   </a:t>
            </a:r>
            <a:r>
              <a:rPr lang="en-US" altLang="en-US" sz="1200" dirty="0" err="1">
                <a:latin typeface="Consolas" panose="020B0609020204030204" pitchFamily="49" charset="0"/>
              </a:rPr>
              <a:t>PointerToSymbolTable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DWORD   </a:t>
            </a:r>
            <a:r>
              <a:rPr lang="en-US" altLang="en-US" sz="1200" dirty="0" err="1">
                <a:latin typeface="Consolas" panose="020B0609020204030204" pitchFamily="49" charset="0"/>
              </a:rPr>
              <a:t>NumberOfSymbols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WORD    </a:t>
            </a:r>
            <a:r>
              <a:rPr lang="en-US" altLang="en-US" sz="1200" dirty="0" err="1">
                <a:latin typeface="Consolas" panose="020B0609020204030204" pitchFamily="49" charset="0"/>
              </a:rPr>
              <a:t>SizeOfOptionalHeader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WORD    Characteristics;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} IMAGE_FILE_HEADER, *PIMAGE_FILE_HEADER;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43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File Header -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53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Indicates the architecture the binary was intended to run on</a:t>
            </a:r>
          </a:p>
          <a:p>
            <a:r>
              <a:rPr lang="en-US" sz="2400" dirty="0"/>
              <a:t>A number of potential options, defined in </a:t>
            </a:r>
            <a:r>
              <a:rPr lang="en-US" sz="2400" dirty="0" err="1"/>
              <a:t>winnt.h</a:t>
            </a:r>
            <a:endParaRPr lang="en-US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357605" y="2149019"/>
            <a:ext cx="9390930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IMAGE_FILE_MACHINE_UNKNOWN    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IMAGE_FILE_MACHINE_I386       0x014c  </a:t>
            </a: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Intel 386.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IMAGE_FILE_MACHINE_R3000      0x0162  </a:t>
            </a: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MIPS le 0x160 big-endian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IMAGE_FILE_MACHINE_R4000      0x0166  </a:t>
            </a: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MIPS little-endian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IMAGE_FILE_MACHINE_R10000     0x0168  </a:t>
            </a: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MIPS little-endian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IMAGE_FILE_MACHINE_WCEMIPSV2  0x0169  </a:t>
            </a: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MIPS little-endian WCE v2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IMAGE_FILE_MACHINE_ALPHA      0x0184  </a:t>
            </a: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Alpha_AXP</a:t>
            </a:r>
            <a:endParaRPr lang="en-US" altLang="en-US" sz="10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IMAGE_FILE_MACHINE_SH3        0x01a2  </a:t>
            </a: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SH3 little-endian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IMAGE_FILE_MACHINE_SH3DSP     0x01a3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IMAGE_FILE_MACHINE_SH3E       0x01a4  </a:t>
            </a: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SH3E little-endian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IMAGE_FILE_MACHINE_SH4        0x01a6  </a:t>
            </a: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SH4 little-endian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IMAGE_FILE_MACHINE_SH5        0x01a8  </a:t>
            </a: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SH5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IMAGE_FILE_MACHINE_ARM        0x01c0  </a:t>
            </a: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ARM Little-Endian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IMAGE_FILE_MACHINE_THUMB      0x01c2  </a:t>
            </a: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ARM Thumb/Thumb-2 LE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IMAGE_FILE_MACHINE_ARMNT      0x01c4  </a:t>
            </a: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ARM Thumb-2 Little-Endian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IMAGE_FILE_MACHINE_AM33       0x01d3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IMAGE_FILE_MACHINE_POWERPC    0x01F0  </a:t>
            </a: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IBM PowerPC Little-Endian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IMAGE_FILE_MACHINE_POWERPCFP  0x01f1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IMAGE_FILE_MACHINE_IA64       0x0200  </a:t>
            </a: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Intel 64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IMAGE_FILE_MACHINE_MIPS16     0x0266  </a:t>
            </a: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MIPS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IMAGE_FILE_MACHINE_ALPHA64    0x0284  </a:t>
            </a: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ALPHA64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IMAGE_FILE_MACHINE_MIPSFPU    0x0366  </a:t>
            </a: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MIPS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IMAGE_FILE_MACHINE_MIPSFPU16  0x0466  </a:t>
            </a: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MIPS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IMAGE_FILE_MACHINE_AXP64      IMAGE_FILE_MACHINE_ALPHA64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IMAGE_FILE_MACHINE_TRICORE    0x0520  </a:t>
            </a: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Infineon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IMAGE_FILE_MACHINE_CEF        0x0CEF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IMAGE_FILE_MACHINE_EBC        0x0EBC  </a:t>
            </a: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EFI Byte Code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IMAGE_FILE_MACHINE_AMD64      0x8664  </a:t>
            </a: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AMD64 (K8)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IMAGE_FILE_MACHINE_M32R       0x9041  </a:t>
            </a: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M32R little-endian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IMAGE_FILE_MACHINE_CEE        0xC0EE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290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File Header - </a:t>
            </a:r>
            <a:r>
              <a:rPr lang="en-US" dirty="0" err="1"/>
              <a:t>NumberOfSections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IMAGE_SECTION_HEADERs that will follow this header</a:t>
            </a:r>
          </a:p>
        </p:txBody>
      </p:sp>
    </p:spTree>
    <p:extLst>
      <p:ext uri="{BB962C8B-B14F-4D97-AF65-F5344CB8AC3E}">
        <p14:creationId xmlns:p14="http://schemas.microsoft.com/office/powerpoint/2010/main" val="377605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and Identify the major components of executable file formats</a:t>
            </a:r>
          </a:p>
          <a:p>
            <a:pPr lvl="1"/>
            <a:r>
              <a:rPr lang="en-US" dirty="0"/>
              <a:t>PE</a:t>
            </a:r>
          </a:p>
          <a:p>
            <a:pPr lvl="1"/>
            <a:r>
              <a:rPr lang="en-US" dirty="0"/>
              <a:t>ELF</a:t>
            </a:r>
          </a:p>
          <a:p>
            <a:pPr lvl="1"/>
            <a:r>
              <a:rPr lang="en-US" dirty="0"/>
              <a:t>MACH-O</a:t>
            </a:r>
          </a:p>
          <a:p>
            <a:r>
              <a:rPr lang="en-US" dirty="0"/>
              <a:t>Analyze the composition of provided binaries</a:t>
            </a:r>
          </a:p>
        </p:txBody>
      </p:sp>
    </p:spTree>
    <p:extLst>
      <p:ext uri="{BB962C8B-B14F-4D97-AF65-F5344CB8AC3E}">
        <p14:creationId xmlns:p14="http://schemas.microsoft.com/office/powerpoint/2010/main" val="1644989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File Header - </a:t>
            </a:r>
            <a:r>
              <a:rPr lang="en-US" dirty="0" err="1"/>
              <a:t>TimeDateStamp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UNIX-style timestamp</a:t>
            </a:r>
          </a:p>
          <a:p>
            <a:r>
              <a:rPr lang="en-US" dirty="0"/>
              <a:t>Number of seconds since </a:t>
            </a:r>
            <a:r>
              <a:rPr lang="en-US" dirty="0" err="1"/>
              <a:t>epoc</a:t>
            </a:r>
            <a:r>
              <a:rPr lang="en-US" dirty="0"/>
              <a:t> (Jan 1st, 1970)</a:t>
            </a:r>
          </a:p>
        </p:txBody>
      </p:sp>
    </p:spTree>
    <p:extLst>
      <p:ext uri="{BB962C8B-B14F-4D97-AF65-F5344CB8AC3E}">
        <p14:creationId xmlns:p14="http://schemas.microsoft.com/office/powerpoint/2010/main" val="3303358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File Header – </a:t>
            </a:r>
            <a:r>
              <a:rPr lang="en-US" dirty="0" err="1"/>
              <a:t>PointerToSymbolTable</a:t>
            </a:r>
            <a:r>
              <a:rPr lang="en-US" dirty="0"/>
              <a:t>/</a:t>
            </a:r>
            <a:r>
              <a:rPr lang="en-US" dirty="0" err="1"/>
              <a:t>NumberOfSymbols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 use was to indicate location of Debugging Symbols</a:t>
            </a:r>
          </a:p>
          <a:p>
            <a:r>
              <a:rPr lang="en-US" dirty="0"/>
              <a:t>Now typically those are packaged in a separate </a:t>
            </a:r>
            <a:r>
              <a:rPr lang="en-US" dirty="0" err="1"/>
              <a:t>pdb</a:t>
            </a:r>
            <a:r>
              <a:rPr lang="en-US" dirty="0"/>
              <a:t> file, and thus these fields are not often used anymore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69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File Header -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Flags field used to indicate various information about the binary and how it should be handled</a:t>
            </a:r>
          </a:p>
          <a:p>
            <a:r>
              <a:rPr lang="en-US" dirty="0"/>
              <a:t>Information about relocations, whether or not it is executable or a DLL, </a:t>
            </a:r>
            <a:r>
              <a:rPr lang="en-US" dirty="0" err="1"/>
              <a:t>etc</a:t>
            </a:r>
            <a:r>
              <a:rPr lang="en-US" dirty="0"/>
              <a:t> is set here</a:t>
            </a:r>
          </a:p>
          <a:p>
            <a:r>
              <a:rPr lang="en-US" dirty="0"/>
              <a:t>A number of other potential attributes is specified in </a:t>
            </a:r>
            <a:r>
              <a:rPr lang="en-US" dirty="0" err="1"/>
              <a:t>winnt.h</a:t>
            </a:r>
            <a:r>
              <a:rPr lang="en-US" dirty="0"/>
              <a:t> (typos from header file included below :P ):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14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File Header Characteristics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1800691"/>
            <a:ext cx="9390930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Relocation info stripped from file.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IMAGE_FILE_RELOCS_STRIPPED           0x0001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File is executable  (i.e. no unresolved  external references).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IMAGE_FILE_EXECUTABLE_IMAGE          0x0002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Line numbers stripped from file.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IMAGE_FILE_LINE_NUMS_STRIPPED        0x0004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Local symbols stripped from file.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IMAGE_FILE_LOCAL_SYMS_STRIPPED       0x0008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Aggressively trim working set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IMAGE_FILE_AGGRESIVE_WS_TRIM         0x0010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App can handle &gt;2gb addresses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IMAGE_FILE_LARGE_ADDRESS_AWARE       0x0020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Bytes of machine word are reversed.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IMAGE_FILE_BYTES_REVERSED_LO         0x0080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32 bit word machine.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IMAGE_FILE_32BIT_MACHINE             0x0100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Debugging info stripped from file in .DBG  file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IMAGE_FILE_DEBUG_STRIPPED            0x0200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If Image is on removable media, copy and run from the swap file.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IMAGE_FILE_REMOVABLE_RUN_FROM_SWAP   0x0400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If Image is on Net, copy and run from the swap file.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IMAGE_FILE_NET_RUN_FROM_SWAP         0x0800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IMAGE_FILE_SYSTEM                    0x1000  </a:t>
            </a: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System File</a:t>
            </a: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IMAGE_FILE_DLL                       0x2000  </a:t>
            </a: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File is a DLL.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File should only be run on a UP machine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IMAGE_FILE_UP_SYSTEM_ONLY            0x4000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// Bytes of machine word are reversed.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IMAGE_FILE_BYTES_REVERSED_HI         0x8000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175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Header </a:t>
            </a:r>
            <a:r>
              <a:rPr lang="en-US" dirty="0" err="1"/>
              <a:t>pefile</a:t>
            </a:r>
            <a:r>
              <a:rPr lang="en-US" dirty="0"/>
              <a:t>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convenient attribute functions: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795227" y="1774924"/>
            <a:ext cx="939093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&gt;&gt;&gt; </a:t>
            </a:r>
            <a:r>
              <a:rPr lang="en-US" altLang="en-US" sz="1200" dirty="0" err="1">
                <a:latin typeface="Consolas" panose="020B0609020204030204" pitchFamily="49" charset="0"/>
              </a:rPr>
              <a:t>pe.FILE_HEADER</a:t>
            </a:r>
            <a:endParaRPr lang="en-US" altLang="en-US" sz="1200" dirty="0"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&lt;Structure: [IMAGE_FILE_HEADER] </a:t>
            </a: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0xEC 0x0 </a:t>
            </a:r>
            <a:r>
              <a:rPr lang="en-US" altLang="en-US" sz="1200" dirty="0">
                <a:latin typeface="Consolas" panose="020B0609020204030204" pitchFamily="49" charset="0"/>
              </a:rPr>
              <a:t>Machine: </a:t>
            </a: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0x14C 0xEE 0x2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NumberOfSections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0x3 0xF0 0x4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TimeDateStamp</a:t>
            </a:r>
            <a:r>
              <a:rPr lang="en-US" altLang="en-US" sz="1200" dirty="0">
                <a:latin typeface="Consolas" panose="020B0609020204030204" pitchFamily="49" charset="0"/>
              </a:rPr>
              <a:t>:</a:t>
            </a: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0x5717DB9D </a:t>
            </a:r>
            <a:r>
              <a:rPr lang="en-US" altLang="en-US" sz="1200" dirty="0">
                <a:latin typeface="Consolas" panose="020B0609020204030204" pitchFamily="49" charset="0"/>
              </a:rPr>
              <a:t>[Wed Apr 20 19:42:21 2016 UTC] </a:t>
            </a: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0xF4 0x8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PointerToSymbolTable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0x0 0xF8 0xC </a:t>
            </a:r>
            <a:r>
              <a:rPr lang="en-US" altLang="en-US" sz="1200" dirty="0" err="1">
                <a:latin typeface="Consolas" panose="020B0609020204030204" pitchFamily="49" charset="0"/>
              </a:rPr>
              <a:t>NumberOfSymbols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0x0 0xFC 0x10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SizeOfOptionalHeader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0xE0 0xFE 0x12 </a:t>
            </a:r>
            <a:r>
              <a:rPr lang="en-US" altLang="en-US" sz="1200" dirty="0">
                <a:latin typeface="Consolas" panose="020B0609020204030204" pitchFamily="49" charset="0"/>
              </a:rPr>
              <a:t>Characteristics: </a:t>
            </a: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0x102</a:t>
            </a:r>
            <a:r>
              <a:rPr lang="en-US" altLang="en-US" sz="1200" dirty="0">
                <a:latin typeface="Consolas" panose="020B0609020204030204" pitchFamily="49" charset="0"/>
              </a:rPr>
              <a:t>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930455" y="3972884"/>
            <a:ext cx="939093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&gt;&gt;&gt; </a:t>
            </a:r>
            <a:r>
              <a:rPr lang="en-US" altLang="en-US" sz="1200" dirty="0" err="1">
                <a:latin typeface="Consolas" panose="020B0609020204030204" pitchFamily="49" charset="0"/>
              </a:rPr>
              <a:t>pe.is_exe</a:t>
            </a:r>
            <a:r>
              <a:rPr lang="en-US" altLang="en-US" sz="1200" dirty="0">
                <a:latin typeface="Consolas" panose="020B0609020204030204" pitchFamily="49" charset="0"/>
              </a:rPr>
              <a:t>()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&gt;&gt;&gt; </a:t>
            </a:r>
            <a:r>
              <a:rPr lang="en-US" altLang="en-US" sz="1200" dirty="0" err="1">
                <a:latin typeface="Consolas" panose="020B0609020204030204" pitchFamily="49" charset="0"/>
              </a:rPr>
              <a:t>pe.is_dll</a:t>
            </a:r>
            <a:r>
              <a:rPr lang="en-US" altLang="en-US" sz="1200" dirty="0">
                <a:latin typeface="Consolas" panose="020B0609020204030204" pitchFamily="49" charset="0"/>
              </a:rPr>
              <a:t>()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&gt;&gt;&gt; </a:t>
            </a:r>
            <a:r>
              <a:rPr lang="en-US" altLang="en-US" sz="1200" dirty="0" err="1">
                <a:latin typeface="Consolas" panose="020B0609020204030204" pitchFamily="49" charset="0"/>
              </a:rPr>
              <a:t>pe.is_driver</a:t>
            </a:r>
            <a:r>
              <a:rPr lang="en-US" altLang="en-US" sz="1200" dirty="0">
                <a:latin typeface="Consolas" panose="020B0609020204030204" pitchFamily="49" charset="0"/>
              </a:rPr>
              <a:t>()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&gt;&gt;&gt;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354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Optional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7407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Defined in </a:t>
            </a:r>
            <a:r>
              <a:rPr lang="en-US" dirty="0" err="1"/>
              <a:t>winnt.h</a:t>
            </a:r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1268390"/>
            <a:ext cx="9390930" cy="521681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IMAGE_NUMBEROF_DIRECTORY_ENTRIES        16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9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solidFill>
                  <a:schemeClr val="accent1"/>
                </a:solidFill>
                <a:latin typeface="Consolas" panose="020B0609020204030204" pitchFamily="49" charset="0"/>
              </a:rPr>
              <a:t>//...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9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b="1" dirty="0">
                <a:solidFill>
                  <a:schemeClr val="accent6"/>
                </a:solidFill>
                <a:latin typeface="Consolas" panose="020B0609020204030204" pitchFamily="49" charset="0"/>
              </a:rPr>
              <a:t>typedef struct </a:t>
            </a:r>
            <a:r>
              <a:rPr lang="en-US" altLang="en-US" sz="900" dirty="0">
                <a:latin typeface="Consolas" panose="020B0609020204030204" pitchFamily="49" charset="0"/>
              </a:rPr>
              <a:t>_IMAGE_OPTIONAL_HEADER 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latin typeface="Consolas" panose="020B0609020204030204" pitchFamily="49" charset="0"/>
              </a:rPr>
              <a:t>    WORD    Magic;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latin typeface="Consolas" panose="020B0609020204030204" pitchFamily="49" charset="0"/>
              </a:rPr>
              <a:t>    BYTE    </a:t>
            </a:r>
            <a:r>
              <a:rPr lang="en-US" altLang="en-US" sz="900" dirty="0" err="1">
                <a:latin typeface="Consolas" panose="020B0609020204030204" pitchFamily="49" charset="0"/>
              </a:rPr>
              <a:t>MajorLinkerVersion</a:t>
            </a:r>
            <a:r>
              <a:rPr lang="en-US" altLang="en-US" sz="9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latin typeface="Consolas" panose="020B0609020204030204" pitchFamily="49" charset="0"/>
              </a:rPr>
              <a:t>    BYTE    </a:t>
            </a:r>
            <a:r>
              <a:rPr lang="en-US" altLang="en-US" sz="900" dirty="0" err="1">
                <a:latin typeface="Consolas" panose="020B0609020204030204" pitchFamily="49" charset="0"/>
              </a:rPr>
              <a:t>MinorLinkerVersion</a:t>
            </a:r>
            <a:r>
              <a:rPr lang="en-US" altLang="en-US" sz="9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latin typeface="Consolas" panose="020B0609020204030204" pitchFamily="49" charset="0"/>
              </a:rPr>
              <a:t>    DWORD   </a:t>
            </a:r>
            <a:r>
              <a:rPr lang="en-US" altLang="en-US" sz="900" dirty="0" err="1">
                <a:latin typeface="Consolas" panose="020B0609020204030204" pitchFamily="49" charset="0"/>
              </a:rPr>
              <a:t>SizeOfCode</a:t>
            </a:r>
            <a:r>
              <a:rPr lang="en-US" altLang="en-US" sz="9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latin typeface="Consolas" panose="020B0609020204030204" pitchFamily="49" charset="0"/>
              </a:rPr>
              <a:t>    DWORD   </a:t>
            </a:r>
            <a:r>
              <a:rPr lang="en-US" altLang="en-US" sz="900" dirty="0" err="1">
                <a:latin typeface="Consolas" panose="020B0609020204030204" pitchFamily="49" charset="0"/>
              </a:rPr>
              <a:t>SizeOfInitializedData</a:t>
            </a:r>
            <a:r>
              <a:rPr lang="en-US" altLang="en-US" sz="9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latin typeface="Consolas" panose="020B0609020204030204" pitchFamily="49" charset="0"/>
              </a:rPr>
              <a:t>    DWORD   </a:t>
            </a:r>
            <a:r>
              <a:rPr lang="en-US" altLang="en-US" sz="900" dirty="0" err="1">
                <a:latin typeface="Consolas" panose="020B0609020204030204" pitchFamily="49" charset="0"/>
              </a:rPr>
              <a:t>SizeOfUninitializedData</a:t>
            </a:r>
            <a:r>
              <a:rPr lang="en-US" altLang="en-US" sz="9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latin typeface="Consolas" panose="020B0609020204030204" pitchFamily="49" charset="0"/>
              </a:rPr>
              <a:t>    DWORD   </a:t>
            </a:r>
            <a:r>
              <a:rPr lang="en-US" altLang="en-US" sz="900" dirty="0" err="1">
                <a:latin typeface="Consolas" panose="020B0609020204030204" pitchFamily="49" charset="0"/>
              </a:rPr>
              <a:t>AddressOfEntryPoint</a:t>
            </a:r>
            <a:r>
              <a:rPr lang="en-US" altLang="en-US" sz="9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latin typeface="Consolas" panose="020B0609020204030204" pitchFamily="49" charset="0"/>
              </a:rPr>
              <a:t>    DWORD   </a:t>
            </a:r>
            <a:r>
              <a:rPr lang="en-US" altLang="en-US" sz="900" dirty="0" err="1">
                <a:latin typeface="Consolas" panose="020B0609020204030204" pitchFamily="49" charset="0"/>
              </a:rPr>
              <a:t>BaseOfCode</a:t>
            </a:r>
            <a:r>
              <a:rPr lang="en-US" altLang="en-US" sz="9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latin typeface="Consolas" panose="020B0609020204030204" pitchFamily="49" charset="0"/>
              </a:rPr>
              <a:t>    DWORD   </a:t>
            </a:r>
            <a:r>
              <a:rPr lang="en-US" altLang="en-US" sz="900" dirty="0" err="1">
                <a:latin typeface="Consolas" panose="020B0609020204030204" pitchFamily="49" charset="0"/>
              </a:rPr>
              <a:t>BaseOfData</a:t>
            </a:r>
            <a:r>
              <a:rPr lang="en-US" altLang="en-US" sz="9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latin typeface="Consolas" panose="020B0609020204030204" pitchFamily="49" charset="0"/>
              </a:rPr>
              <a:t>    DWORD   </a:t>
            </a:r>
            <a:r>
              <a:rPr lang="en-US" altLang="en-US" sz="900" dirty="0" err="1">
                <a:latin typeface="Consolas" panose="020B0609020204030204" pitchFamily="49" charset="0"/>
              </a:rPr>
              <a:t>ImageBase</a:t>
            </a:r>
            <a:r>
              <a:rPr lang="en-US" altLang="en-US" sz="9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latin typeface="Consolas" panose="020B0609020204030204" pitchFamily="49" charset="0"/>
              </a:rPr>
              <a:t>    DWORD   </a:t>
            </a:r>
            <a:r>
              <a:rPr lang="en-US" altLang="en-US" sz="900" dirty="0" err="1">
                <a:latin typeface="Consolas" panose="020B0609020204030204" pitchFamily="49" charset="0"/>
              </a:rPr>
              <a:t>SectionAlignment</a:t>
            </a:r>
            <a:r>
              <a:rPr lang="en-US" altLang="en-US" sz="9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latin typeface="Consolas" panose="020B0609020204030204" pitchFamily="49" charset="0"/>
              </a:rPr>
              <a:t>    DWORD   </a:t>
            </a:r>
            <a:r>
              <a:rPr lang="en-US" altLang="en-US" sz="900" dirty="0" err="1">
                <a:latin typeface="Consolas" panose="020B0609020204030204" pitchFamily="49" charset="0"/>
              </a:rPr>
              <a:t>FileAlignment</a:t>
            </a:r>
            <a:r>
              <a:rPr lang="en-US" altLang="en-US" sz="9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latin typeface="Consolas" panose="020B0609020204030204" pitchFamily="49" charset="0"/>
              </a:rPr>
              <a:t>    WORD    </a:t>
            </a:r>
            <a:r>
              <a:rPr lang="en-US" altLang="en-US" sz="900" dirty="0" err="1">
                <a:latin typeface="Consolas" panose="020B0609020204030204" pitchFamily="49" charset="0"/>
              </a:rPr>
              <a:t>MajorOperatingSystemVersion</a:t>
            </a:r>
            <a:r>
              <a:rPr lang="en-US" altLang="en-US" sz="9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latin typeface="Consolas" panose="020B0609020204030204" pitchFamily="49" charset="0"/>
              </a:rPr>
              <a:t>    WORD    </a:t>
            </a:r>
            <a:r>
              <a:rPr lang="en-US" altLang="en-US" sz="900" dirty="0" err="1">
                <a:latin typeface="Consolas" panose="020B0609020204030204" pitchFamily="49" charset="0"/>
              </a:rPr>
              <a:t>MinorOperatingSystemVersion</a:t>
            </a:r>
            <a:r>
              <a:rPr lang="en-US" altLang="en-US" sz="9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latin typeface="Consolas" panose="020B0609020204030204" pitchFamily="49" charset="0"/>
              </a:rPr>
              <a:t>    WORD    </a:t>
            </a:r>
            <a:r>
              <a:rPr lang="en-US" altLang="en-US" sz="900" dirty="0" err="1">
                <a:latin typeface="Consolas" panose="020B0609020204030204" pitchFamily="49" charset="0"/>
              </a:rPr>
              <a:t>MajorImageVersion</a:t>
            </a:r>
            <a:r>
              <a:rPr lang="en-US" altLang="en-US" sz="9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latin typeface="Consolas" panose="020B0609020204030204" pitchFamily="49" charset="0"/>
              </a:rPr>
              <a:t>    WORD    </a:t>
            </a:r>
            <a:r>
              <a:rPr lang="en-US" altLang="en-US" sz="900" dirty="0" err="1">
                <a:latin typeface="Consolas" panose="020B0609020204030204" pitchFamily="49" charset="0"/>
              </a:rPr>
              <a:t>MinorImageVersion</a:t>
            </a:r>
            <a:r>
              <a:rPr lang="en-US" altLang="en-US" sz="9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latin typeface="Consolas" panose="020B0609020204030204" pitchFamily="49" charset="0"/>
              </a:rPr>
              <a:t>    WORD    </a:t>
            </a:r>
            <a:r>
              <a:rPr lang="en-US" altLang="en-US" sz="900" dirty="0" err="1">
                <a:latin typeface="Consolas" panose="020B0609020204030204" pitchFamily="49" charset="0"/>
              </a:rPr>
              <a:t>MajorSubsystemVersion</a:t>
            </a:r>
            <a:r>
              <a:rPr lang="en-US" altLang="en-US" sz="9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latin typeface="Consolas" panose="020B0609020204030204" pitchFamily="49" charset="0"/>
              </a:rPr>
              <a:t>    WORD    </a:t>
            </a:r>
            <a:r>
              <a:rPr lang="en-US" altLang="en-US" sz="900" dirty="0" err="1">
                <a:latin typeface="Consolas" panose="020B0609020204030204" pitchFamily="49" charset="0"/>
              </a:rPr>
              <a:t>MinorSubsystemVersion</a:t>
            </a:r>
            <a:r>
              <a:rPr lang="en-US" altLang="en-US" sz="9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latin typeface="Consolas" panose="020B0609020204030204" pitchFamily="49" charset="0"/>
              </a:rPr>
              <a:t>    DWORD   Win32VersionValue;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latin typeface="Consolas" panose="020B0609020204030204" pitchFamily="49" charset="0"/>
              </a:rPr>
              <a:t>    DWORD   </a:t>
            </a:r>
            <a:r>
              <a:rPr lang="en-US" altLang="en-US" sz="900" dirty="0" err="1">
                <a:latin typeface="Consolas" panose="020B0609020204030204" pitchFamily="49" charset="0"/>
              </a:rPr>
              <a:t>SizeOfImage</a:t>
            </a:r>
            <a:r>
              <a:rPr lang="en-US" altLang="en-US" sz="9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latin typeface="Consolas" panose="020B0609020204030204" pitchFamily="49" charset="0"/>
              </a:rPr>
              <a:t>    DWORD   </a:t>
            </a:r>
            <a:r>
              <a:rPr lang="en-US" altLang="en-US" sz="900" dirty="0" err="1">
                <a:latin typeface="Consolas" panose="020B0609020204030204" pitchFamily="49" charset="0"/>
              </a:rPr>
              <a:t>SizeOfHeaders</a:t>
            </a:r>
            <a:r>
              <a:rPr lang="en-US" altLang="en-US" sz="9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latin typeface="Consolas" panose="020B0609020204030204" pitchFamily="49" charset="0"/>
              </a:rPr>
              <a:t>    DWORD   </a:t>
            </a:r>
            <a:r>
              <a:rPr lang="en-US" altLang="en-US" sz="900" dirty="0" err="1">
                <a:latin typeface="Consolas" panose="020B0609020204030204" pitchFamily="49" charset="0"/>
              </a:rPr>
              <a:t>CheckSum</a:t>
            </a:r>
            <a:r>
              <a:rPr lang="en-US" altLang="en-US" sz="9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latin typeface="Consolas" panose="020B0609020204030204" pitchFamily="49" charset="0"/>
              </a:rPr>
              <a:t>    WORD    Subsystem;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latin typeface="Consolas" panose="020B0609020204030204" pitchFamily="49" charset="0"/>
              </a:rPr>
              <a:t>    WORD    </a:t>
            </a:r>
            <a:r>
              <a:rPr lang="en-US" altLang="en-US" sz="900" dirty="0" err="1">
                <a:latin typeface="Consolas" panose="020B0609020204030204" pitchFamily="49" charset="0"/>
              </a:rPr>
              <a:t>DllCharacteristics</a:t>
            </a:r>
            <a:r>
              <a:rPr lang="en-US" altLang="en-US" sz="9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latin typeface="Consolas" panose="020B0609020204030204" pitchFamily="49" charset="0"/>
              </a:rPr>
              <a:t>    DWORD   </a:t>
            </a:r>
            <a:r>
              <a:rPr lang="en-US" altLang="en-US" sz="900" dirty="0" err="1">
                <a:latin typeface="Consolas" panose="020B0609020204030204" pitchFamily="49" charset="0"/>
              </a:rPr>
              <a:t>SizeOfStackReserve</a:t>
            </a:r>
            <a:r>
              <a:rPr lang="en-US" altLang="en-US" sz="9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latin typeface="Consolas" panose="020B0609020204030204" pitchFamily="49" charset="0"/>
              </a:rPr>
              <a:t>    DWORD   </a:t>
            </a:r>
            <a:r>
              <a:rPr lang="en-US" altLang="en-US" sz="900" dirty="0" err="1">
                <a:latin typeface="Consolas" panose="020B0609020204030204" pitchFamily="49" charset="0"/>
              </a:rPr>
              <a:t>SizeOfStackCommit</a:t>
            </a:r>
            <a:r>
              <a:rPr lang="en-US" altLang="en-US" sz="9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latin typeface="Consolas" panose="020B0609020204030204" pitchFamily="49" charset="0"/>
              </a:rPr>
              <a:t>    DWORD   </a:t>
            </a:r>
            <a:r>
              <a:rPr lang="en-US" altLang="en-US" sz="900" dirty="0" err="1">
                <a:latin typeface="Consolas" panose="020B0609020204030204" pitchFamily="49" charset="0"/>
              </a:rPr>
              <a:t>SizeOfHeapReserve</a:t>
            </a:r>
            <a:r>
              <a:rPr lang="en-US" altLang="en-US" sz="9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latin typeface="Consolas" panose="020B0609020204030204" pitchFamily="49" charset="0"/>
              </a:rPr>
              <a:t>    DWORD   </a:t>
            </a:r>
            <a:r>
              <a:rPr lang="en-US" altLang="en-US" sz="900" dirty="0" err="1">
                <a:latin typeface="Consolas" panose="020B0609020204030204" pitchFamily="49" charset="0"/>
              </a:rPr>
              <a:t>SizeOfHeapCommit</a:t>
            </a:r>
            <a:r>
              <a:rPr lang="en-US" altLang="en-US" sz="9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latin typeface="Consolas" panose="020B0609020204030204" pitchFamily="49" charset="0"/>
              </a:rPr>
              <a:t>    DWORD   </a:t>
            </a:r>
            <a:r>
              <a:rPr lang="en-US" altLang="en-US" sz="900" dirty="0" err="1">
                <a:latin typeface="Consolas" panose="020B0609020204030204" pitchFamily="49" charset="0"/>
              </a:rPr>
              <a:t>LoaderFlags</a:t>
            </a:r>
            <a:r>
              <a:rPr lang="en-US" altLang="en-US" sz="9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latin typeface="Consolas" panose="020B0609020204030204" pitchFamily="49" charset="0"/>
              </a:rPr>
              <a:t>    DWORD   </a:t>
            </a:r>
            <a:r>
              <a:rPr lang="en-US" altLang="en-US" sz="900" dirty="0" err="1">
                <a:latin typeface="Consolas" panose="020B0609020204030204" pitchFamily="49" charset="0"/>
              </a:rPr>
              <a:t>NumberOfRvaAndSizes</a:t>
            </a:r>
            <a:r>
              <a:rPr lang="en-US" altLang="en-US" sz="9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latin typeface="Consolas" panose="020B0609020204030204" pitchFamily="49" charset="0"/>
              </a:rPr>
              <a:t>    IMAGE_DATA_DIRECTORY </a:t>
            </a:r>
            <a:r>
              <a:rPr lang="en-US" altLang="en-US" sz="900" dirty="0" err="1">
                <a:latin typeface="Consolas" panose="020B0609020204030204" pitchFamily="49" charset="0"/>
              </a:rPr>
              <a:t>DataDirectory</a:t>
            </a:r>
            <a:r>
              <a:rPr lang="en-US" altLang="en-US" sz="900" dirty="0">
                <a:latin typeface="Consolas" panose="020B0609020204030204" pitchFamily="49" charset="0"/>
              </a:rPr>
              <a:t>[IMAGE_NUMBEROF_DIRECTORY_ENTRIES];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latin typeface="Consolas" panose="020B0609020204030204" pitchFamily="49" charset="0"/>
              </a:rPr>
              <a:t>} IMAGE_OPTIONAL_HEADER32, *PIMAGE_OPTIONAL_HEADER32;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0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Optional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mentioned before, it is not AT ALL optional</a:t>
            </a:r>
          </a:p>
          <a:p>
            <a:r>
              <a:rPr lang="en-US" dirty="0"/>
              <a:t>The difference between the 32 and 64 bit versions of this structure (IMAGE_OPTIONAL_HEADER32/IMAGE_OPTIONAL_HEADER64) is that several fields are essentially pointer width; that is, the following are all defined to be ULONGLONG in PE32+:</a:t>
            </a:r>
          </a:p>
          <a:p>
            <a:pPr lvl="1"/>
            <a:r>
              <a:rPr lang="en-US" dirty="0" err="1"/>
              <a:t>ImageBase</a:t>
            </a:r>
            <a:endParaRPr lang="en-US" dirty="0"/>
          </a:p>
          <a:p>
            <a:pPr lvl="1"/>
            <a:r>
              <a:rPr lang="en-US" dirty="0" err="1"/>
              <a:t>SizeOfStackReserve</a:t>
            </a:r>
            <a:endParaRPr lang="en-US" dirty="0"/>
          </a:p>
          <a:p>
            <a:pPr lvl="1"/>
            <a:r>
              <a:rPr lang="en-US" dirty="0" err="1"/>
              <a:t>SizeOfStackCommit</a:t>
            </a:r>
            <a:endParaRPr lang="en-US" dirty="0"/>
          </a:p>
          <a:p>
            <a:pPr lvl="1"/>
            <a:r>
              <a:rPr lang="en-US" dirty="0" err="1"/>
              <a:t>SizeOfHeapReserve</a:t>
            </a:r>
            <a:endParaRPr lang="en-US" dirty="0"/>
          </a:p>
          <a:p>
            <a:pPr lvl="1"/>
            <a:r>
              <a:rPr lang="en-US" dirty="0" err="1"/>
              <a:t>SizeOfHeapCommit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43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Magic: Additional information about the type of binary (e.g., PE32, PE32+ (x64), or ROM); can be one of the following: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3129456"/>
            <a:ext cx="939093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IMAGE_NT_OPTIONAL_HDR32_MAGIC      0x10b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IMAGE_NT_OPTIONAL_HDR64_MAGIC      0x20b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IMAGE_ROM_OPTIONAL_HDR_MAGIC       0x107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48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Fields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SizeOfCode</a:t>
            </a:r>
            <a:r>
              <a:rPr lang="en-US" dirty="0"/>
              <a:t>: The combined, rounded-up size of all the code sections. Generally, this matches the size of the .text section.</a:t>
            </a:r>
          </a:p>
          <a:p>
            <a:r>
              <a:rPr lang="en-US" dirty="0" err="1"/>
              <a:t>AddressOfEntryPoint</a:t>
            </a:r>
            <a:r>
              <a:rPr lang="en-US" dirty="0"/>
              <a:t>: This is an RVA indicating where execution should begin once the executable has been loaded. Typically someplace </a:t>
            </a:r>
            <a:r>
              <a:rPr lang="en-US" dirty="0" err="1"/>
              <a:t>int</a:t>
            </a:r>
            <a:r>
              <a:rPr lang="en-US" dirty="0"/>
              <a:t> he .text section.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47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Fields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BaseOfCode</a:t>
            </a:r>
            <a:r>
              <a:rPr lang="en-US" dirty="0"/>
              <a:t>: An RVA to the beginning of the code section, relative to the image base.</a:t>
            </a:r>
          </a:p>
          <a:p>
            <a:r>
              <a:rPr lang="en-US" dirty="0" err="1"/>
              <a:t>ImageBase</a:t>
            </a:r>
            <a:r>
              <a:rPr lang="en-US" dirty="0"/>
              <a:t>: The "preferred address" of the image when it gets loaded into memory.</a:t>
            </a:r>
          </a:p>
          <a:p>
            <a:pPr lvl="1"/>
            <a:r>
              <a:rPr lang="en-US" dirty="0"/>
              <a:t>According to MSDN, this must be a multiple of 64K.</a:t>
            </a:r>
          </a:p>
          <a:p>
            <a:pPr lvl="1"/>
            <a:r>
              <a:rPr lang="en-US" dirty="0"/>
              <a:t>PE files are NOT position independent; that is: if they cannot be loaded at their preferred address, sections within the binary must be "fixed up" due to being relocated.</a:t>
            </a:r>
          </a:p>
          <a:p>
            <a:pPr lvl="1"/>
            <a:r>
              <a:rPr lang="en-US" dirty="0"/>
              <a:t>For DLLs, this value defaults to 0x10000000</a:t>
            </a:r>
          </a:p>
          <a:p>
            <a:pPr lvl="1"/>
            <a:r>
              <a:rPr lang="en-US" dirty="0"/>
              <a:t>For Applications, this (generally) defaults to 0x00400000</a:t>
            </a:r>
          </a:p>
          <a:p>
            <a:pPr lvl="1"/>
            <a:r>
              <a:rPr lang="en-US" dirty="0"/>
              <a:t>This may vary with old versions of Windows (or old compilers/toolkits)</a:t>
            </a:r>
          </a:p>
        </p:txBody>
      </p:sp>
    </p:spTree>
    <p:extLst>
      <p:ext uri="{BB962C8B-B14F-4D97-AF65-F5344CB8AC3E}">
        <p14:creationId xmlns:p14="http://schemas.microsoft.com/office/powerpoint/2010/main" val="274770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7063"/>
            <a:ext cx="10515600" cy="1325563"/>
          </a:xfrm>
        </p:spPr>
        <p:txBody>
          <a:bodyPr/>
          <a:lstStyle/>
          <a:p>
            <a:r>
              <a:rPr lang="en-US" dirty="0"/>
              <a:t>A Tour of 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69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Fields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SizeOfImage</a:t>
            </a:r>
            <a:r>
              <a:rPr lang="en-US" dirty="0"/>
              <a:t>: The total size of the image in bytes (i.e., the amount of space needed to load the image)</a:t>
            </a:r>
          </a:p>
          <a:p>
            <a:r>
              <a:rPr lang="en-US" dirty="0"/>
              <a:t>Subsystem: The subsystem that should handle this image. Many options exist, and are defined on MSDN (as well as in </a:t>
            </a:r>
            <a:r>
              <a:rPr lang="en-US" dirty="0" err="1"/>
              <a:t>winnt.h</a:t>
            </a:r>
            <a:r>
              <a:rPr lang="en-US" dirty="0"/>
              <a:t>) but some common options are: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4058779"/>
            <a:ext cx="939093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Image doesn't require a subsystem (e.g., drivers).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IMAGE_SUBSYSTEM_NATIVE       1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Image runs in the Windows GUI subsystem.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IMAGE_SUBSYSTEM_WINDOWS_GUI  2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Image runs in the Windows character subsystem. (console applications)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IMAGE_SUBSYSTEM_WINDOWS_CUI  3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524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Fields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DllCharacteristics</a:t>
            </a:r>
            <a:r>
              <a:rPr lang="en-US" dirty="0"/>
              <a:t>: Some special flags indicating certain attributes of the file. Possible options are documented in the same places as many of the other fields (MSDN, </a:t>
            </a:r>
            <a:r>
              <a:rPr lang="en-US" dirty="0" err="1"/>
              <a:t>winnt.h</a:t>
            </a:r>
            <a:r>
              <a:rPr lang="en-US" dirty="0"/>
              <a:t>) but some interesting options include:</a:t>
            </a:r>
          </a:p>
          <a:p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3966446"/>
            <a:ext cx="939093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IMAGE_DLLCHARACTERISTICS_DYNAMIC_BASE 0x0040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DLL can move.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IMAGE_DLLCHARACTERISTICS_NX_COMPAT    0x0100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Image is NX compatible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Image does not use SEH.  No SE handler may reside in this image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IMAGE_DLLCHARACTERISTICS_NO_SEH       0x0400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IMAGE_DLLCHARACTERISTICS_WDM_DRIVER   0x2000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Driver uses WDM model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Image supports Control Flow Guard.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IMAGE_DLLCHARACTERISTICS_GUARD_CF     0x4000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039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Fields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NumberOfRvaAndSizes</a:t>
            </a:r>
            <a:r>
              <a:rPr lang="en-US" dirty="0"/>
              <a:t>: This (theoretically) could change, but generally ends up being 16. It is intended to indicate the number of entries in the IMAGE_DATA_DIRECTORY array.</a:t>
            </a:r>
          </a:p>
          <a:p>
            <a:r>
              <a:rPr lang="en-US" dirty="0" err="1"/>
              <a:t>DataDirectory</a:t>
            </a:r>
            <a:r>
              <a:rPr lang="en-US" dirty="0"/>
              <a:t>: The beginning of the list of data directories in the binary.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88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Directory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392" y="2483274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Defined in </a:t>
            </a:r>
            <a:r>
              <a:rPr lang="en-US" sz="2000" dirty="0" err="1"/>
              <a:t>winnt.h</a:t>
            </a:r>
            <a:endParaRPr lang="en-US" sz="20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1559659"/>
            <a:ext cx="939093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typedef struct </a:t>
            </a:r>
            <a:r>
              <a:rPr lang="en-US" altLang="en-US" sz="1200" dirty="0">
                <a:latin typeface="Consolas" panose="020B0609020204030204" pitchFamily="49" charset="0"/>
              </a:rPr>
              <a:t>_IMAGE_DATA_DIRECTORY 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DWORD   </a:t>
            </a:r>
            <a:r>
              <a:rPr lang="en-US" altLang="en-US" sz="1200" dirty="0" err="1">
                <a:latin typeface="Consolas" panose="020B0609020204030204" pitchFamily="49" charset="0"/>
              </a:rPr>
              <a:t>VirtualAddress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DWORD   Size;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} IMAGE_DATA_DIRECTORY, *PIMAGE_DATA_DIRECTORY;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...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IMAGE_DIRECTORY_ENTRY_EXPORT          0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Export Directory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IMAGE_DIRECTORY_ENTRY_IMPORT          1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Import Directory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IMAGE_DIRECTORY_ENTRY_RESOURCE        2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Resource Directory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IMAGE_DIRECTORY_ENTRY_EXCEPTION       3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Exception Directory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IMAGE_DIRECTORY_ENTRY_SECURITY        4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Security Directory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IMAGE_DIRECTORY_ENTRY_BASERELOC       5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Base Relocation Table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IMAGE_DIRECTORY_ENTRY_DEBUG           6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Debug Directory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//      IMAGE_DIRECTORY_ENTRY_COPYRIGHT       7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(X86 usage)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IMAGE_DIRECTORY_ENTRY_ARCHITECTURE    7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Architecture Specific Data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IMAGE_DIRECTORY_ENTRY_GLOBALPTR       8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RVA of GP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IMAGE_DIRECTORY_ENTRY_TLS             9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TLS Directory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IMAGE_DIRECTORY_ENTRY_LOAD_CONFIG    10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Load Configuration Dir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IMAGE_DIRECTORY_ENTRY_BOUND_IMPORT   11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Bound Import Dir in headers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IMAGE_DIRECTORY_ENTRY_IAT            12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Import Address Table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IMAGE_DIRECTORY_ENTRY_DELAY_IMPORT   13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Delay Load Import 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Descr</a:t>
            </a:r>
            <a:endParaRPr lang="en-US" altLang="en-US" sz="12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IMAGE_DIRECTORY_ENTRY_COM_DESCRIPTOR 14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COM Runtime descriptor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840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Directory Entries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15 (0-14) options are currently defined</a:t>
            </a:r>
          </a:p>
          <a:p>
            <a:r>
              <a:rPr lang="en-US" dirty="0"/>
              <a:t>We will talk about many of these sections individually, and what they typically contain when we return to this topic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15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Optional Header </a:t>
            </a:r>
            <a:r>
              <a:rPr lang="en-US" dirty="0" err="1"/>
              <a:t>pefile</a:t>
            </a:r>
            <a:r>
              <a:rPr lang="en-US" dirty="0"/>
              <a:t>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seen below, the Image Directory Entries are actually excluded from the output (as most of them have their own, dedicated sections):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267452" y="2845640"/>
            <a:ext cx="9390930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&gt;&gt; </a:t>
            </a:r>
            <a:r>
              <a:rPr lang="en-US" altLang="en-US" sz="1200" dirty="0" err="1">
                <a:latin typeface="Consolas" panose="020B0609020204030204" pitchFamily="49" charset="0"/>
              </a:rPr>
              <a:t>pe.OPTIONAL_HEADER</a:t>
            </a:r>
            <a:endParaRPr lang="en-US" altLang="en-US" sz="1200" dirty="0"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&lt;Structure: [IMAGE_OPTIONAL_HEADER]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0x100 0x0 </a:t>
            </a:r>
            <a:r>
              <a:rPr lang="en-US" altLang="en-US" sz="1200" dirty="0">
                <a:latin typeface="Consolas" panose="020B0609020204030204" pitchFamily="49" charset="0"/>
              </a:rPr>
              <a:t>Magic: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0x10B 0x102 0x2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MajorLinkerVersion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0x8 0x103 0x3 </a:t>
            </a:r>
            <a:r>
              <a:rPr lang="en-US" altLang="en-US" sz="1200" dirty="0" err="1">
                <a:latin typeface="Consolas" panose="020B0609020204030204" pitchFamily="49" charset="0"/>
              </a:rPr>
              <a:t>MinorLinkerVersion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0x0 0x104 0x4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SizeOfCode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0x1200 0x108 0x8 </a:t>
            </a:r>
            <a:r>
              <a:rPr lang="en-US" altLang="en-US" sz="1200" dirty="0" err="1">
                <a:latin typeface="Consolas" panose="020B0609020204030204" pitchFamily="49" charset="0"/>
              </a:rPr>
              <a:t>SizeOfInitializedData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0xC00 0x10C 0xC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SizeOfUninitializedData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0x0 0x110 0x10 </a:t>
            </a:r>
            <a:r>
              <a:rPr lang="en-US" altLang="en-US" sz="1200" dirty="0" err="1">
                <a:latin typeface="Consolas" panose="020B0609020204030204" pitchFamily="49" charset="0"/>
              </a:rPr>
              <a:t>AddressOfEntryPoint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0x14CB 0x114 0x14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BaseOfCode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0x1000 0x118 0x18 </a:t>
            </a:r>
            <a:r>
              <a:rPr lang="en-US" altLang="en-US" sz="1200" dirty="0" err="1">
                <a:latin typeface="Consolas" panose="020B0609020204030204" pitchFamily="49" charset="0"/>
              </a:rPr>
              <a:t>BaseOfData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0x3000 0x11C 0x1C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ImageBase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0x1000000 0x120 0x20 </a:t>
            </a:r>
            <a:r>
              <a:rPr lang="en-US" altLang="en-US" sz="1200" dirty="0" err="1">
                <a:latin typeface="Consolas" panose="020B0609020204030204" pitchFamily="49" charset="0"/>
              </a:rPr>
              <a:t>SectionAlignment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0x1000 0x124 0x24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FileAlignment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0x200 0x128 0x28 </a:t>
            </a:r>
            <a:r>
              <a:rPr lang="en-US" altLang="en-US" sz="1200" dirty="0" err="1">
                <a:latin typeface="Consolas" panose="020B0609020204030204" pitchFamily="49" charset="0"/>
              </a:rPr>
              <a:t>MajorOperatingSystemVersion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0x6 0x12A 0x2A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MinorOperatingSystemVersion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0x0 0x12C 0x2C </a:t>
            </a:r>
            <a:r>
              <a:rPr lang="en-US" altLang="en-US" sz="1200" dirty="0" err="1">
                <a:latin typeface="Consolas" panose="020B0609020204030204" pitchFamily="49" charset="0"/>
              </a:rPr>
              <a:t>MajorImageVersion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0x6 0x12E 0x2E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MinorImageVersion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0x0 0x130 0x30 </a:t>
            </a:r>
            <a:r>
              <a:rPr lang="en-US" altLang="en-US" sz="1200" dirty="0" err="1">
                <a:latin typeface="Consolas" panose="020B0609020204030204" pitchFamily="49" charset="0"/>
              </a:rPr>
              <a:t>MajorSubsystemVersion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0x5 0x132 0x32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MinorSubsystemVersion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0x1 0x134 0x34 </a:t>
            </a:r>
            <a:r>
              <a:rPr lang="en-US" altLang="en-US" sz="1200" dirty="0">
                <a:latin typeface="Consolas" panose="020B0609020204030204" pitchFamily="49" charset="0"/>
              </a:rPr>
              <a:t>Reserved1: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0x0 0x138 0x38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SizeOfImage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0x5000 0x13C 0x3C </a:t>
            </a:r>
            <a:r>
              <a:rPr lang="en-US" altLang="en-US" sz="1200" dirty="0" err="1">
                <a:latin typeface="Consolas" panose="020B0609020204030204" pitchFamily="49" charset="0"/>
              </a:rPr>
              <a:t>SizeOfHeaders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0x400 0x140 0x40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CheckSum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0x9A31 0x144 0x44 </a:t>
            </a:r>
            <a:r>
              <a:rPr lang="en-US" altLang="en-US" sz="1200" dirty="0">
                <a:latin typeface="Consolas" panose="020B0609020204030204" pitchFamily="49" charset="0"/>
              </a:rPr>
              <a:t>Subsystem: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 0x3 0x146 0x46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DllCharacteristics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0x8140 0x148 0x48 </a:t>
            </a:r>
            <a:r>
              <a:rPr lang="en-US" altLang="en-US" sz="1200" dirty="0" err="1">
                <a:latin typeface="Consolas" panose="020B0609020204030204" pitchFamily="49" charset="0"/>
              </a:rPr>
              <a:t>SizeOfStackReserve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0x40000 0x14C 0x4C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SizeOfStackCommit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0x2000 0x150 0x50 </a:t>
            </a:r>
            <a:r>
              <a:rPr lang="en-US" altLang="en-US" sz="1200" dirty="0" err="1">
                <a:latin typeface="Consolas" panose="020B0609020204030204" pitchFamily="49" charset="0"/>
              </a:rPr>
              <a:t>SizeOfHeapReserve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0x100000 0x154 0x54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SizeOfHeapCommit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0x1000 0x158 0x58 </a:t>
            </a:r>
            <a:r>
              <a:rPr lang="en-US" altLang="en-US" sz="1200" dirty="0" err="1">
                <a:latin typeface="Consolas" panose="020B0609020204030204" pitchFamily="49" charset="0"/>
              </a:rPr>
              <a:t>LoaderFlags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0x0 0x15C 0x5C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NumberOfRvaAndSizes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0x10</a:t>
            </a:r>
            <a:r>
              <a:rPr lang="en-US" altLang="en-US" sz="1200" dirty="0">
                <a:latin typeface="Consolas" panose="020B0609020204030204" pitchFamily="49" charset="0"/>
              </a:rPr>
              <a:t>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481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Table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1825625"/>
            <a:ext cx="9390930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IMAGE_SIZEOF_SHORT_NAME              8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typedef struct </a:t>
            </a:r>
            <a:r>
              <a:rPr lang="en-US" altLang="en-US" sz="1200" dirty="0">
                <a:latin typeface="Consolas" panose="020B0609020204030204" pitchFamily="49" charset="0"/>
              </a:rPr>
              <a:t>_IMAGE_SECTION_HEADER 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BYTE    Name[IMAGE_SIZEOF_SHORT_NAME];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union</a:t>
            </a:r>
            <a:r>
              <a:rPr lang="en-US" altLang="en-US" sz="1200" dirty="0">
                <a:latin typeface="Consolas" panose="020B0609020204030204" pitchFamily="49" charset="0"/>
              </a:rPr>
              <a:t> 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    DWORD   </a:t>
            </a:r>
            <a:r>
              <a:rPr lang="en-US" altLang="en-US" sz="1200" dirty="0" err="1">
                <a:latin typeface="Consolas" panose="020B0609020204030204" pitchFamily="49" charset="0"/>
              </a:rPr>
              <a:t>PhysicalAddress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    DWORD   </a:t>
            </a:r>
            <a:r>
              <a:rPr lang="en-US" altLang="en-US" sz="1200" dirty="0" err="1">
                <a:latin typeface="Consolas" panose="020B0609020204030204" pitchFamily="49" charset="0"/>
              </a:rPr>
              <a:t>VirtualSize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} </a:t>
            </a:r>
            <a:r>
              <a:rPr lang="en-US" altLang="en-US" sz="1200" dirty="0" err="1">
                <a:latin typeface="Consolas" panose="020B0609020204030204" pitchFamily="49" charset="0"/>
              </a:rPr>
              <a:t>Misc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DWORD   </a:t>
            </a:r>
            <a:r>
              <a:rPr lang="en-US" altLang="en-US" sz="1200" dirty="0" err="1">
                <a:latin typeface="Consolas" panose="020B0609020204030204" pitchFamily="49" charset="0"/>
              </a:rPr>
              <a:t>VirtualAddress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DWORD   </a:t>
            </a:r>
            <a:r>
              <a:rPr lang="en-US" altLang="en-US" sz="1200" dirty="0" err="1">
                <a:latin typeface="Consolas" panose="020B0609020204030204" pitchFamily="49" charset="0"/>
              </a:rPr>
              <a:t>SizeOfRawData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DWORD   </a:t>
            </a:r>
            <a:r>
              <a:rPr lang="en-US" altLang="en-US" sz="1200" dirty="0" err="1">
                <a:latin typeface="Consolas" panose="020B0609020204030204" pitchFamily="49" charset="0"/>
              </a:rPr>
              <a:t>PointerToRawData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DWORD   </a:t>
            </a:r>
            <a:r>
              <a:rPr lang="en-US" altLang="en-US" sz="1200" dirty="0" err="1">
                <a:latin typeface="Consolas" panose="020B0609020204030204" pitchFamily="49" charset="0"/>
              </a:rPr>
              <a:t>PointerToRelocations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DWORD   </a:t>
            </a:r>
            <a:r>
              <a:rPr lang="en-US" altLang="en-US" sz="1200" dirty="0" err="1">
                <a:latin typeface="Consolas" panose="020B0609020204030204" pitchFamily="49" charset="0"/>
              </a:rPr>
              <a:t>PointerToLinenumbers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WORD    </a:t>
            </a:r>
            <a:r>
              <a:rPr lang="en-US" altLang="en-US" sz="1200" dirty="0" err="1">
                <a:latin typeface="Consolas" panose="020B0609020204030204" pitchFamily="49" charset="0"/>
              </a:rPr>
              <a:t>NumberOfRelocations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WORD    </a:t>
            </a:r>
            <a:r>
              <a:rPr lang="en-US" altLang="en-US" sz="1200" dirty="0" err="1">
                <a:latin typeface="Consolas" panose="020B0609020204030204" pitchFamily="49" charset="0"/>
              </a:rPr>
              <a:t>NumberOfLinenumbers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DWORD   Characteristics;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} IMAGE_SECTION_HEADER, *PIMAGE_SECTION_HEADER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345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Name: Fixed-width, but not guaranteed to be NULL-terminated (if the section name is 8 bytes long, for example); indicates the name of the section. Most section begin with a ".", but it is not a requirement.</a:t>
            </a:r>
          </a:p>
          <a:p>
            <a:r>
              <a:rPr lang="en-US" dirty="0" err="1"/>
              <a:t>Misc</a:t>
            </a:r>
            <a:r>
              <a:rPr lang="en-US" dirty="0"/>
              <a:t>: This union means different things to .</a:t>
            </a:r>
            <a:r>
              <a:rPr lang="en-US" dirty="0" err="1"/>
              <a:t>obj</a:t>
            </a:r>
            <a:r>
              <a:rPr lang="en-US" dirty="0"/>
              <a:t> files and regular executables (though, as they are in a union, they both contain the same data):</a:t>
            </a:r>
          </a:p>
          <a:p>
            <a:pPr lvl="1"/>
            <a:r>
              <a:rPr lang="en-US" dirty="0"/>
              <a:t>In a standard executable, it contains the actual size of the code or data contained in the section, rounded up for alignment.</a:t>
            </a:r>
          </a:p>
          <a:p>
            <a:pPr lvl="1"/>
            <a:r>
              <a:rPr lang="en-US" dirty="0"/>
              <a:t>In a .</a:t>
            </a:r>
            <a:r>
              <a:rPr lang="en-US" dirty="0" err="1"/>
              <a:t>obj</a:t>
            </a:r>
            <a:r>
              <a:rPr lang="en-US" dirty="0"/>
              <a:t> file, it contains the actual location of the data in the file (as the </a:t>
            </a:r>
            <a:r>
              <a:rPr lang="en-US" dirty="0" err="1"/>
              <a:t>SizeOfRawData</a:t>
            </a:r>
            <a:r>
              <a:rPr lang="en-US" dirty="0"/>
              <a:t> attribute, later in the structure, indicates the actual data size)</a:t>
            </a:r>
          </a:p>
        </p:txBody>
      </p:sp>
    </p:spTree>
    <p:extLst>
      <p:ext uri="{BB962C8B-B14F-4D97-AF65-F5344CB8AC3E}">
        <p14:creationId xmlns:p14="http://schemas.microsoft.com/office/powerpoint/2010/main" val="3724543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VirtualAddress</a:t>
            </a:r>
            <a:r>
              <a:rPr lang="en-US" dirty="0"/>
              <a:t>: RVA relative to the </a:t>
            </a:r>
            <a:r>
              <a:rPr lang="en-US" dirty="0" err="1"/>
              <a:t>ImageBase</a:t>
            </a:r>
            <a:r>
              <a:rPr lang="en-US" dirty="0"/>
              <a:t> element of </a:t>
            </a:r>
            <a:r>
              <a:rPr lang="en-US" dirty="0" err="1"/>
              <a:t>OptionalHeader</a:t>
            </a:r>
            <a:endParaRPr lang="en-US" dirty="0"/>
          </a:p>
          <a:p>
            <a:r>
              <a:rPr lang="en-US" dirty="0" err="1"/>
              <a:t>SizeOfRawData</a:t>
            </a:r>
            <a:r>
              <a:rPr lang="en-US" dirty="0"/>
              <a:t>: This is used in a similar fashion to </a:t>
            </a:r>
            <a:r>
              <a:rPr lang="en-US" dirty="0" err="1"/>
              <a:t>Misc.VirtualSize</a:t>
            </a:r>
            <a:r>
              <a:rPr lang="en-US" dirty="0"/>
              <a:t> for executables, but is the definitive size to use for .</a:t>
            </a:r>
            <a:r>
              <a:rPr lang="en-US" dirty="0" err="1"/>
              <a:t>obj</a:t>
            </a:r>
            <a:r>
              <a:rPr lang="en-US" dirty="0"/>
              <a:t> files.</a:t>
            </a:r>
          </a:p>
          <a:p>
            <a:pPr lvl="1"/>
            <a:r>
              <a:rPr lang="en-US" dirty="0"/>
              <a:t>Sometimes the </a:t>
            </a:r>
            <a:r>
              <a:rPr lang="en-US" dirty="0" err="1"/>
              <a:t>VirtualSize</a:t>
            </a:r>
            <a:r>
              <a:rPr lang="en-US" dirty="0"/>
              <a:t> may be larger, in the event that the section will need more space allocated</a:t>
            </a:r>
          </a:p>
          <a:p>
            <a:r>
              <a:rPr lang="en-US" dirty="0" err="1"/>
              <a:t>PointerToRawData</a:t>
            </a:r>
            <a:r>
              <a:rPr lang="en-US" dirty="0"/>
              <a:t>: The offset into the file where the section data is located</a:t>
            </a:r>
          </a:p>
        </p:txBody>
      </p:sp>
    </p:spTree>
    <p:extLst>
      <p:ext uri="{BB962C8B-B14F-4D97-AF65-F5344CB8AC3E}">
        <p14:creationId xmlns:p14="http://schemas.microsoft.com/office/powerpoint/2010/main" val="761207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Indicates information about the section</a:t>
            </a:r>
          </a:p>
          <a:p>
            <a:r>
              <a:rPr lang="en-US" dirty="0"/>
              <a:t>Lots of options available (defined in </a:t>
            </a:r>
            <a:r>
              <a:rPr lang="en-US" dirty="0" err="1"/>
              <a:t>winnt.h</a:t>
            </a:r>
            <a:r>
              <a:rPr lang="en-US" dirty="0"/>
              <a:t>), some listed below:</a:t>
            </a:r>
          </a:p>
          <a:p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284625" y="2896684"/>
            <a:ext cx="939093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Section contains code.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IMAGE_SCN_CNT_CODE                   0x00000020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Section contains initialized data.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IMAGE_SCN_CNT_INITIALIZED_DATA       0x00000040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Section contains uninitialized data.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IMAGE_SCN_CNT_UNINITIALIZED_DATA     0x00000080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Section is not 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cachable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IMAGE_SCN_MEM_NOT_CACHED             0x04000000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Section is not pageable.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IMAGE_SCN_MEM_NOT_PAGED              0x08000000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Section is shareable.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IMAGE_SCN_MEM_SHARED                 0x10000000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Section is executable.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IMAGE_SCN_MEM_EXECUTE                0x20000000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Section is readable.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IMAGE_SCN_MEM_READ                   0x40000000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Section is writeable.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#define IMAGE_SCN_MEM_WRITE                  0x80000000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35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Portable Executable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Descended from the Common Object File Format (COFF)</a:t>
            </a:r>
          </a:p>
          <a:p>
            <a:r>
              <a:rPr lang="en-US" dirty="0"/>
              <a:t>The standard executable file format used by Windows</a:t>
            </a:r>
          </a:p>
          <a:p>
            <a:r>
              <a:rPr lang="en-US" dirty="0"/>
              <a:t>Can have many extensions, depending on use case. Common ones include:</a:t>
            </a:r>
          </a:p>
          <a:p>
            <a:pPr lvl="1"/>
            <a:r>
              <a:rPr lang="en-US" dirty="0" err="1"/>
              <a:t>dll</a:t>
            </a:r>
            <a:endParaRPr lang="en-US" dirty="0"/>
          </a:p>
          <a:p>
            <a:pPr lvl="1"/>
            <a:r>
              <a:rPr lang="en-US" dirty="0"/>
              <a:t>exe</a:t>
            </a:r>
          </a:p>
          <a:p>
            <a:pPr lvl="1"/>
            <a:r>
              <a:rPr lang="en-US" dirty="0"/>
              <a:t>sys</a:t>
            </a:r>
          </a:p>
        </p:txBody>
      </p:sp>
    </p:spTree>
    <p:extLst>
      <p:ext uri="{BB962C8B-B14F-4D97-AF65-F5344CB8AC3E}">
        <p14:creationId xmlns:p14="http://schemas.microsoft.com/office/powerpoint/2010/main" val="687705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Sections via </a:t>
            </a:r>
            <a:r>
              <a:rPr lang="en-US" dirty="0" err="1"/>
              <a:t>pefile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95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following will walk the sections and print some information about each: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Additionally, portions of the sections can be viewed individually: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We can also retrieve a portion of a section in this fashion (the first 25 bytes, in this case):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966946" y="2287425"/>
            <a:ext cx="939093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200" b="1" dirty="0">
                <a:latin typeface="Consolas" panose="020B0609020204030204" pitchFamily="49" charset="0"/>
              </a:rPr>
              <a:t> </a:t>
            </a:r>
            <a:r>
              <a:rPr lang="en-US" altLang="en-US" sz="12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pefile</a:t>
            </a:r>
            <a:endParaRPr lang="en-US" altLang="en-US" sz="12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# ...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pe</a:t>
            </a:r>
            <a:r>
              <a:rPr lang="en-US" altLang="en-US" sz="1200" dirty="0">
                <a:latin typeface="Consolas" panose="020B0609020204030204" pitchFamily="49" charset="0"/>
              </a:rPr>
              <a:t> = pefile.PE(</a:t>
            </a:r>
            <a:r>
              <a:rPr lang="en-US" alt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"demo.exe"</a:t>
            </a:r>
            <a:r>
              <a:rPr lang="en-US" alt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200" dirty="0">
                <a:latin typeface="Consolas" panose="020B0609020204030204" pitchFamily="49" charset="0"/>
              </a:rPr>
              <a:t> sec in </a:t>
            </a:r>
            <a:r>
              <a:rPr lang="en-US" altLang="en-US" sz="1200" dirty="0" err="1">
                <a:latin typeface="Consolas" panose="020B0609020204030204" pitchFamily="49" charset="0"/>
              </a:rPr>
              <a:t>pe.sections</a:t>
            </a:r>
            <a:r>
              <a:rPr lang="en-US" altLang="en-US" sz="1200" dirty="0">
                <a:latin typeface="Consolas" panose="020B0609020204030204" pitchFamily="49" charset="0"/>
              </a:rPr>
              <a:t>: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</a:t>
            </a: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"{}: Virtual Address: {}, Size of raw data: {}"</a:t>
            </a:r>
            <a:r>
              <a:rPr lang="en-US" altLang="en-US" sz="1200" dirty="0">
                <a:latin typeface="Consolas" panose="020B0609020204030204" pitchFamily="49" charset="0"/>
              </a:rPr>
              <a:t>.format(</a:t>
            </a:r>
            <a:r>
              <a:rPr lang="en-US" altLang="en-US" sz="1200" dirty="0" err="1">
                <a:latin typeface="Consolas" panose="020B0609020204030204" pitchFamily="49" charset="0"/>
              </a:rPr>
              <a:t>sec.Name</a:t>
            </a:r>
            <a:r>
              <a:rPr lang="en-US" altLang="en-US" sz="1200" dirty="0">
                <a:latin typeface="Consolas" panose="020B0609020204030204" pitchFamily="49" charset="0"/>
              </a:rPr>
              <a:t>,\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hex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latin typeface="Consolas" panose="020B0609020204030204" pitchFamily="49" charset="0"/>
              </a:rPr>
              <a:t>sec.Misc_VirtualSize</a:t>
            </a:r>
            <a:r>
              <a:rPr lang="en-US" altLang="en-US" sz="1200" dirty="0">
                <a:latin typeface="Consolas" panose="020B0609020204030204" pitchFamily="49" charset="0"/>
              </a:rPr>
              <a:t>), hex(</a:t>
            </a:r>
            <a:r>
              <a:rPr lang="en-US" altLang="en-US" sz="1200" dirty="0" err="1">
                <a:latin typeface="Consolas" panose="020B0609020204030204" pitchFamily="49" charset="0"/>
              </a:rPr>
              <a:t>sec.SizeOfRawData</a:t>
            </a:r>
            <a:r>
              <a:rPr lang="en-US" altLang="en-US" sz="1200" dirty="0">
                <a:latin typeface="Consolas" panose="020B0609020204030204" pitchFamily="49" charset="0"/>
              </a:rPr>
              <a:t>)))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966946" y="4644455"/>
            <a:ext cx="939093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&gt;&gt;&gt; </a:t>
            </a:r>
            <a:r>
              <a:rPr lang="en-US" alt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latin typeface="Consolas" panose="020B0609020204030204" pitchFamily="49" charset="0"/>
              </a:rPr>
              <a:t>pe.sections</a:t>
            </a:r>
            <a:r>
              <a:rPr lang="en-US" alt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&gt;&gt;&gt; </a:t>
            </a:r>
            <a:r>
              <a:rPr lang="en-US" altLang="en-US" sz="1200" dirty="0" err="1">
                <a:latin typeface="Consolas" panose="020B0609020204030204" pitchFamily="49" charset="0"/>
              </a:rPr>
              <a:t>pe.sections</a:t>
            </a:r>
            <a:r>
              <a:rPr lang="en-US" altLang="en-US" sz="1200" dirty="0">
                <a:latin typeface="Consolas" panose="020B0609020204030204" pitchFamily="49" charset="0"/>
              </a:rPr>
              <a:t>[</a:t>
            </a: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latin typeface="Consolas" panose="020B0609020204030204" pitchFamily="49" charset="0"/>
              </a:rPr>
              <a:t>].Name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'.text\x00\x00\x00'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1003436" y="6157410"/>
            <a:ext cx="939093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&gt;&gt;&gt; </a:t>
            </a:r>
            <a:r>
              <a:rPr lang="en-US" altLang="en-US" sz="1200" dirty="0" err="1">
                <a:latin typeface="Consolas" panose="020B0609020204030204" pitchFamily="49" charset="0"/>
              </a:rPr>
              <a:t>pe.sections</a:t>
            </a:r>
            <a:r>
              <a:rPr lang="en-US" altLang="en-US" sz="1200" dirty="0">
                <a:latin typeface="Consolas" panose="020B0609020204030204" pitchFamily="49" charset="0"/>
              </a:rPr>
              <a:t>[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latin typeface="Consolas" panose="020B0609020204030204" pitchFamily="49" charset="0"/>
              </a:rPr>
              <a:t>].</a:t>
            </a:r>
            <a:r>
              <a:rPr lang="en-US" altLang="en-US" sz="1200" dirty="0" err="1">
                <a:latin typeface="Consolas" panose="020B0609020204030204" pitchFamily="49" charset="0"/>
              </a:rPr>
              <a:t>get_data</a:t>
            </a:r>
            <a:r>
              <a:rPr lang="en-US" altLang="en-US" sz="1200" dirty="0">
                <a:latin typeface="Consolas" panose="020B0609020204030204" pitchFamily="49" charset="0"/>
              </a:rPr>
              <a:t>()[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:25</a:t>
            </a:r>
            <a:r>
              <a:rPr lang="en-US" altLang="en-US" sz="1200" dirty="0">
                <a:latin typeface="Consolas" panose="020B0609020204030204" pitchFamily="49" charset="0"/>
              </a:rPr>
              <a:t>]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'P\x1f\x00\x00\x94!\x00\x00\x80!\x00\x00l!\x00\x00R!\x00\x00&lt;!\x00\x00&amp;'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9693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Section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.text - The typical place executable code ends 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bss</a:t>
            </a:r>
            <a:r>
              <a:rPr lang="en-US" dirty="0"/>
              <a:t> - Reserved space for uninitialized data</a:t>
            </a:r>
          </a:p>
          <a:p>
            <a:r>
              <a:rPr lang="en-US" dirty="0"/>
              <a:t>.</a:t>
            </a:r>
            <a:r>
              <a:rPr lang="en-US" dirty="0" err="1"/>
              <a:t>rdata</a:t>
            </a:r>
            <a:r>
              <a:rPr lang="en-US" dirty="0"/>
              <a:t> - Read-only data (e.g., strings)</a:t>
            </a:r>
          </a:p>
          <a:p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966946" y="2379757"/>
            <a:ext cx="939093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&lt;Structure: [IMAGE_SECTION_HEADER]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0x1F8 0x0 </a:t>
            </a:r>
            <a:r>
              <a:rPr lang="en-US" altLang="en-US" sz="1200" dirty="0">
                <a:latin typeface="Consolas" panose="020B0609020204030204" pitchFamily="49" charset="0"/>
              </a:rPr>
              <a:t>Name: .text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0x200 0x8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Misc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0x73B19 0x200 0x8 </a:t>
            </a:r>
            <a:r>
              <a:rPr lang="en-US" altLang="en-US" sz="1200" dirty="0" err="1">
                <a:latin typeface="Consolas" panose="020B0609020204030204" pitchFamily="49" charset="0"/>
              </a:rPr>
              <a:t>Misc_PhysicalAddress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0x73B19 0x200 0x8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Misc_VirtualSize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0x73B19 0x204 0xC </a:t>
            </a:r>
            <a:r>
              <a:rPr lang="en-US" altLang="en-US" sz="1200" dirty="0" err="1">
                <a:latin typeface="Consolas" panose="020B0609020204030204" pitchFamily="49" charset="0"/>
              </a:rPr>
              <a:t>VirtualAddress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0x1000 0x208 0x10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SizeOfRawData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0x73C00 0x20C 0x14 </a:t>
            </a:r>
            <a:r>
              <a:rPr lang="en-US" altLang="en-US" sz="1200" dirty="0" err="1">
                <a:latin typeface="Consolas" panose="020B0609020204030204" pitchFamily="49" charset="0"/>
              </a:rPr>
              <a:t>PointerToRawData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0x400 0x210 0x18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PointerToRelocations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0x0 0x214 0x1C </a:t>
            </a:r>
            <a:r>
              <a:rPr lang="en-US" altLang="en-US" sz="1200" dirty="0" err="1">
                <a:latin typeface="Consolas" panose="020B0609020204030204" pitchFamily="49" charset="0"/>
              </a:rPr>
              <a:t>PointerToLinenumbers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0x0 0x218 0x20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NumberOfRelocations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0x0 0x21A 0x22 </a:t>
            </a:r>
            <a:r>
              <a:rPr lang="en-US" altLang="en-US" sz="1200" dirty="0" err="1">
                <a:latin typeface="Consolas" panose="020B0609020204030204" pitchFamily="49" charset="0"/>
              </a:rPr>
              <a:t>NumberOfLinenumbers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0x0 0x21C 0x24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Characteristics: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0x60000020</a:t>
            </a:r>
            <a:r>
              <a:rPr lang="en-US" altLang="en-US" sz="1200" dirty="0">
                <a:latin typeface="Consolas" panose="020B0609020204030204" pitchFamily="49" charset="0"/>
              </a:rPr>
              <a:t>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966946" y="4959884"/>
            <a:ext cx="939093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&lt;Structure: [IMAGE_SECTION_HEADER]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0x220 0x0 </a:t>
            </a:r>
            <a:r>
              <a:rPr lang="en-US" altLang="en-US" sz="1200" dirty="0">
                <a:latin typeface="Consolas" panose="020B0609020204030204" pitchFamily="49" charset="0"/>
              </a:rPr>
              <a:t>Name: .</a:t>
            </a:r>
            <a:r>
              <a:rPr lang="en-US" altLang="en-US" sz="1200" dirty="0" err="1">
                <a:latin typeface="Consolas" panose="020B0609020204030204" pitchFamily="49" charset="0"/>
              </a:rPr>
              <a:t>rdata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0x228 0x8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Misc</a:t>
            </a:r>
            <a:r>
              <a:rPr lang="en-US" altLang="en-US" sz="1200" dirty="0">
                <a:latin typeface="Consolas" panose="020B0609020204030204" pitchFamily="49" charset="0"/>
              </a:rPr>
              <a:t>: 0x2E3B6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0x228 0x8 </a:t>
            </a:r>
            <a:r>
              <a:rPr lang="en-US" altLang="en-US" sz="1200" dirty="0" err="1">
                <a:latin typeface="Consolas" panose="020B0609020204030204" pitchFamily="49" charset="0"/>
              </a:rPr>
              <a:t>Misc_PhysicalAddress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0x2E3B6 0x228 0x8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Misc_VirtualSize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0x2E3B6 0x22C 0xC </a:t>
            </a:r>
            <a:r>
              <a:rPr lang="en-US" altLang="en-US" sz="1200" dirty="0" err="1">
                <a:latin typeface="Consolas" panose="020B0609020204030204" pitchFamily="49" charset="0"/>
              </a:rPr>
              <a:t>VirtualAddress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0x75000 0x230 0x10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SizeOfRawData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0x2E400 0x234 0x14 </a:t>
            </a:r>
            <a:r>
              <a:rPr lang="en-US" altLang="en-US" sz="1200" dirty="0" err="1">
                <a:latin typeface="Consolas" panose="020B0609020204030204" pitchFamily="49" charset="0"/>
              </a:rPr>
              <a:t>PointerToRawData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0x74000 0x238 0x18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PointerToRelocations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0x0 0x23C 0x1C </a:t>
            </a:r>
            <a:r>
              <a:rPr lang="en-US" altLang="en-US" sz="1200" dirty="0" err="1">
                <a:latin typeface="Consolas" panose="020B0609020204030204" pitchFamily="49" charset="0"/>
              </a:rPr>
              <a:t>PointerToLinenumbers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0x0 0x240 0x20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NumberOfRelocations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0x0 0x242 0x22 </a:t>
            </a:r>
            <a:r>
              <a:rPr lang="en-US" altLang="en-US" sz="1200" dirty="0" err="1">
                <a:latin typeface="Consolas" panose="020B0609020204030204" pitchFamily="49" charset="0"/>
              </a:rPr>
              <a:t>NumberOfLinenumbers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0x0 0x244 0x24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Characteristics: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0x40000040</a:t>
            </a:r>
            <a:r>
              <a:rPr lang="en-US" altLang="en-US" sz="1200" dirty="0">
                <a:latin typeface="Consolas" panose="020B0609020204030204" pitchFamily="49" charset="0"/>
              </a:rPr>
              <a:t>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014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Section Types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.data - Writable data</a:t>
            </a:r>
          </a:p>
          <a:p>
            <a:r>
              <a:rPr lang="en-US" dirty="0"/>
              <a:t>.</a:t>
            </a:r>
            <a:r>
              <a:rPr lang="en-US" dirty="0" err="1"/>
              <a:t>rsrc</a:t>
            </a:r>
            <a:r>
              <a:rPr lang="en-US" dirty="0"/>
              <a:t> - Resource Section (more on this later)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reloc</a:t>
            </a:r>
            <a:r>
              <a:rPr lang="en-US" dirty="0"/>
              <a:t> - Relocation info</a:t>
            </a:r>
          </a:p>
          <a:p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919723" y="2903498"/>
            <a:ext cx="939093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&lt;Structure: [IMAGE_SECTION_HEADER]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0x298 0x0</a:t>
            </a:r>
            <a:r>
              <a:rPr lang="en-US" altLang="en-US" sz="1200" dirty="0">
                <a:latin typeface="Consolas" panose="020B0609020204030204" pitchFamily="49" charset="0"/>
              </a:rPr>
              <a:t> Name: .</a:t>
            </a:r>
            <a:r>
              <a:rPr lang="en-US" altLang="en-US" sz="1200" dirty="0" err="1">
                <a:latin typeface="Consolas" panose="020B0609020204030204" pitchFamily="49" charset="0"/>
              </a:rPr>
              <a:t>rsrc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0x2A0 0x8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Misc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0x528 0x2A0 0x8 </a:t>
            </a:r>
            <a:r>
              <a:rPr lang="en-US" altLang="en-US" sz="1200" dirty="0" err="1">
                <a:latin typeface="Consolas" panose="020B0609020204030204" pitchFamily="49" charset="0"/>
              </a:rPr>
              <a:t>Misc_PhysicalAddress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0x528 0x2A0 0x8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Misc_VirtualSize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0x528 0x2A4 0xC </a:t>
            </a:r>
            <a:r>
              <a:rPr lang="en-US" altLang="en-US" sz="1200" dirty="0" err="1">
                <a:latin typeface="Consolas" panose="020B0609020204030204" pitchFamily="49" charset="0"/>
              </a:rPr>
              <a:t>VirtualAddress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0xAB000 0x2A8 0x10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SizeOfRawData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0x600 0x2AC 0x14 </a:t>
            </a:r>
            <a:r>
              <a:rPr lang="en-US" altLang="en-US" sz="1200" dirty="0" err="1">
                <a:latin typeface="Consolas" panose="020B0609020204030204" pitchFamily="49" charset="0"/>
              </a:rPr>
              <a:t>PointerToRawData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0xA8000 0x2B0 0x18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PointerToRelocations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0x0 0x2B4 0x1C </a:t>
            </a:r>
            <a:r>
              <a:rPr lang="en-US" altLang="en-US" sz="1200" dirty="0" err="1">
                <a:latin typeface="Consolas" panose="020B0609020204030204" pitchFamily="49" charset="0"/>
              </a:rPr>
              <a:t>PointerToLinenumbers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0x0 0x2B8 0x20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NumberOfRelocations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0x0 0x2BA 0x22 </a:t>
            </a:r>
            <a:r>
              <a:rPr lang="en-US" altLang="en-US" sz="1200" dirty="0" err="1">
                <a:latin typeface="Consolas" panose="020B0609020204030204" pitchFamily="49" charset="0"/>
              </a:rPr>
              <a:t>NumberOfLinenumbers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0x0 0x2BC 0x24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Characteristics: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0x40000040</a:t>
            </a:r>
            <a:r>
              <a:rPr lang="en-US" altLang="en-US" sz="1200" dirty="0">
                <a:latin typeface="Consolas" panose="020B0609020204030204" pitchFamily="49" charset="0"/>
              </a:rPr>
              <a:t>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919723" y="4959884"/>
            <a:ext cx="939093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&lt;Structure: [IMAGE_SECTION_HEADER]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0x2C0 0x0 </a:t>
            </a:r>
            <a:r>
              <a:rPr lang="en-US" altLang="en-US" sz="1200" dirty="0">
                <a:latin typeface="Consolas" panose="020B0609020204030204" pitchFamily="49" charset="0"/>
              </a:rPr>
              <a:t>Name: .</a:t>
            </a:r>
            <a:r>
              <a:rPr lang="en-US" altLang="en-US" sz="1200" dirty="0" err="1">
                <a:latin typeface="Consolas" panose="020B0609020204030204" pitchFamily="49" charset="0"/>
              </a:rPr>
              <a:t>reloc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0x2C8 0x8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Misc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0x238 0x2C8 0x8 </a:t>
            </a:r>
            <a:r>
              <a:rPr lang="en-US" altLang="en-US" sz="1200" dirty="0" err="1">
                <a:latin typeface="Consolas" panose="020B0609020204030204" pitchFamily="49" charset="0"/>
              </a:rPr>
              <a:t>Misc_PhysicalAddress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0x238 0x2C8 0x8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Misc_VirtualSize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0x238 0x2CC 0xC </a:t>
            </a:r>
            <a:r>
              <a:rPr lang="en-US" altLang="en-US" sz="1200" dirty="0" err="1">
                <a:latin typeface="Consolas" panose="020B0609020204030204" pitchFamily="49" charset="0"/>
              </a:rPr>
              <a:t>VirtualAddress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0xAC000 0x2D0 0x10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SizeOfRawData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0x400 0x2D4 0x14 </a:t>
            </a:r>
            <a:r>
              <a:rPr lang="en-US" altLang="en-US" sz="1200" dirty="0" err="1">
                <a:latin typeface="Consolas" panose="020B0609020204030204" pitchFamily="49" charset="0"/>
              </a:rPr>
              <a:t>PointerToRawData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0xA8600 0x2D8 0x18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PointerToRelocations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0x0 0x2DC 0x1C </a:t>
            </a:r>
            <a:r>
              <a:rPr lang="en-US" altLang="en-US" sz="1200" dirty="0" err="1">
                <a:latin typeface="Consolas" panose="020B0609020204030204" pitchFamily="49" charset="0"/>
              </a:rPr>
              <a:t>PointerToLinenumbers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0x0 0x2E0 0x20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 err="1">
                <a:latin typeface="Consolas" panose="020B0609020204030204" pitchFamily="49" charset="0"/>
              </a:rPr>
              <a:t>NumberOfRelocations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0x0 0x2E2 0x22 </a:t>
            </a:r>
            <a:r>
              <a:rPr lang="en-US" altLang="en-US" sz="1200" dirty="0" err="1">
                <a:latin typeface="Consolas" panose="020B0609020204030204" pitchFamily="49" charset="0"/>
              </a:rPr>
              <a:t>NumberOfLinenumbers</a:t>
            </a:r>
            <a:r>
              <a:rPr lang="en-US" altLang="en-US" sz="1200" dirty="0">
                <a:latin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0x0 0x2E4 0x24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Characteristics: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0x42000040</a:t>
            </a:r>
            <a:r>
              <a:rPr lang="en-US" altLang="en-US" sz="1200" dirty="0">
                <a:latin typeface="Consolas" panose="020B0609020204030204" pitchFamily="49" charset="0"/>
              </a:rPr>
              <a:t>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536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Imports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51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838200" y="1690688"/>
            <a:ext cx="9390930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typedef struct </a:t>
            </a:r>
            <a:r>
              <a:rPr lang="en-US" altLang="en-US" sz="1200" dirty="0">
                <a:latin typeface="Consolas" panose="020B0609020204030204" pitchFamily="49" charset="0"/>
              </a:rPr>
              <a:t>_IMAGE_DATA_DIRECTORY 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DWORD   </a:t>
            </a:r>
            <a:r>
              <a:rPr lang="en-US" altLang="en-US" sz="1200" dirty="0" err="1">
                <a:latin typeface="Consolas" panose="020B0609020204030204" pitchFamily="49" charset="0"/>
              </a:rPr>
              <a:t>VirtualAddress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DWORD   Size;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} IMAGE_DATA_DIRECTORY, *PIMAGE_DATA_DIRECTORY;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/* ... */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typedef struct </a:t>
            </a:r>
            <a:r>
              <a:rPr lang="en-US" altLang="en-US" sz="1200" dirty="0">
                <a:latin typeface="Consolas" panose="020B0609020204030204" pitchFamily="49" charset="0"/>
              </a:rPr>
              <a:t>_IMAGE_IMPORT_DESCRIPTOR 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</a:t>
            </a: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union</a:t>
            </a:r>
            <a:r>
              <a:rPr lang="en-US" altLang="en-US" sz="1200" dirty="0">
                <a:latin typeface="Consolas" panose="020B0609020204030204" pitchFamily="49" charset="0"/>
              </a:rPr>
              <a:t> 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DWORD   Characteristics;   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0 for terminating null import descriptor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    // RVA to original unbound IAT (PIMAGE_THUNK_DATA)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DWORD   </a:t>
            </a:r>
            <a:r>
              <a:rPr lang="en-US" altLang="en-US" sz="1200" dirty="0" err="1">
                <a:latin typeface="Consolas" panose="020B0609020204030204" pitchFamily="49" charset="0"/>
              </a:rPr>
              <a:t>OriginalFirstThunk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} u;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DWORD   </a:t>
            </a:r>
            <a:r>
              <a:rPr lang="en-US" altLang="en-US" sz="1200" dirty="0" err="1">
                <a:latin typeface="Consolas" panose="020B0609020204030204" pitchFamily="49" charset="0"/>
              </a:rPr>
              <a:t>TimeDateStamp</a:t>
            </a:r>
            <a:r>
              <a:rPr lang="en-US" altLang="en-US" sz="1200" dirty="0">
                <a:latin typeface="Consolas" panose="020B0609020204030204" pitchFamily="49" charset="0"/>
              </a:rPr>
              <a:t>; 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0 if not bound,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              // -1 if bound, and real date\time stamp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              // in IMAGE_DIRECTORY_ENTRY_BOUND_IMPORT (new BIND)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              // O.W. date/time stamp of DLL bound to (Old BIND)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DWORD   </a:t>
            </a:r>
            <a:r>
              <a:rPr lang="en-US" altLang="en-US" sz="1200" dirty="0" err="1">
                <a:latin typeface="Consolas" panose="020B0609020204030204" pitchFamily="49" charset="0"/>
              </a:rPr>
              <a:t>ForwarderChain</a:t>
            </a:r>
            <a:r>
              <a:rPr lang="en-US" altLang="en-US" sz="1200" dirty="0">
                <a:latin typeface="Consolas" panose="020B0609020204030204" pitchFamily="49" charset="0"/>
              </a:rPr>
              <a:t>;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-1 if no forwarders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DWORD   Name;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DWORD   </a:t>
            </a:r>
            <a:r>
              <a:rPr lang="en-US" altLang="en-US" sz="1200" dirty="0" err="1">
                <a:latin typeface="Consolas" panose="020B0609020204030204" pitchFamily="49" charset="0"/>
              </a:rPr>
              <a:t>FirstThunk</a:t>
            </a:r>
            <a:r>
              <a:rPr lang="en-US" altLang="en-US" sz="1200" dirty="0">
                <a:latin typeface="Consolas" panose="020B0609020204030204" pitchFamily="49" charset="0"/>
              </a:rPr>
              <a:t>; 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RVA to IAT (if bound this IAT has actual addresses)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} IMAGE_IMPORT_DESCRIPTOR;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4249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Import Descriptor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OriginalFirstThunk</a:t>
            </a:r>
            <a:r>
              <a:rPr lang="en-US" dirty="0"/>
              <a:t>: This element contains an RVA to the Import Name Table (INT), which is a list of IMAGE_THUNK_DATA unions (we'll discuss this structure more next slide)</a:t>
            </a:r>
          </a:p>
          <a:p>
            <a:r>
              <a:rPr lang="en-US" dirty="0" err="1"/>
              <a:t>ForwardedChain</a:t>
            </a:r>
            <a:r>
              <a:rPr lang="en-US" dirty="0"/>
              <a:t>: If not set to -1 (or in this case: 0xffffffff), it contains an index into the </a:t>
            </a:r>
            <a:r>
              <a:rPr lang="en-US" dirty="0" err="1"/>
              <a:t>FirstThunk</a:t>
            </a:r>
            <a:r>
              <a:rPr lang="en-US" dirty="0"/>
              <a:t> array (more on this field later), which allows a DLL to forward calls to an exported function to a function exported by another DLL.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062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Import Descriptor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An RVA to a NULL-terminated ASCII string containing the module name</a:t>
            </a:r>
          </a:p>
          <a:p>
            <a:r>
              <a:rPr lang="en-US" dirty="0" err="1"/>
              <a:t>FirstThunk</a:t>
            </a:r>
            <a:r>
              <a:rPr lang="en-US" dirty="0"/>
              <a:t>: Another RVA to an array of IMAGE_THUNK_DATA unions. This list, however, is the actual Import Address Table (IAT), rather than the INT pointed to by the </a:t>
            </a:r>
            <a:r>
              <a:rPr lang="en-US" dirty="0" err="1"/>
              <a:t>OriginalFirstThunk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list (the IAT) actually gets overwritten by the loader with the actual (virtual) addresses we're trying to reach</a:t>
            </a:r>
          </a:p>
          <a:p>
            <a:r>
              <a:rPr lang="en-US" dirty="0"/>
              <a:t>As we'll see soon, the INT and IAT work together to model the list of imports</a:t>
            </a:r>
          </a:p>
        </p:txBody>
      </p:sp>
    </p:spTree>
    <p:extLst>
      <p:ext uri="{BB962C8B-B14F-4D97-AF65-F5344CB8AC3E}">
        <p14:creationId xmlns:p14="http://schemas.microsoft.com/office/powerpoint/2010/main" val="32966326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only IMAGE_THUNK_DATA32 is listed below, IMAGE_THUNK_DATA64 contains the same field names, but is instead of size ULONGLONG.</a:t>
            </a:r>
          </a:p>
          <a:p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3314641"/>
            <a:ext cx="939093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typedef struct </a:t>
            </a:r>
            <a:r>
              <a:rPr lang="en-US" altLang="en-US" sz="1200" dirty="0">
                <a:latin typeface="Consolas" panose="020B0609020204030204" pitchFamily="49" charset="0"/>
              </a:rPr>
              <a:t>_IMAGE_IMPORT_BY_NAME 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WORD    Hint;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CHAR   Name[1];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} IMAGE_IMPORT_BY_NAME, *PIMAGE_IMPORT_BY_NAME;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/* ... */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typedef struct </a:t>
            </a:r>
            <a:r>
              <a:rPr lang="en-US" altLang="en-US" sz="1200" dirty="0">
                <a:latin typeface="Consolas" panose="020B0609020204030204" pitchFamily="49" charset="0"/>
              </a:rPr>
              <a:t>_IMAGE_THUNK_DATA32 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union</a:t>
            </a:r>
            <a:r>
              <a:rPr lang="en-US" altLang="en-US" sz="1200" dirty="0">
                <a:latin typeface="Consolas" panose="020B0609020204030204" pitchFamily="49" charset="0"/>
              </a:rPr>
              <a:t> 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DWORD </a:t>
            </a:r>
            <a:r>
              <a:rPr lang="en-US" altLang="en-US" sz="1200" dirty="0" err="1">
                <a:latin typeface="Consolas" panose="020B0609020204030204" pitchFamily="49" charset="0"/>
              </a:rPr>
              <a:t>ForwarderString</a:t>
            </a:r>
            <a:r>
              <a:rPr lang="en-US" altLang="en-US" sz="1200" dirty="0">
                <a:latin typeface="Consolas" panose="020B0609020204030204" pitchFamily="49" charset="0"/>
              </a:rPr>
              <a:t>;     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PBYTE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DWORD Function;            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PDWORD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DWORD Ordinal;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    DWORD </a:t>
            </a:r>
            <a:r>
              <a:rPr lang="en-US" altLang="en-US" sz="1200" dirty="0" err="1">
                <a:latin typeface="Consolas" panose="020B0609020204030204" pitchFamily="49" charset="0"/>
              </a:rPr>
              <a:t>AddressOfData</a:t>
            </a:r>
            <a:r>
              <a:rPr lang="en-US" altLang="en-US" sz="1200" dirty="0">
                <a:latin typeface="Consolas" panose="020B0609020204030204" pitchFamily="49" charset="0"/>
              </a:rPr>
              <a:t>;       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PIMAGE_IMPORT_BY_NAME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} u1;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} IMAGE_THUNK_DATA32;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7246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Tables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IAT/INT both initially point to the same thing; that is: an IMAGE_IMPORT_BY_NAME structure, which contains some combination of the ordinal of the function we want to import and/or a NULL-terminated ASCII string indicating the function's exported name.</a:t>
            </a:r>
          </a:p>
          <a:p>
            <a:pPr lvl="1"/>
            <a:r>
              <a:rPr lang="en-US" dirty="0"/>
              <a:t>The Hint is the ordinal of the function to import</a:t>
            </a:r>
          </a:p>
          <a:p>
            <a:pPr lvl="1"/>
            <a:r>
              <a:rPr lang="en-US" dirty="0"/>
              <a:t>The Name (which, if populated, will never be just a byte), the NULL-terminated name of the function.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mentioned before, during the loading process, the IAT's entries get overwritten with the addresses of the imported functions we are trying to reach.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400535" y="4001294"/>
            <a:ext cx="939093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typedef struct </a:t>
            </a:r>
            <a:r>
              <a:rPr lang="en-US" altLang="en-US" sz="1200" dirty="0">
                <a:latin typeface="Consolas" panose="020B0609020204030204" pitchFamily="49" charset="0"/>
              </a:rPr>
              <a:t>_IMAGE_IMPORT_BY_NAME 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WORD    Hint;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CHAR   Name[1];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} IMAGE_IMPORT_BY_NAME, *PIMAGE_IMPORT_BY_NAME;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9083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18" y="1327640"/>
            <a:ext cx="7315165" cy="5404325"/>
          </a:xfrm>
        </p:spPr>
      </p:pic>
    </p:spTree>
    <p:extLst>
      <p:ext uri="{BB962C8B-B14F-4D97-AF65-F5344CB8AC3E}">
        <p14:creationId xmlns:p14="http://schemas.microsoft.com/office/powerpoint/2010/main" val="38222629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Post-Load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37" y="1360076"/>
            <a:ext cx="7296527" cy="5390556"/>
          </a:xfrm>
        </p:spPr>
      </p:pic>
    </p:spTree>
    <p:extLst>
      <p:ext uri="{BB962C8B-B14F-4D97-AF65-F5344CB8AC3E}">
        <p14:creationId xmlns:p14="http://schemas.microsoft.com/office/powerpoint/2010/main" val="148243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 of a variety of structures</a:t>
            </a:r>
          </a:p>
          <a:p>
            <a:r>
              <a:rPr lang="en-US" dirty="0"/>
              <a:t>Data addressing within the file typically takes two forms:</a:t>
            </a:r>
          </a:p>
          <a:p>
            <a:pPr lvl="1"/>
            <a:r>
              <a:rPr lang="en-US" dirty="0"/>
              <a:t>RVA - Relative Virtual Address - An offset into the file (from the base)</a:t>
            </a:r>
          </a:p>
          <a:p>
            <a:pPr lvl="1"/>
            <a:r>
              <a:rPr lang="en-US" dirty="0"/>
              <a:t>VA - Virtual Address - An absolute memory address</a:t>
            </a:r>
          </a:p>
          <a:p>
            <a:r>
              <a:rPr lang="en-US" dirty="0"/>
              <a:t>Lots of good resources for dealing with the file format (though it can be a bit complicated)</a:t>
            </a:r>
          </a:p>
        </p:txBody>
      </p:sp>
    </p:spTree>
    <p:extLst>
      <p:ext uri="{BB962C8B-B14F-4D97-AF65-F5344CB8AC3E}">
        <p14:creationId xmlns:p14="http://schemas.microsoft.com/office/powerpoint/2010/main" val="4099020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Imports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Dumping imports via </a:t>
            </a:r>
            <a:r>
              <a:rPr lang="en-US" dirty="0" err="1"/>
              <a:t>pefile</a:t>
            </a:r>
            <a:r>
              <a:rPr lang="en-US" dirty="0"/>
              <a:t> is quite easy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2563305"/>
            <a:ext cx="9390930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&gt;&gt;&gt; imps = { entry.dll :\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[ imp.name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200" dirty="0">
                <a:latin typeface="Consolas" panose="020B0609020204030204" pitchFamily="49" charset="0"/>
              </a:rPr>
              <a:t> imp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latin typeface="Consolas" panose="020B0609020204030204" pitchFamily="49" charset="0"/>
              </a:rPr>
              <a:t>entry.imports</a:t>
            </a:r>
            <a:r>
              <a:rPr lang="en-US" altLang="en-US" sz="1200" dirty="0">
                <a:latin typeface="Consolas" panose="020B0609020204030204" pitchFamily="49" charset="0"/>
              </a:rPr>
              <a:t> ]\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200" dirty="0">
                <a:latin typeface="Consolas" panose="020B0609020204030204" pitchFamily="49" charset="0"/>
              </a:rPr>
              <a:t> entry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latin typeface="Consolas" panose="020B0609020204030204" pitchFamily="49" charset="0"/>
              </a:rPr>
              <a:t>pe.DIRECTORY_ENTRY_IMPORT</a:t>
            </a:r>
            <a:r>
              <a:rPr lang="en-US" altLang="en-US" sz="1200" dirty="0">
                <a:latin typeface="Consolas" panose="020B0609020204030204" pitchFamily="49" charset="0"/>
              </a:rPr>
              <a:t> }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&gt;&gt;&gt; imps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{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'KERNEL32.dll': ['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GetLastError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', '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UnhandledExceptionFilter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'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GetCurrentProcess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', '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TerminateProcess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'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GetSystemTimeAsFileTime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', '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GetCurrentProcessId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'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GetCurrentThreadId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', '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GetTickCount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'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QueryPerformanceCounter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', '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GetModuleHandleA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'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SetUnhandledExceptionFilter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', '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RtlUnwind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'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InterlockedCompareExchange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', 'Sleep', '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InterlockedExchange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'],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'msvcrt.dll': ['_exit', '_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XcptFilter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'exit', '_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initterm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', '_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amsg_exit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', '__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setusermatherr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'_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adjust_fdiv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', '__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p__commode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', '__p__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fmode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'__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set_app_type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', '?terminate@@YAXXZ', '_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controlfp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', '_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cexit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'__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getmainargs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', '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fopen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', '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', '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fprintf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'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fclose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'], 'USER32.dll': ['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MessageBoxA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']</a:t>
            </a:r>
            <a:r>
              <a:rPr lang="en-US" altLang="en-US" sz="1200" dirty="0"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0308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Imports (cont’d)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14" y="1522280"/>
            <a:ext cx="9770772" cy="5096022"/>
          </a:xfrm>
        </p:spPr>
      </p:pic>
    </p:spTree>
    <p:extLst>
      <p:ext uri="{BB962C8B-B14F-4D97-AF65-F5344CB8AC3E}">
        <p14:creationId xmlns:p14="http://schemas.microsoft.com/office/powerpoint/2010/main" val="7140342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2138440"/>
            <a:ext cx="9390930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typedef struct </a:t>
            </a:r>
            <a:r>
              <a:rPr lang="en-US" altLang="en-US" sz="1200" dirty="0">
                <a:latin typeface="Consolas" panose="020B0609020204030204" pitchFamily="49" charset="0"/>
              </a:rPr>
              <a:t>_IMAGE_EXPORT_DIRECTORY {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DWORD   Characteristics;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DWORD   </a:t>
            </a:r>
            <a:r>
              <a:rPr lang="en-US" altLang="en-US" sz="1200" dirty="0" err="1">
                <a:latin typeface="Consolas" panose="020B0609020204030204" pitchFamily="49" charset="0"/>
              </a:rPr>
              <a:t>TimeDateStamp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WORD    </a:t>
            </a:r>
            <a:r>
              <a:rPr lang="en-US" altLang="en-US" sz="1200" dirty="0" err="1">
                <a:latin typeface="Consolas" panose="020B0609020204030204" pitchFamily="49" charset="0"/>
              </a:rPr>
              <a:t>MajorVersion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WORD    </a:t>
            </a:r>
            <a:r>
              <a:rPr lang="en-US" altLang="en-US" sz="1200" dirty="0" err="1">
                <a:latin typeface="Consolas" panose="020B0609020204030204" pitchFamily="49" charset="0"/>
              </a:rPr>
              <a:t>MinorVersion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DWORD   Name;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DWORD   Base;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DWORD   </a:t>
            </a:r>
            <a:r>
              <a:rPr lang="en-US" altLang="en-US" sz="1200" dirty="0" err="1">
                <a:latin typeface="Consolas" panose="020B0609020204030204" pitchFamily="49" charset="0"/>
              </a:rPr>
              <a:t>NumberOfFunctions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DWORD   </a:t>
            </a:r>
            <a:r>
              <a:rPr lang="en-US" altLang="en-US" sz="1200" dirty="0" err="1">
                <a:latin typeface="Consolas" panose="020B0609020204030204" pitchFamily="49" charset="0"/>
              </a:rPr>
              <a:t>NumberOfNames</a:t>
            </a:r>
            <a:r>
              <a:rPr lang="en-US" alt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DWORD   </a:t>
            </a:r>
            <a:r>
              <a:rPr lang="en-US" altLang="en-US" sz="1200" dirty="0" err="1">
                <a:latin typeface="Consolas" panose="020B0609020204030204" pitchFamily="49" charset="0"/>
              </a:rPr>
              <a:t>AddressOfFunctions</a:t>
            </a:r>
            <a:r>
              <a:rPr lang="en-US" altLang="en-US" sz="1200" dirty="0">
                <a:latin typeface="Consolas" panose="020B0609020204030204" pitchFamily="49" charset="0"/>
              </a:rPr>
              <a:t>;    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RVA from base of image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DWORD   </a:t>
            </a:r>
            <a:r>
              <a:rPr lang="en-US" altLang="en-US" sz="1200" dirty="0" err="1">
                <a:latin typeface="Consolas" panose="020B0609020204030204" pitchFamily="49" charset="0"/>
              </a:rPr>
              <a:t>AddressOfNames</a:t>
            </a:r>
            <a:r>
              <a:rPr lang="en-US" altLang="en-US" sz="1200" dirty="0">
                <a:latin typeface="Consolas" panose="020B0609020204030204" pitchFamily="49" charset="0"/>
              </a:rPr>
              <a:t>;        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RVA from base of image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   DWORD   </a:t>
            </a:r>
            <a:r>
              <a:rPr lang="en-US" altLang="en-US" sz="1200" dirty="0" err="1">
                <a:latin typeface="Consolas" panose="020B0609020204030204" pitchFamily="49" charset="0"/>
              </a:rPr>
              <a:t>AddressOfNameOrdinals</a:t>
            </a:r>
            <a:r>
              <a:rPr lang="en-US" altLang="en-US" sz="1200" dirty="0">
                <a:latin typeface="Consolas" panose="020B0609020204030204" pitchFamily="49" charset="0"/>
              </a:rPr>
              <a:t>; 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// RVA from base of image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} IMAGE_EXPORT_DIRECTORY, *PIMAGE_EXPORT_DIRECTORY;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490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Exports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Base: This is the number that will need to be subtracted from an ordinal to get a usable (0) index into the </a:t>
            </a:r>
            <a:r>
              <a:rPr lang="en-US" dirty="0" err="1"/>
              <a:t>AddressOfFunctions</a:t>
            </a:r>
            <a:r>
              <a:rPr lang="en-US" dirty="0"/>
              <a:t> Array.</a:t>
            </a:r>
          </a:p>
          <a:p>
            <a:pPr lvl="1"/>
            <a:r>
              <a:rPr lang="en-US" dirty="0"/>
              <a:t>Usually defaults to 1, as ordinals start at 1 (by default)</a:t>
            </a:r>
          </a:p>
          <a:p>
            <a:pPr lvl="1"/>
            <a:r>
              <a:rPr lang="en-US" dirty="0"/>
              <a:t>Note that this may not always be the case (ordinals don't *have* to start at 1)</a:t>
            </a:r>
          </a:p>
          <a:p>
            <a:r>
              <a:rPr lang="en-US" dirty="0" err="1"/>
              <a:t>NumberOfFunctions</a:t>
            </a:r>
            <a:r>
              <a:rPr lang="en-US" dirty="0"/>
              <a:t>: This indicates the number of functions that will be exported (e.g., the number of functions in the </a:t>
            </a:r>
            <a:r>
              <a:rPr lang="en-US" dirty="0" err="1"/>
              <a:t>AddressOfFunctions</a:t>
            </a:r>
            <a:r>
              <a:rPr lang="en-US" dirty="0"/>
              <a:t> array)</a:t>
            </a:r>
          </a:p>
          <a:p>
            <a:pPr lvl="1"/>
            <a:r>
              <a:rPr lang="en-US" dirty="0"/>
              <a:t>This number may differ from the </a:t>
            </a:r>
            <a:r>
              <a:rPr lang="en-US" dirty="0" err="1"/>
              <a:t>NumberOfNames</a:t>
            </a:r>
            <a:r>
              <a:rPr lang="en-US" dirty="0"/>
              <a:t> field (below), as functions exported by ordinal won't be listed there</a:t>
            </a:r>
          </a:p>
          <a:p>
            <a:r>
              <a:rPr lang="en-US" dirty="0" err="1"/>
              <a:t>NumberOfNames</a:t>
            </a:r>
            <a:r>
              <a:rPr lang="en-US" dirty="0"/>
              <a:t>: The number of functions exported by name (also, the number of names in the array pointed to by </a:t>
            </a:r>
            <a:r>
              <a:rPr lang="en-US" dirty="0" err="1"/>
              <a:t>AddressOfNames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55214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Exports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AddressOfFunctions</a:t>
            </a:r>
            <a:r>
              <a:rPr lang="en-US" dirty="0"/>
              <a:t>: An RVA to an array of DWORD RVAs to the actual functions being exported. As mentioned above, it will be </a:t>
            </a:r>
            <a:r>
              <a:rPr lang="en-US" dirty="0" err="1"/>
              <a:t>NumberOfFunctions</a:t>
            </a:r>
            <a:r>
              <a:rPr lang="en-US" dirty="0"/>
              <a:t> long. This is also referred to as the Export Address Table (EAT).</a:t>
            </a:r>
          </a:p>
          <a:p>
            <a:r>
              <a:rPr lang="en-US" dirty="0" err="1"/>
              <a:t>AddressOfNames</a:t>
            </a:r>
            <a:r>
              <a:rPr lang="en-US" dirty="0"/>
              <a:t>: An RVA to an array of DWORD RVAs which point to the names of the functions being exported. They will be </a:t>
            </a:r>
            <a:r>
              <a:rPr lang="en-US" dirty="0" err="1"/>
              <a:t>NumberOfNames</a:t>
            </a:r>
            <a:r>
              <a:rPr lang="en-US" dirty="0"/>
              <a:t> in length.</a:t>
            </a:r>
          </a:p>
          <a:p>
            <a:r>
              <a:rPr lang="en-US" dirty="0" err="1"/>
              <a:t>AddressOfNameOrdinals</a:t>
            </a:r>
            <a:r>
              <a:rPr lang="en-US" dirty="0"/>
              <a:t>: An RVA to a table of offsets. The offsets contained here are actually indexes into the </a:t>
            </a:r>
            <a:r>
              <a:rPr lang="en-US" dirty="0" err="1"/>
              <a:t>AddressOfFunctions</a:t>
            </a:r>
            <a:r>
              <a:rPr lang="en-US" dirty="0"/>
              <a:t> array (thus: the function ordinals). They have already been adjusted relative to base.</a:t>
            </a:r>
          </a:p>
        </p:txBody>
      </p:sp>
    </p:spTree>
    <p:extLst>
      <p:ext uri="{BB962C8B-B14F-4D97-AF65-F5344CB8AC3E}">
        <p14:creationId xmlns:p14="http://schemas.microsoft.com/office/powerpoint/2010/main" val="36283508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Correlating Names to Ordinals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function is exported by name, the offset into the </a:t>
            </a:r>
            <a:r>
              <a:rPr lang="en-US" dirty="0" err="1"/>
              <a:t>AddressOfFunctions</a:t>
            </a:r>
            <a:r>
              <a:rPr lang="en-US" dirty="0"/>
              <a:t> array must be found in order to locate it</a:t>
            </a:r>
          </a:p>
          <a:p>
            <a:r>
              <a:rPr lang="en-US" dirty="0"/>
              <a:t>This offset is stored in the </a:t>
            </a:r>
            <a:r>
              <a:rPr lang="en-US" dirty="0" err="1"/>
              <a:t>AddressOfNameOrdinals</a:t>
            </a:r>
            <a:r>
              <a:rPr lang="en-US" dirty="0"/>
              <a:t> table, at the same location as the corresponding name.</a:t>
            </a:r>
          </a:p>
        </p:txBody>
      </p:sp>
    </p:spTree>
    <p:extLst>
      <p:ext uri="{BB962C8B-B14F-4D97-AF65-F5344CB8AC3E}">
        <p14:creationId xmlns:p14="http://schemas.microsoft.com/office/powerpoint/2010/main" val="1301965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Exports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with imports, we can easily view the list of exports in a binary via </a:t>
            </a:r>
            <a:r>
              <a:rPr lang="en-US" dirty="0" err="1"/>
              <a:t>pefile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245988" y="1783893"/>
            <a:ext cx="939093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&gt;&gt;&gt;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latin typeface="Consolas" panose="020B0609020204030204" pitchFamily="49" charset="0"/>
              </a:rPr>
              <a:t>pefile</a:t>
            </a:r>
            <a:endParaRPr lang="en-US" altLang="en-US" sz="1200" dirty="0"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&gt;&gt;&gt; </a:t>
            </a:r>
            <a:r>
              <a:rPr lang="en-US" altLang="en-US" sz="1200" dirty="0" err="1">
                <a:latin typeface="Consolas" panose="020B0609020204030204" pitchFamily="49" charset="0"/>
              </a:rPr>
              <a:t>pe</a:t>
            </a:r>
            <a:r>
              <a:rPr lang="en-US" altLang="en-US" sz="1200" dirty="0">
                <a:latin typeface="Consolas" panose="020B0609020204030204" pitchFamily="49" charset="0"/>
              </a:rPr>
              <a:t> = pefile.PE(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"sqlite3.dll"</a:t>
            </a:r>
            <a:r>
              <a:rPr lang="en-US" alt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&gt;&gt;&gt; exports = [(exp.name, </a:t>
            </a:r>
            <a:r>
              <a:rPr lang="en-US" altLang="en-US" sz="1200" dirty="0" err="1">
                <a:latin typeface="Consolas" panose="020B0609020204030204" pitchFamily="49" charset="0"/>
              </a:rPr>
              <a:t>exp.ordinal</a:t>
            </a:r>
            <a:r>
              <a:rPr lang="en-US" altLang="en-US" sz="1200" dirty="0">
                <a:latin typeface="Consolas" panose="020B0609020204030204" pitchFamily="49" charset="0"/>
              </a:rPr>
              <a:t>)\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latin typeface="Consolas" panose="020B0609020204030204" pitchFamily="49" charset="0"/>
              </a:rPr>
              <a:t>exp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latin typeface="Consolas" panose="020B0609020204030204" pitchFamily="49" charset="0"/>
              </a:rPr>
              <a:t>pe.DIRECTORY_ENTRY_EXPORT.symbols</a:t>
            </a:r>
            <a:r>
              <a:rPr lang="en-US" altLang="en-US" sz="1200" dirty="0">
                <a:latin typeface="Consolas" panose="020B0609020204030204" pitchFamily="49" charset="0"/>
              </a:rPr>
              <a:t>]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&gt;&gt;&gt; exports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[('sqlite3_aggregate_context',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>
                <a:latin typeface="Consolas" panose="020B0609020204030204" pitchFamily="49" charset="0"/>
              </a:rPr>
              <a:t>), ('sqlite3_aggregate_count',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1200" dirty="0">
                <a:latin typeface="Consolas" panose="020B0609020204030204" pitchFamily="49" charset="0"/>
              </a:rPr>
              <a:t>),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('sqlite3_auto_extension',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200" dirty="0">
                <a:latin typeface="Consolas" panose="020B0609020204030204" pitchFamily="49" charset="0"/>
              </a:rPr>
              <a:t>),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('sqlite3_backup_finish',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1200" dirty="0">
                <a:latin typeface="Consolas" panose="020B0609020204030204" pitchFamily="49" charset="0"/>
              </a:rPr>
              <a:t>), ('sqlite3_backup_init',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1200" dirty="0">
                <a:latin typeface="Consolas" panose="020B0609020204030204" pitchFamily="49" charset="0"/>
              </a:rPr>
              <a:t>),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('sqlite3_backup_pagecount',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1200" dirty="0">
                <a:latin typeface="Consolas" panose="020B0609020204030204" pitchFamily="49" charset="0"/>
              </a:rPr>
              <a:t>),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('sqlite3_backup_remaining',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1200" dirty="0">
                <a:latin typeface="Consolas" panose="020B0609020204030204" pitchFamily="49" charset="0"/>
              </a:rPr>
              <a:t>), ('sqlite3_backup_step', 8),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('sqlite3_bind_blob',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1200" dirty="0">
                <a:latin typeface="Consolas" panose="020B0609020204030204" pitchFamily="49" charset="0"/>
              </a:rPr>
              <a:t>), ('sqlite3_bind_double',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1200" dirty="0">
                <a:latin typeface="Consolas" panose="020B0609020204030204" pitchFamily="49" charset="0"/>
              </a:rPr>
              <a:t>),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('sqlite3_bind_int',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1200" dirty="0">
                <a:latin typeface="Consolas" panose="020B0609020204030204" pitchFamily="49" charset="0"/>
              </a:rPr>
              <a:t>), ('sqlite3_bind_int64',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1200" dirty="0">
                <a:latin typeface="Consolas" panose="020B0609020204030204" pitchFamily="49" charset="0"/>
              </a:rPr>
              <a:t>),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('sqlite3_bind_null',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1200" dirty="0">
                <a:latin typeface="Consolas" panose="020B0609020204030204" pitchFamily="49" charset="0"/>
              </a:rPr>
              <a:t>), ('sqlite3_bind_parameter_count',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1200" dirty="0">
                <a:latin typeface="Consolas" panose="020B0609020204030204" pitchFamily="49" charset="0"/>
              </a:rPr>
              <a:t>),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('sqlite3_bind_parameter_index',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15</a:t>
            </a:r>
            <a:r>
              <a:rPr lang="en-US" altLang="en-US" sz="1200" dirty="0">
                <a:latin typeface="Consolas" panose="020B0609020204030204" pitchFamily="49" charset="0"/>
              </a:rPr>
              <a:t>), ('sqlite3_bind_parameter_name',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16</a:t>
            </a:r>
            <a:r>
              <a:rPr lang="en-US" altLang="en-US" sz="1200" dirty="0">
                <a:latin typeface="Consolas" panose="020B0609020204030204" pitchFamily="49" charset="0"/>
              </a:rPr>
              <a:t>),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('sqlite3_bind_text',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17</a:t>
            </a:r>
            <a:r>
              <a:rPr lang="en-US" altLang="en-US" sz="1200" dirty="0">
                <a:latin typeface="Consolas" panose="020B0609020204030204" pitchFamily="49" charset="0"/>
              </a:rPr>
              <a:t>), ('sqlite3_bind_text16',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18</a:t>
            </a:r>
            <a:r>
              <a:rPr lang="en-US" altLang="en-US" sz="1200" dirty="0">
                <a:latin typeface="Consolas" panose="020B0609020204030204" pitchFamily="49" charset="0"/>
              </a:rPr>
              <a:t>),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('sqlite3_bind_value',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19</a:t>
            </a:r>
            <a:r>
              <a:rPr lang="en-US" altLang="en-US" sz="1200" dirty="0">
                <a:latin typeface="Consolas" panose="020B0609020204030204" pitchFamily="49" charset="0"/>
              </a:rPr>
              <a:t>), ('sqlite3_bind_zeroblob',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en-US" altLang="en-US" sz="1200" dirty="0">
                <a:latin typeface="Consolas" panose="020B0609020204030204" pitchFamily="49" charset="0"/>
              </a:rPr>
              <a:t>),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('sqlite3_blob_bytes',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21</a:t>
            </a:r>
            <a:r>
              <a:rPr lang="en-US" altLang="en-US" sz="1200" dirty="0">
                <a:latin typeface="Consolas" panose="020B0609020204030204" pitchFamily="49" charset="0"/>
              </a:rPr>
              <a:t>),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('sqlite3_blob_close',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1200" dirty="0">
                <a:latin typeface="Consolas" panose="020B0609020204030204" pitchFamily="49" charset="0"/>
              </a:rPr>
              <a:t>), ('sqlite3_blob_open',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23</a:t>
            </a:r>
            <a:r>
              <a:rPr lang="en-US" altLang="en-US" sz="1200" dirty="0">
                <a:latin typeface="Consolas" panose="020B0609020204030204" pitchFamily="49" charset="0"/>
              </a:rPr>
              <a:t>),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('sqlite3_blob_read',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24</a:t>
            </a:r>
            <a:r>
              <a:rPr lang="en-US" altLang="en-US" sz="1200" dirty="0">
                <a:latin typeface="Consolas" panose="020B0609020204030204" pitchFamily="49" charset="0"/>
              </a:rPr>
              <a:t>), ('sqlite3_blob_write',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25</a:t>
            </a:r>
            <a:r>
              <a:rPr lang="en-US" altLang="en-US" sz="1200" dirty="0">
                <a:latin typeface="Consolas" panose="020B0609020204030204" pitchFamily="49" charset="0"/>
              </a:rPr>
              <a:t>),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('sqlite3_busy_handler', 26), ('sqlite3_busy_timeout',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27</a:t>
            </a:r>
            <a:r>
              <a:rPr lang="en-US" altLang="en-US" sz="1200" dirty="0">
                <a:latin typeface="Consolas" panose="020B0609020204030204" pitchFamily="49" charset="0"/>
              </a:rPr>
              <a:t>),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('sqlite3_changes', 28), ('sqlite3_clear_bindings',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29</a:t>
            </a:r>
            <a:r>
              <a:rPr lang="en-US" altLang="en-US" sz="1200" dirty="0">
                <a:latin typeface="Consolas" panose="020B0609020204030204" pitchFamily="49" charset="0"/>
              </a:rPr>
              <a:t>),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('sqlite3_close',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1200" dirty="0">
                <a:latin typeface="Consolas" panose="020B0609020204030204" pitchFamily="49" charset="0"/>
              </a:rPr>
              <a:t>), ('sqlite3_collation_needed',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31</a:t>
            </a:r>
            <a:r>
              <a:rPr lang="en-US" altLang="en-US" sz="1200" dirty="0">
                <a:latin typeface="Consolas" panose="020B0609020204030204" pitchFamily="49" charset="0"/>
              </a:rPr>
              <a:t>),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('sqlite3_collation_needed16', </a:t>
            </a:r>
            <a:r>
              <a:rPr lang="en-US" altLang="en-US" sz="1200" dirty="0">
                <a:solidFill>
                  <a:schemeClr val="accent6"/>
                </a:solidFill>
                <a:latin typeface="Consolas" panose="020B0609020204030204" pitchFamily="49" charset="0"/>
              </a:rPr>
              <a:t>32</a:t>
            </a:r>
            <a:r>
              <a:rPr lang="en-US" alt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...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5918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Exports (cont’d)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75" y="1400622"/>
            <a:ext cx="10164251" cy="5279764"/>
          </a:xfrm>
        </p:spPr>
      </p:pic>
    </p:spTree>
    <p:extLst>
      <p:ext uri="{BB962C8B-B14F-4D97-AF65-F5344CB8AC3E}">
        <p14:creationId xmlns:p14="http://schemas.microsoft.com/office/powerpoint/2010/main" val="24486699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pefile</a:t>
            </a:r>
            <a:r>
              <a:rPr lang="en-US" dirty="0"/>
              <a:t>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PEFile</a:t>
            </a:r>
            <a:r>
              <a:rPr lang="en-US" dirty="0"/>
              <a:t> can additionally be used to read and modify data within a file</a:t>
            </a:r>
          </a:p>
          <a:p>
            <a:r>
              <a:rPr lang="en-US" dirty="0"/>
              <a:t>Access RVA values via get_*_</a:t>
            </a:r>
            <a:r>
              <a:rPr lang="en-US" dirty="0" err="1"/>
              <a:t>from_rva</a:t>
            </a:r>
            <a:r>
              <a:rPr lang="en-US" dirty="0"/>
              <a:t>(...)</a:t>
            </a:r>
          </a:p>
          <a:p>
            <a:r>
              <a:rPr lang="en-US" dirty="0"/>
              <a:t>Modify via set_*_</a:t>
            </a:r>
            <a:r>
              <a:rPr lang="en-US" dirty="0" err="1"/>
              <a:t>at_rva</a:t>
            </a:r>
            <a:r>
              <a:rPr lang="en-US" dirty="0"/>
              <a:t>(...)</a:t>
            </a:r>
          </a:p>
          <a:p>
            <a:pPr marL="0" indent="0">
              <a:buNone/>
            </a:pPr>
            <a:r>
              <a:rPr lang="en-US" dirty="0"/>
              <a:t>Example: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400535" y="4074908"/>
            <a:ext cx="939093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&gt;&gt;&gt; p = pefile.PE(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"REDll.dll"</a:t>
            </a:r>
            <a:r>
              <a:rPr lang="en-US" alt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&gt;&gt;&gt; </a:t>
            </a:r>
            <a:r>
              <a:rPr lang="en-US" altLang="en-US" sz="1200" dirty="0" err="1">
                <a:latin typeface="Consolas" panose="020B0609020204030204" pitchFamily="49" charset="0"/>
              </a:rPr>
              <a:t>p.get_string_from_rva</a:t>
            </a:r>
            <a:r>
              <a:rPr lang="en-US" altLang="en-US" sz="1200" dirty="0"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latin typeface="Consolas" panose="020B0609020204030204" pitchFamily="49" charset="0"/>
              </a:rPr>
              <a:t>p.DIRECTORY_ENTRY_EXPORT.struct.Name</a:t>
            </a:r>
            <a:r>
              <a:rPr lang="en-US" alt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'REDll.dll'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48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PEFile</a:t>
            </a:r>
            <a:r>
              <a:rPr lang="en-US" dirty="0"/>
              <a:t>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Python script using </a:t>
            </a:r>
            <a:r>
              <a:rPr lang="en-US" dirty="0" err="1"/>
              <a:t>PEFile</a:t>
            </a:r>
            <a:r>
              <a:rPr lang="en-US" dirty="0"/>
              <a:t> to enumerate all imports and exports from Kernel32.dll, KernelBase.dll, and ntdll.dll, and store the results in a text file.</a:t>
            </a:r>
          </a:p>
          <a:p>
            <a:r>
              <a:rPr lang="en-US" dirty="0"/>
              <a:t>Additionally, enumerate the sections in each of those files.</a:t>
            </a:r>
          </a:p>
        </p:txBody>
      </p:sp>
    </p:spTree>
    <p:extLst>
      <p:ext uri="{BB962C8B-B14F-4D97-AF65-F5344CB8AC3E}">
        <p14:creationId xmlns:p14="http://schemas.microsoft.com/office/powerpoint/2010/main" val="181119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Reference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594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Peering Inside the PE, a (slightly outdated) blog post by Matt </a:t>
            </a:r>
            <a:r>
              <a:rPr lang="en-US" dirty="0" err="1"/>
              <a:t>Pietrek</a:t>
            </a:r>
            <a:r>
              <a:rPr lang="en-US" dirty="0"/>
              <a:t> (https://msdn.microsoft.com/en-us/library/ms809762.aspx)</a:t>
            </a:r>
          </a:p>
          <a:p>
            <a:r>
              <a:rPr lang="en-US" dirty="0" err="1"/>
              <a:t>pefile</a:t>
            </a:r>
            <a:r>
              <a:rPr lang="en-US" dirty="0"/>
              <a:t> examples (from the </a:t>
            </a:r>
            <a:r>
              <a:rPr lang="en-US" dirty="0" err="1"/>
              <a:t>pefile</a:t>
            </a:r>
            <a:r>
              <a:rPr lang="en-US" dirty="0"/>
              <a:t> repo on </a:t>
            </a:r>
            <a:r>
              <a:rPr lang="en-US" dirty="0" err="1"/>
              <a:t>github</a:t>
            </a:r>
            <a:r>
              <a:rPr lang="en-US" dirty="0"/>
              <a:t>: https://github.com/erocarrera/pefile/blob/wiki/UsageExamples.md#introduction)</a:t>
            </a:r>
          </a:p>
          <a:p>
            <a:r>
              <a:rPr lang="en-US" dirty="0"/>
              <a:t>The Life of Binaries course by </a:t>
            </a:r>
            <a:r>
              <a:rPr lang="en-US" dirty="0" err="1"/>
              <a:t>Xeno</a:t>
            </a:r>
            <a:r>
              <a:rPr lang="en-US" dirty="0"/>
              <a:t> </a:t>
            </a:r>
            <a:r>
              <a:rPr lang="en-US" dirty="0" err="1"/>
              <a:t>Kovah</a:t>
            </a:r>
            <a:r>
              <a:rPr lang="en-US" dirty="0"/>
              <a:t> (http://opensecuritytraining.info/LifeOfBinaries.html)</a:t>
            </a:r>
          </a:p>
        </p:txBody>
      </p:sp>
    </p:spTree>
    <p:extLst>
      <p:ext uri="{BB962C8B-B14F-4D97-AF65-F5344CB8AC3E}">
        <p14:creationId xmlns:p14="http://schemas.microsoft.com/office/powerpoint/2010/main" val="426183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pefile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Robust Python library for parsing PE files</a:t>
            </a:r>
          </a:p>
          <a:p>
            <a:r>
              <a:rPr lang="en-US" dirty="0"/>
              <a:t>Great support for reading all and updating many sections</a:t>
            </a:r>
          </a:p>
          <a:p>
            <a:r>
              <a:rPr lang="en-US" dirty="0"/>
              <a:t>May allow for inspection of binaries with malformed headers that are difficult for other, more complete solutions (e.g., IDA) to handle</a:t>
            </a:r>
          </a:p>
        </p:txBody>
      </p:sp>
    </p:spTree>
    <p:extLst>
      <p:ext uri="{BB962C8B-B14F-4D97-AF65-F5344CB8AC3E}">
        <p14:creationId xmlns:p14="http://schemas.microsoft.com/office/powerpoint/2010/main" val="323589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989456" y="2095060"/>
            <a:ext cx="939093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import</a:t>
            </a:r>
            <a:r>
              <a:rPr lang="fr-FR" altLang="en-US" sz="1600" dirty="0">
                <a:latin typeface="Consolas" panose="020B0609020204030204" pitchFamily="49" charset="0"/>
              </a:rPr>
              <a:t> </a:t>
            </a:r>
            <a:r>
              <a:rPr lang="fr-FR" alt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pefile</a:t>
            </a:r>
            <a:endParaRPr lang="fr-FR" altLang="en-US" sz="1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en-US" sz="1600" dirty="0">
              <a:latin typeface="Consolas" panose="020B0609020204030204" pitchFamily="49" charset="0"/>
            </a:endParaRP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1600" dirty="0" err="1">
                <a:latin typeface="Consolas" panose="020B0609020204030204" pitchFamily="49" charset="0"/>
              </a:rPr>
              <a:t>pe</a:t>
            </a:r>
            <a:r>
              <a:rPr lang="fr-FR" altLang="en-US" sz="1600" dirty="0">
                <a:latin typeface="Consolas" panose="020B0609020204030204" pitchFamily="49" charset="0"/>
              </a:rPr>
              <a:t> = pefile.PE(</a:t>
            </a:r>
            <a:r>
              <a:rPr lang="fr-FR" alt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"demo.exe"</a:t>
            </a:r>
            <a:r>
              <a:rPr lang="fr-FR" altLang="en-US" sz="1600" dirty="0">
                <a:latin typeface="Consolas" panose="020B0609020204030204" pitchFamily="49" charset="0"/>
              </a:rPr>
              <a:t>)</a:t>
            </a:r>
            <a:endParaRPr lang="en-US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56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43" y="1360868"/>
            <a:ext cx="8517315" cy="5528728"/>
          </a:xfrm>
        </p:spPr>
      </p:pic>
    </p:spTree>
    <p:extLst>
      <p:ext uri="{BB962C8B-B14F-4D97-AF65-F5344CB8AC3E}">
        <p14:creationId xmlns:p14="http://schemas.microsoft.com/office/powerpoint/2010/main" val="182794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4625</Words>
  <Application>Microsoft Office PowerPoint</Application>
  <PresentationFormat>Widescreen</PresentationFormat>
  <Paragraphs>644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Office Theme</vt:lpstr>
      <vt:lpstr>Executable File Formats</vt:lpstr>
      <vt:lpstr>Objectives</vt:lpstr>
      <vt:lpstr>A Tour of PE</vt:lpstr>
      <vt:lpstr>Portable Executable</vt:lpstr>
      <vt:lpstr>PE Concepts</vt:lpstr>
      <vt:lpstr>PE Reference</vt:lpstr>
      <vt:lpstr>Introducing pefile</vt:lpstr>
      <vt:lpstr>Using pefile</vt:lpstr>
      <vt:lpstr>Another View</vt:lpstr>
      <vt:lpstr>DOS Header</vt:lpstr>
      <vt:lpstr>DOS Header – Useful Fields</vt:lpstr>
      <vt:lpstr>DOS Header (cont’d)</vt:lpstr>
      <vt:lpstr>pefile view</vt:lpstr>
      <vt:lpstr>NT Header</vt:lpstr>
      <vt:lpstr>NT Header Fields</vt:lpstr>
      <vt:lpstr>NT Header pefile View</vt:lpstr>
      <vt:lpstr>Image File Header</vt:lpstr>
      <vt:lpstr>Image File Header - Machine</vt:lpstr>
      <vt:lpstr>Image File Header - NumberOfSections</vt:lpstr>
      <vt:lpstr>Image File Header - TimeDateStamp</vt:lpstr>
      <vt:lpstr>Image File Header – PointerToSymbolTable/NumberOfSymbols</vt:lpstr>
      <vt:lpstr>Image File Header - Characteristics</vt:lpstr>
      <vt:lpstr>Image File Header Characteristics (Cont’d)</vt:lpstr>
      <vt:lpstr>File Header pefile View</vt:lpstr>
      <vt:lpstr>Image Optional Header</vt:lpstr>
      <vt:lpstr>Image Optional Header</vt:lpstr>
      <vt:lpstr>Some Interesting Fields</vt:lpstr>
      <vt:lpstr>Some Interesting Fields (cont’d)</vt:lpstr>
      <vt:lpstr>Some Interesting Fields (cont’d)</vt:lpstr>
      <vt:lpstr>Some Interesting Fields (cont’d)</vt:lpstr>
      <vt:lpstr>Some Interesting Fields (cont’d)</vt:lpstr>
      <vt:lpstr>Some Interesting Fields (cont’d)</vt:lpstr>
      <vt:lpstr>Image Directory Entries</vt:lpstr>
      <vt:lpstr>Image Directory Entries (cont’d)</vt:lpstr>
      <vt:lpstr>Image Optional Header pefile View</vt:lpstr>
      <vt:lpstr>Section Table Entries</vt:lpstr>
      <vt:lpstr>Section Header</vt:lpstr>
      <vt:lpstr>Section Header (cont’d)</vt:lpstr>
      <vt:lpstr>Section Header Characteristics</vt:lpstr>
      <vt:lpstr>Viewing Sections via pefile</vt:lpstr>
      <vt:lpstr>Some Common Section Types</vt:lpstr>
      <vt:lpstr>Some Common Section Types (cont’d)</vt:lpstr>
      <vt:lpstr>Image Imports</vt:lpstr>
      <vt:lpstr>Image Import Descriptor</vt:lpstr>
      <vt:lpstr>Image Import Descriptor (cont’d)</vt:lpstr>
      <vt:lpstr>Import Tables</vt:lpstr>
      <vt:lpstr>Import Tables (cont’d)</vt:lpstr>
      <vt:lpstr>Initial</vt:lpstr>
      <vt:lpstr>Post-Load</vt:lpstr>
      <vt:lpstr>Listing Imports</vt:lpstr>
      <vt:lpstr>Listing Imports (cont’d)</vt:lpstr>
      <vt:lpstr>Exports</vt:lpstr>
      <vt:lpstr>Looking at Exports</vt:lpstr>
      <vt:lpstr>Looking at Exports (cont’d)</vt:lpstr>
      <vt:lpstr>Correlating Names to Ordinals</vt:lpstr>
      <vt:lpstr>Viewing Exports</vt:lpstr>
      <vt:lpstr>Viewing Exports (cont’d)</vt:lpstr>
      <vt:lpstr>More pefile Tricks</vt:lpstr>
      <vt:lpstr>PEFile Lab</vt:lpstr>
      <vt:lpstr>Additional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Reverse Engineering</dc:title>
  <dc:creator>DOT_15</dc:creator>
  <cp:lastModifiedBy>VOGEL, JAMES G CTR USAF AFSPC 90 COS/DOT</cp:lastModifiedBy>
  <cp:revision>46</cp:revision>
  <dcterms:created xsi:type="dcterms:W3CDTF">2017-05-24T00:56:35Z</dcterms:created>
  <dcterms:modified xsi:type="dcterms:W3CDTF">2017-09-19T16:06:04Z</dcterms:modified>
</cp:coreProperties>
</file>